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4" r:id="rId30"/>
    <p:sldId id="285" r:id="rId31"/>
    <p:sldId id="286" r:id="rId32"/>
    <p:sldId id="292" r:id="rId33"/>
    <p:sldId id="293" r:id="rId34"/>
    <p:sldId id="294" r:id="rId35"/>
    <p:sldId id="297" r:id="rId36"/>
    <p:sldId id="298" r:id="rId37"/>
    <p:sldId id="299" r:id="rId38"/>
    <p:sldId id="300" r:id="rId39"/>
    <p:sldId id="303" r:id="rId40"/>
    <p:sldId id="301" r:id="rId41"/>
    <p:sldId id="302" r:id="rId42"/>
    <p:sldId id="304" r:id="rId43"/>
    <p:sldId id="290" r:id="rId44"/>
    <p:sldId id="291" r:id="rId45"/>
    <p:sldId id="287" r:id="rId46"/>
    <p:sldId id="289" r:id="rId47"/>
    <p:sldId id="288" r:id="rId48"/>
  </p:sldIdLst>
  <p:sldSz cx="9144000" cy="6858000" type="screen4x3"/>
  <p:notesSz cx="7053263"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9714" autoAdjust="0"/>
  </p:normalViewPr>
  <p:slideViewPr>
    <p:cSldViewPr>
      <p:cViewPr>
        <p:scale>
          <a:sx n="100" d="100"/>
          <a:sy n="100" d="100"/>
        </p:scale>
        <p:origin x="-110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260049AF-A7B3-4420-AF8D-3C83C3A11C77}" type="datetimeFigureOut">
              <a:rPr lang="en-US" smtClean="0"/>
              <a:pPr/>
              <a:t>9/21/2013</a:t>
            </a:fld>
            <a:endParaRPr lang="en-US"/>
          </a:p>
        </p:txBody>
      </p:sp>
      <p:sp>
        <p:nvSpPr>
          <p:cNvPr id="4" name="Footer Placeholder 3"/>
          <p:cNvSpPr>
            <a:spLocks noGrp="1"/>
          </p:cNvSpPr>
          <p:nvPr>
            <p:ph type="ftr" sz="quarter" idx="2"/>
          </p:nvPr>
        </p:nvSpPr>
        <p:spPr>
          <a:xfrm>
            <a:off x="0" y="8902700"/>
            <a:ext cx="3055938"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902700"/>
            <a:ext cx="3055937" cy="468313"/>
          </a:xfrm>
          <a:prstGeom prst="rect">
            <a:avLst/>
          </a:prstGeom>
        </p:spPr>
        <p:txBody>
          <a:bodyPr vert="horz" lIns="91440" tIns="45720" rIns="91440" bIns="45720" rtlCol="0" anchor="b"/>
          <a:lstStyle>
            <a:lvl1pPr algn="r">
              <a:defRPr sz="1200"/>
            </a:lvl1pPr>
          </a:lstStyle>
          <a:p>
            <a:fld id="{6F6E5403-1477-4EA5-A370-B3E97E2D06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8313"/>
          </a:xfrm>
          <a:prstGeom prst="rect">
            <a:avLst/>
          </a:prstGeom>
        </p:spPr>
        <p:txBody>
          <a:bodyPr vert="horz" lIns="91440" tIns="45720" rIns="91440" bIns="45720" rtlCol="0"/>
          <a:lstStyle>
            <a:lvl1pPr algn="r">
              <a:defRPr sz="1200"/>
            </a:lvl1pPr>
          </a:lstStyle>
          <a:p>
            <a:fld id="{DCCED268-6736-43C3-8CC8-5FBE34C07400}" type="datetimeFigureOut">
              <a:rPr lang="en-US" smtClean="0"/>
              <a:t>9/22/2013</a:t>
            </a:fld>
            <a:endParaRPr lang="en-US"/>
          </a:p>
        </p:txBody>
      </p:sp>
      <p:sp>
        <p:nvSpPr>
          <p:cNvPr id="4" name="Slide Image Placeholder 3"/>
          <p:cNvSpPr>
            <a:spLocks noGrp="1" noRot="1" noChangeAspect="1"/>
          </p:cNvSpPr>
          <p:nvPr>
            <p:ph type="sldImg" idx="2"/>
          </p:nvPr>
        </p:nvSpPr>
        <p:spPr>
          <a:xfrm>
            <a:off x="1184275"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51350"/>
            <a:ext cx="5643563" cy="4217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55938"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902700"/>
            <a:ext cx="3055937" cy="468313"/>
          </a:xfrm>
          <a:prstGeom prst="rect">
            <a:avLst/>
          </a:prstGeom>
        </p:spPr>
        <p:txBody>
          <a:bodyPr vert="horz" lIns="91440" tIns="45720" rIns="91440" bIns="45720" rtlCol="0" anchor="b"/>
          <a:lstStyle>
            <a:lvl1pPr algn="r">
              <a:defRPr sz="1200"/>
            </a:lvl1pPr>
          </a:lstStyle>
          <a:p>
            <a:fld id="{64590F70-A77D-4304-BA18-3AEC2F92CB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590F70-A77D-4304-BA18-3AEC2F92CB0F}" type="slidenum">
              <a:rPr lang="en-US" smtClean="0"/>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70DC6-0FDA-4B62-AA40-A484427EF8BC}" type="datetimeFigureOut">
              <a:rPr lang="en-US" smtClean="0"/>
              <a:pPr/>
              <a:t>9/21/2013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95B9D-3D0C-4965-912E-778B2E7776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70DC6-0FDA-4B62-AA40-A484427EF8BC}" type="datetimeFigureOut">
              <a:rPr lang="en-US" smtClean="0"/>
              <a:pPr/>
              <a:t>9/21/2013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95B9D-3D0C-4965-912E-778B2E7776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Diomedes" TargetMode="External"/><Relationship Id="rId13" Type="http://schemas.openxmlformats.org/officeDocument/2006/relationships/hyperlink" Target="http://en.wikipedia.org/wiki/Parthenopaeus" TargetMode="External"/><Relationship Id="rId18" Type="http://schemas.openxmlformats.org/officeDocument/2006/relationships/hyperlink" Target="http://en.wikipedia.org/wiki/Polydorus" TargetMode="External"/><Relationship Id="rId3" Type="http://schemas.openxmlformats.org/officeDocument/2006/relationships/hyperlink" Target="http://en.wikipedia.org/wiki/Aegialeus_(king_of_Argos)" TargetMode="External"/><Relationship Id="rId7" Type="http://schemas.openxmlformats.org/officeDocument/2006/relationships/hyperlink" Target="http://en.wikipedia.org/wiki/Amphilochus_(brother_of_Alcmaeon)" TargetMode="External"/><Relationship Id="rId12" Type="http://schemas.openxmlformats.org/officeDocument/2006/relationships/hyperlink" Target="http://en.wikipedia.org/wiki/Promachus" TargetMode="External"/><Relationship Id="rId17" Type="http://schemas.openxmlformats.org/officeDocument/2006/relationships/hyperlink" Target="http://en.wikipedia.org/wiki/Polynices" TargetMode="External"/><Relationship Id="rId2" Type="http://schemas.openxmlformats.org/officeDocument/2006/relationships/hyperlink" Target="http://en.wikipedia.org/wiki/Bibliotheca_(Pseudo-Apollodorus)" TargetMode="External"/><Relationship Id="rId16" Type="http://schemas.openxmlformats.org/officeDocument/2006/relationships/hyperlink" Target="http://en.wikipedia.org/wiki/Thersander" TargetMode="External"/><Relationship Id="rId1" Type="http://schemas.openxmlformats.org/officeDocument/2006/relationships/slideLayout" Target="../slideLayouts/slideLayout2.xml"/><Relationship Id="rId6" Type="http://schemas.openxmlformats.org/officeDocument/2006/relationships/hyperlink" Target="http://en.wikipedia.org/wiki/Amphiaraus" TargetMode="External"/><Relationship Id="rId11" Type="http://schemas.openxmlformats.org/officeDocument/2006/relationships/hyperlink" Target="http://en.wikipedia.org/wiki/Mecisteus" TargetMode="External"/><Relationship Id="rId5" Type="http://schemas.openxmlformats.org/officeDocument/2006/relationships/hyperlink" Target="http://en.wikipedia.org/wiki/Alcmaeon_(mythology)" TargetMode="External"/><Relationship Id="rId15" Type="http://schemas.openxmlformats.org/officeDocument/2006/relationships/hyperlink" Target="http://en.wikipedia.org/wiki/Capaneus" TargetMode="External"/><Relationship Id="rId10" Type="http://schemas.openxmlformats.org/officeDocument/2006/relationships/hyperlink" Target="http://en.wikipedia.org/wiki/Euryalus" TargetMode="External"/><Relationship Id="rId19" Type="http://schemas.openxmlformats.org/officeDocument/2006/relationships/hyperlink" Target="http://en.wikipedia.org/wiki/Hippomedon" TargetMode="External"/><Relationship Id="rId4" Type="http://schemas.openxmlformats.org/officeDocument/2006/relationships/hyperlink" Target="http://en.wikipedia.org/wiki/Adrastus" TargetMode="External"/><Relationship Id="rId9" Type="http://schemas.openxmlformats.org/officeDocument/2006/relationships/hyperlink" Target="http://en.wikipedia.org/wiki/Tydeus" TargetMode="External"/><Relationship Id="rId14" Type="http://schemas.openxmlformats.org/officeDocument/2006/relationships/hyperlink" Target="http://en.wikipedia.org/wiki/Sthenel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images.search.yahoo.com/r/_ylt=A0PDoKl1OMFQEg0AOkWjzbkF;_ylu=X3oDMTBtdXBkbHJyBHNlYwNmcC1hdHRyaWIEc2xrA3J1cmw-/SIG=12a5au89e/EXP=1354868981/**http:/etc.usf.edu/clipart/19400/19455/niobe_19455.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images.search.yahoo.com/r/_ylt=A0PDoX4ze8NQXCwAckmjzbkF;_ylu=X3oDMTBtdXBkbHJyBHNlYwNmcC1hdHRyaWIEc2xrA3J1cmw-/SIG=120rsh89l/EXP=1355017139/**http:/shows.vtheatre.net/oedipus/title.html" TargetMode="External"/><Relationship Id="rId2" Type="http://schemas.openxmlformats.org/officeDocument/2006/relationships/hyperlink" Target="http://images.search.yahoo.com/r/_ylt=A0PDoV0d.rtQFnUAP36jzbkF;_ylu=X3oDMTBtdXBkbHJyBHNlYwNmcC1hdHRyaWIEc2xrA3J1cmw-/SIG=12gcmjc8p/EXP=1354525341/**http:/miguelzorita.com/im-trace-map-of-ancient-greece.shtml" TargetMode="External"/><Relationship Id="rId1" Type="http://schemas.openxmlformats.org/officeDocument/2006/relationships/slideLayout" Target="../slideLayouts/slideLayout2.xml"/><Relationship Id="rId4" Type="http://schemas.openxmlformats.org/officeDocument/2006/relationships/hyperlink" Target="http://images.search.yahoo.com/r/_ylt=A0PDoKoKdMNQhAYA0nOjzbkF;_ylu=X3oDMTBtdXBkbHJyBHNlYwNmcC1hdHRyaWIEc2xrA3J1cmw-/SIG=11pvpbc0j/EXP=1355015306/**http:/www.maicar.com/GML/Laius1.html"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www.news.cornell.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vert="horz" anchor="t">
            <a:normAutofit fontScale="90000"/>
          </a:bodyPr>
          <a:lstStyle/>
          <a:p>
            <a:r>
              <a:rPr lang="en-US" sz="2400" b="1" dirty="0" smtClean="0">
                <a:solidFill>
                  <a:srgbClr val="7030A0"/>
                </a:solidFill>
              </a:rPr>
              <a:t>SOPHOCLES’</a:t>
            </a:r>
            <a:r>
              <a:rPr lang="en-US" sz="2800" b="1" dirty="0" smtClean="0">
                <a:solidFill>
                  <a:srgbClr val="7030A0"/>
                </a:solidFill>
              </a:rPr>
              <a:t> </a:t>
            </a:r>
            <a:br>
              <a:rPr lang="en-US" sz="2800" b="1" dirty="0" smtClean="0">
                <a:solidFill>
                  <a:srgbClr val="7030A0"/>
                </a:solidFill>
              </a:rPr>
            </a:br>
            <a:r>
              <a:rPr lang="en-US" sz="7200" b="1" i="1" dirty="0" smtClean="0">
                <a:solidFill>
                  <a:srgbClr val="7030A0"/>
                </a:solidFill>
              </a:rPr>
              <a:t>ANTIGONE</a:t>
            </a:r>
            <a:endParaRPr lang="en-US" sz="7200" b="1" i="1" dirty="0">
              <a:solidFill>
                <a:srgbClr val="7030A0"/>
              </a:solidFill>
            </a:endParaRPr>
          </a:p>
        </p:txBody>
      </p:sp>
      <p:sp>
        <p:nvSpPr>
          <p:cNvPr id="3" name="Subtitle 2"/>
          <p:cNvSpPr>
            <a:spLocks noGrp="1"/>
          </p:cNvSpPr>
          <p:nvPr>
            <p:ph type="subTitle" idx="1"/>
          </p:nvPr>
        </p:nvSpPr>
        <p:spPr/>
        <p:txBody>
          <a:bodyPr/>
          <a:lstStyle/>
          <a:p>
            <a:endParaRPr lang="en-US" dirty="0"/>
          </a:p>
        </p:txBody>
      </p:sp>
      <p:pic>
        <p:nvPicPr>
          <p:cNvPr id="1026" name="Picture 2" descr="http://ts2.mm.bing.net/th?id=H.4973688888623553&amp;pid=15.1"/>
          <p:cNvPicPr>
            <a:picLocks noChangeAspect="1" noChangeArrowheads="1"/>
          </p:cNvPicPr>
          <p:nvPr/>
        </p:nvPicPr>
        <p:blipFill>
          <a:blip r:embed="rId2" cstate="print"/>
          <a:srcRect/>
          <a:stretch>
            <a:fillRect/>
          </a:stretch>
        </p:blipFill>
        <p:spPr bwMode="auto">
          <a:xfrm>
            <a:off x="1371600" y="1981200"/>
            <a:ext cx="6400800" cy="4038600"/>
          </a:xfrm>
          <a:prstGeom prst="rect">
            <a:avLst/>
          </a:prstGeom>
          <a:noFill/>
        </p:spPr>
      </p:pic>
      <p:sp>
        <p:nvSpPr>
          <p:cNvPr id="5" name="TextBox 4"/>
          <p:cNvSpPr txBox="1"/>
          <p:nvPr/>
        </p:nvSpPr>
        <p:spPr>
          <a:xfrm>
            <a:off x="1371600" y="6172200"/>
            <a:ext cx="6400800" cy="1200329"/>
          </a:xfrm>
          <a:prstGeom prst="rect">
            <a:avLst/>
          </a:prstGeom>
          <a:noFill/>
        </p:spPr>
        <p:txBody>
          <a:bodyPr wrap="square" rtlCol="0">
            <a:spAutoFit/>
          </a:bodyPr>
          <a:lstStyle/>
          <a:p>
            <a:pPr algn="ctr"/>
            <a:r>
              <a:rPr lang="en-US" b="1" dirty="0" smtClean="0">
                <a:solidFill>
                  <a:srgbClr val="7030A0"/>
                </a:solidFill>
              </a:rPr>
              <a:t>BACKGROUND OF THE FOUNDING OF THEBES</a:t>
            </a:r>
          </a:p>
          <a:p>
            <a:pPr algn="ctr"/>
            <a:r>
              <a:rPr lang="en-US" b="1" dirty="0" smtClean="0">
                <a:solidFill>
                  <a:srgbClr val="7030A0"/>
                </a:solidFill>
              </a:rPr>
              <a:t>W. D. GRIFFIN, JR</a:t>
            </a:r>
          </a:p>
          <a:p>
            <a:pPr algn="ctr"/>
            <a:endParaRPr lang="en-US" b="1" dirty="0" smtClean="0">
              <a:solidFill>
                <a:srgbClr val="7030A0"/>
              </a:solidFill>
            </a:endParaRPr>
          </a:p>
          <a:p>
            <a:pPr algn="ctr"/>
            <a:r>
              <a:rPr lang="en-US" b="1" dirty="0" smtClean="0">
                <a:solidFill>
                  <a:srgbClr val="7030A0"/>
                </a:solidFill>
              </a:rPr>
              <a:t>	</a:t>
            </a:r>
            <a:endParaRPr lang="en-US" b="1" dirty="0">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rgbClr val="002060"/>
                </a:solidFill>
              </a:rPr>
              <a:t>Dionysus</a:t>
            </a:r>
            <a:br>
              <a:rPr lang="en-US" sz="4800" b="1" dirty="0" smtClean="0">
                <a:solidFill>
                  <a:srgbClr val="002060"/>
                </a:solidFill>
              </a:rPr>
            </a:br>
            <a:r>
              <a:rPr lang="en-US" sz="4800" b="1" dirty="0" smtClean="0">
                <a:solidFill>
                  <a:srgbClr val="002060"/>
                </a:solidFill>
              </a:rPr>
              <a:t>(cont’d)</a:t>
            </a:r>
            <a:endParaRPr lang="en-US" sz="4800" dirty="0"/>
          </a:p>
        </p:txBody>
      </p:sp>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p:txBody>
          <a:bodyPr>
            <a:normAutofit fontScale="92500" lnSpcReduction="20000"/>
          </a:bodyPr>
          <a:lstStyle/>
          <a:p>
            <a:pPr>
              <a:buNone/>
            </a:pPr>
            <a:r>
              <a:rPr lang="en-US" dirty="0" smtClean="0">
                <a:solidFill>
                  <a:srgbClr val="002060"/>
                </a:solidFill>
              </a:rPr>
              <a:t>He is described as wearing a fox skin and carrying a staff (thyrsus) covered in ivy and honey with a pine cone at its top</a:t>
            </a:r>
          </a:p>
          <a:p>
            <a:pPr>
              <a:buNone/>
            </a:pPr>
            <a:r>
              <a:rPr lang="en-US" dirty="0" smtClean="0">
                <a:solidFill>
                  <a:srgbClr val="002060"/>
                </a:solidFill>
              </a:rPr>
              <a:t>His followers are called the Maenads, or raving ones, and their cry is evo</a:t>
            </a:r>
            <a:r>
              <a:rPr lang="az-Cyrl-AZ" dirty="0" smtClean="0">
                <a:solidFill>
                  <a:srgbClr val="002060"/>
                </a:solidFill>
              </a:rPr>
              <a:t>ё</a:t>
            </a:r>
            <a:r>
              <a:rPr lang="en-US" dirty="0" smtClean="0">
                <a:solidFill>
                  <a:srgbClr val="002060"/>
                </a:solidFill>
              </a:rPr>
              <a:t> (euhoe, which is a Greek interjection like Oh)</a:t>
            </a:r>
          </a:p>
          <a:p>
            <a:pPr>
              <a:buNone/>
            </a:pPr>
            <a:r>
              <a:rPr lang="en-US" dirty="0" smtClean="0">
                <a:solidFill>
                  <a:srgbClr val="002060"/>
                </a:solidFill>
              </a:rPr>
              <a:t>Dionysus and the Maenads play an important role in the history of Thebes </a:t>
            </a:r>
            <a:endParaRPr lang="en-US" dirty="0">
              <a:solidFill>
                <a:srgbClr val="002060"/>
              </a:solidFill>
            </a:endParaRPr>
          </a:p>
        </p:txBody>
      </p:sp>
      <p:pic>
        <p:nvPicPr>
          <p:cNvPr id="22530" name="Picture 2" descr="http://image.shutterstock.com/display_pic_with_logo/73371/73371,1278582875,2/stock-photo-roman-copy-of-greek-relief-with-dance-of-maenads-florence-italy-56758753.jpg"/>
          <p:cNvPicPr>
            <a:picLocks noChangeAspect="1" noChangeArrowheads="1"/>
          </p:cNvPicPr>
          <p:nvPr/>
        </p:nvPicPr>
        <p:blipFill>
          <a:blip r:embed="rId2" cstate="print"/>
          <a:srcRect/>
          <a:stretch>
            <a:fillRect/>
          </a:stretch>
        </p:blipFill>
        <p:spPr bwMode="auto">
          <a:xfrm>
            <a:off x="457200" y="1600200"/>
            <a:ext cx="4057650" cy="3409951"/>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2060"/>
                </a:solidFill>
              </a:rPr>
              <a:t>PENTHEUS</a:t>
            </a:r>
            <a:endParaRPr lang="en-US" sz="6000" b="1" dirty="0">
              <a:solidFill>
                <a:srgbClr val="002060"/>
              </a:solidFill>
            </a:endParaRPr>
          </a:p>
        </p:txBody>
      </p:sp>
      <p:sp>
        <p:nvSpPr>
          <p:cNvPr id="3" name="Content Placeholder 2"/>
          <p:cNvSpPr>
            <a:spLocks noGrp="1"/>
          </p:cNvSpPr>
          <p:nvPr>
            <p:ph sz="half" idx="1"/>
          </p:nvPr>
        </p:nvSpPr>
        <p:spPr/>
        <p:txBody>
          <a:bodyPr>
            <a:normAutofit fontScale="70000" lnSpcReduction="20000"/>
          </a:bodyPr>
          <a:lstStyle/>
          <a:p>
            <a:endParaRPr lang="en-US" dirty="0"/>
          </a:p>
        </p:txBody>
      </p:sp>
      <p:sp>
        <p:nvSpPr>
          <p:cNvPr id="4" name="Content Placeholder 3"/>
          <p:cNvSpPr>
            <a:spLocks noGrp="1"/>
          </p:cNvSpPr>
          <p:nvPr>
            <p:ph sz="half" idx="2"/>
          </p:nvPr>
        </p:nvSpPr>
        <p:spPr>
          <a:xfrm>
            <a:off x="3505200" y="1600200"/>
            <a:ext cx="5181600" cy="4876800"/>
          </a:xfrm>
        </p:spPr>
        <p:txBody>
          <a:bodyPr>
            <a:normAutofit fontScale="70000" lnSpcReduction="20000"/>
          </a:bodyPr>
          <a:lstStyle/>
          <a:p>
            <a:pPr>
              <a:buNone/>
            </a:pPr>
            <a:r>
              <a:rPr lang="en-US" sz="3800" dirty="0" smtClean="0">
                <a:solidFill>
                  <a:srgbClr val="002060"/>
                </a:solidFill>
              </a:rPr>
              <a:t>Pentheus was the son of Agave, a daughter of Cadmus, and Echion, one of the Spartoi.</a:t>
            </a:r>
          </a:p>
          <a:p>
            <a:pPr>
              <a:buNone/>
            </a:pPr>
            <a:r>
              <a:rPr lang="en-US" sz="3800" dirty="0" smtClean="0">
                <a:solidFill>
                  <a:srgbClr val="002060"/>
                </a:solidFill>
              </a:rPr>
              <a:t>As the king of Thebes, he refused to recognize Dionysus as a god and his rituals; and, had Dionysus bound and thrown into prison, from which he easily escaped</a:t>
            </a:r>
          </a:p>
          <a:p>
            <a:pPr>
              <a:buNone/>
            </a:pPr>
            <a:r>
              <a:rPr lang="en-US" sz="3800" dirty="0" smtClean="0">
                <a:solidFill>
                  <a:srgbClr val="002060"/>
                </a:solidFill>
              </a:rPr>
              <a:t>Dionysus led Pentheus to a clearing on Mt. Cithaeron and had him climb up a tree in order to view his rites as performed by the Maenads</a:t>
            </a:r>
          </a:p>
          <a:p>
            <a:pPr>
              <a:buNone/>
            </a:pPr>
            <a:endParaRPr lang="en-US" sz="3800" dirty="0" smtClean="0">
              <a:solidFill>
                <a:srgbClr val="002060"/>
              </a:solidFill>
            </a:endParaRPr>
          </a:p>
          <a:p>
            <a:pPr>
              <a:buNone/>
            </a:pPr>
            <a:endParaRPr lang="en-US" dirty="0" smtClean="0">
              <a:solidFill>
                <a:srgbClr val="002060"/>
              </a:solidFill>
            </a:endParaRPr>
          </a:p>
          <a:p>
            <a:pPr>
              <a:buNone/>
            </a:pPr>
            <a:endParaRPr lang="en-US" dirty="0" smtClean="0">
              <a:solidFill>
                <a:srgbClr val="002060"/>
              </a:solidFill>
            </a:endParaRPr>
          </a:p>
          <a:p>
            <a:pPr>
              <a:buNone/>
            </a:pPr>
            <a:endParaRPr lang="en-US" dirty="0"/>
          </a:p>
        </p:txBody>
      </p:sp>
      <p:pic>
        <p:nvPicPr>
          <p:cNvPr id="23554" name="Picture 2" descr="http://www.theoi.com/image/thumbK12.26.jpg"/>
          <p:cNvPicPr>
            <a:picLocks noChangeAspect="1" noChangeArrowheads="1"/>
          </p:cNvPicPr>
          <p:nvPr/>
        </p:nvPicPr>
        <p:blipFill>
          <a:blip r:embed="rId2" cstate="print"/>
          <a:srcRect/>
          <a:stretch>
            <a:fillRect/>
          </a:stretch>
        </p:blipFill>
        <p:spPr bwMode="auto">
          <a:xfrm>
            <a:off x="457200" y="1600200"/>
            <a:ext cx="3048000" cy="3802418"/>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2060"/>
                </a:solidFill>
              </a:rPr>
              <a:t>PENTHEUS (cont’d)</a:t>
            </a:r>
            <a:endParaRPr lang="en-US" sz="6000" b="1" dirty="0">
              <a:solidFill>
                <a:srgbClr val="002060"/>
              </a:solidFill>
            </a:endParaRPr>
          </a:p>
        </p:txBody>
      </p:sp>
      <p:sp>
        <p:nvSpPr>
          <p:cNvPr id="3" name="Content Placeholder 2"/>
          <p:cNvSpPr>
            <a:spLocks noGrp="1"/>
          </p:cNvSpPr>
          <p:nvPr>
            <p:ph sz="half" idx="1"/>
          </p:nvPr>
        </p:nvSpPr>
        <p:spPr>
          <a:xfrm>
            <a:off x="457200" y="1600200"/>
            <a:ext cx="4724400" cy="4525963"/>
          </a:xfrm>
        </p:spPr>
        <p:txBody>
          <a:bodyPr>
            <a:normAutofit fontScale="92500" lnSpcReduction="20000"/>
          </a:bodyPr>
          <a:lstStyle/>
          <a:p>
            <a:pPr>
              <a:buNone/>
            </a:pPr>
            <a:r>
              <a:rPr lang="en-US" dirty="0" smtClean="0">
                <a:solidFill>
                  <a:srgbClr val="002060"/>
                </a:solidFill>
              </a:rPr>
              <a:t>The Maenads, led by Agave, saw Pentheus in the form a lion and in their frenzy ripped him apart. Agave tore off his head and carried it back to Thebes unaware of her deed until the frenzied state had subsided</a:t>
            </a:r>
          </a:p>
          <a:p>
            <a:pPr>
              <a:buNone/>
            </a:pPr>
            <a:r>
              <a:rPr lang="en-US" dirty="0" smtClean="0">
                <a:solidFill>
                  <a:srgbClr val="002060"/>
                </a:solidFill>
              </a:rPr>
              <a:t>Having slain her son, she could not receive the same proper burial as did Pentheus</a:t>
            </a:r>
          </a:p>
          <a:p>
            <a:pPr>
              <a:buNone/>
            </a:pPr>
            <a:r>
              <a:rPr lang="en-US" dirty="0" smtClean="0">
                <a:solidFill>
                  <a:srgbClr val="002060"/>
                </a:solidFill>
              </a:rPr>
              <a:t>Menoeceus I was the son of Pentheus and the father of Creon and Jocasta</a:t>
            </a:r>
          </a:p>
          <a:p>
            <a:pPr>
              <a:buNone/>
            </a:pPr>
            <a:endParaRPr lang="en-US" dirty="0" smtClean="0">
              <a:solidFill>
                <a:srgbClr val="002060"/>
              </a:solidFill>
            </a:endParaRPr>
          </a:p>
          <a:p>
            <a:pPr>
              <a:buNone/>
            </a:pP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1026" name="Picture 2" descr="http://www.mlahanas.de/Greece/Cities/Images/ThParthenonMiller.jpg"/>
          <p:cNvPicPr>
            <a:picLocks noChangeAspect="1" noChangeArrowheads="1"/>
          </p:cNvPicPr>
          <p:nvPr/>
        </p:nvPicPr>
        <p:blipFill>
          <a:blip r:embed="rId2" cstate="print"/>
          <a:srcRect/>
          <a:stretch>
            <a:fillRect/>
          </a:stretch>
        </p:blipFill>
        <p:spPr bwMode="auto">
          <a:xfrm>
            <a:off x="5141716" y="1600200"/>
            <a:ext cx="3505459" cy="3200400"/>
          </a:xfrm>
          <a:prstGeom prst="rect">
            <a:avLst/>
          </a:prstGeom>
          <a:noFill/>
        </p:spPr>
      </p:pic>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solidFill>
                  <a:srgbClr val="002060"/>
                </a:solidFill>
              </a:rPr>
              <a:t>THE HOUSE OF LABDACUS</a:t>
            </a:r>
            <a:endParaRPr lang="en-US" sz="6000" b="1" dirty="0">
              <a:solidFill>
                <a:srgbClr val="002060"/>
              </a:solidFill>
            </a:endParaRPr>
          </a:p>
        </p:txBody>
      </p:sp>
      <p:sp>
        <p:nvSpPr>
          <p:cNvPr id="3" name="Content Placeholder 2"/>
          <p:cNvSpPr>
            <a:spLocks noGrp="1"/>
          </p:cNvSpPr>
          <p:nvPr>
            <p:ph sz="half" idx="1"/>
          </p:nvPr>
        </p:nvSpPr>
        <p:spPr/>
        <p:txBody>
          <a:bodyPr>
            <a:normAutofit fontScale="92500" lnSpcReduction="20000"/>
          </a:bodyPr>
          <a:lstStyle/>
          <a:p>
            <a:endParaRPr lang="en-US" dirty="0"/>
          </a:p>
        </p:txBody>
      </p:sp>
      <p:sp>
        <p:nvSpPr>
          <p:cNvPr id="4" name="Content Placeholder 3"/>
          <p:cNvSpPr>
            <a:spLocks noGrp="1"/>
          </p:cNvSpPr>
          <p:nvPr>
            <p:ph sz="half" idx="2"/>
          </p:nvPr>
        </p:nvSpPr>
        <p:spPr>
          <a:xfrm>
            <a:off x="3352800" y="1600200"/>
            <a:ext cx="5334000" cy="4525963"/>
          </a:xfrm>
        </p:spPr>
        <p:txBody>
          <a:bodyPr>
            <a:normAutofit fontScale="92500" lnSpcReduction="20000"/>
          </a:bodyPr>
          <a:lstStyle/>
          <a:p>
            <a:pPr>
              <a:buNone/>
            </a:pPr>
            <a:r>
              <a:rPr lang="en-US" dirty="0" smtClean="0">
                <a:solidFill>
                  <a:srgbClr val="002060"/>
                </a:solidFill>
              </a:rPr>
              <a:t>Polydorus, the son of Cadmus, married Nycteis, the sister of Antiope and daughter of Nycteus</a:t>
            </a:r>
          </a:p>
          <a:p>
            <a:pPr>
              <a:buNone/>
            </a:pPr>
            <a:r>
              <a:rPr lang="en-US" dirty="0" smtClean="0">
                <a:solidFill>
                  <a:srgbClr val="002060"/>
                </a:solidFill>
              </a:rPr>
              <a:t>Labdacus was the son of Polydorus and Nycteis; and, the father of Laius</a:t>
            </a:r>
          </a:p>
          <a:p>
            <a:pPr>
              <a:buNone/>
            </a:pPr>
            <a:r>
              <a:rPr lang="en-US" dirty="0" smtClean="0">
                <a:solidFill>
                  <a:srgbClr val="002060"/>
                </a:solidFill>
              </a:rPr>
              <a:t>Labdacus also met an untimely death because he also refused to recognize the rituals and divinity of Dionysus</a:t>
            </a:r>
          </a:p>
          <a:p>
            <a:pPr>
              <a:buNone/>
            </a:pPr>
            <a:r>
              <a:rPr lang="en-US" dirty="0" smtClean="0">
                <a:solidFill>
                  <a:srgbClr val="002060"/>
                </a:solidFill>
              </a:rPr>
              <a:t>Lycus, who was married to Dirce, and </a:t>
            </a:r>
            <a:r>
              <a:rPr lang="en-US" dirty="0" err="1" smtClean="0">
                <a:solidFill>
                  <a:srgbClr val="002060"/>
                </a:solidFill>
              </a:rPr>
              <a:t>Nycteus</a:t>
            </a:r>
            <a:r>
              <a:rPr lang="en-US" dirty="0" smtClean="0">
                <a:solidFill>
                  <a:srgbClr val="002060"/>
                </a:solidFill>
              </a:rPr>
              <a:t> were the sons of the Spartoi, Chthonius</a:t>
            </a:r>
          </a:p>
          <a:p>
            <a:pPr>
              <a:buNone/>
            </a:pPr>
            <a:endParaRPr lang="en-US" dirty="0" smtClean="0">
              <a:solidFill>
                <a:srgbClr val="002060"/>
              </a:solidFill>
            </a:endParaRPr>
          </a:p>
          <a:p>
            <a:pPr>
              <a:buNone/>
            </a:pPr>
            <a:endParaRPr lang="en-US" dirty="0">
              <a:solidFill>
                <a:srgbClr val="002060"/>
              </a:solidFill>
            </a:endParaRPr>
          </a:p>
        </p:txBody>
      </p:sp>
      <p:pic>
        <p:nvPicPr>
          <p:cNvPr id="25602" name="Picture 2" descr="http://www.probertencyclopaedia.com/j/Polymnia.jpg"/>
          <p:cNvPicPr>
            <a:picLocks noChangeAspect="1" noChangeArrowheads="1"/>
          </p:cNvPicPr>
          <p:nvPr/>
        </p:nvPicPr>
        <p:blipFill>
          <a:blip r:embed="rId2" cstate="print"/>
          <a:srcRect/>
          <a:stretch>
            <a:fillRect/>
          </a:stretch>
        </p:blipFill>
        <p:spPr bwMode="auto">
          <a:xfrm>
            <a:off x="457200" y="1572995"/>
            <a:ext cx="2895600" cy="4793627"/>
          </a:xfrm>
          <a:prstGeom prst="rect">
            <a:avLst/>
          </a:prstGeom>
          <a:noFill/>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HOUSE OF LABDACUS (cont’d)</a:t>
            </a:r>
            <a:endParaRPr lang="en-US" dirty="0"/>
          </a:p>
        </p:txBody>
      </p:sp>
      <p:sp>
        <p:nvSpPr>
          <p:cNvPr id="3" name="Content Placeholder 2"/>
          <p:cNvSpPr>
            <a:spLocks noGrp="1"/>
          </p:cNvSpPr>
          <p:nvPr>
            <p:ph sz="half" idx="1"/>
          </p:nvPr>
        </p:nvSpPr>
        <p:spPr>
          <a:xfrm>
            <a:off x="457200" y="1600200"/>
            <a:ext cx="5257800" cy="4525963"/>
          </a:xfrm>
        </p:spPr>
        <p:txBody>
          <a:bodyPr>
            <a:normAutofit fontScale="92500"/>
          </a:bodyPr>
          <a:lstStyle/>
          <a:p>
            <a:pPr>
              <a:buNone/>
            </a:pPr>
            <a:r>
              <a:rPr lang="en-US" dirty="0" smtClean="0">
                <a:solidFill>
                  <a:srgbClr val="002060"/>
                </a:solidFill>
              </a:rPr>
              <a:t>Since Laius was an infant, Lycus assumed the regency of Cadmeia and declared himself king</a:t>
            </a:r>
          </a:p>
          <a:p>
            <a:pPr>
              <a:buNone/>
            </a:pPr>
            <a:r>
              <a:rPr lang="en-US" dirty="0" smtClean="0">
                <a:solidFill>
                  <a:srgbClr val="002060"/>
                </a:solidFill>
              </a:rPr>
              <a:t>His niece, Antiope, was loved by Zeus and became pregnant by him</a:t>
            </a:r>
          </a:p>
          <a:p>
            <a:pPr>
              <a:buNone/>
            </a:pPr>
            <a:r>
              <a:rPr lang="en-US" dirty="0" smtClean="0">
                <a:solidFill>
                  <a:srgbClr val="002060"/>
                </a:solidFill>
              </a:rPr>
              <a:t>Fearing her father’s anger, she fled to Sicyon in the Peloponnese</a:t>
            </a:r>
          </a:p>
          <a:p>
            <a:pPr>
              <a:buNone/>
            </a:pPr>
            <a:r>
              <a:rPr lang="en-US" dirty="0" smtClean="0">
                <a:solidFill>
                  <a:srgbClr val="002060"/>
                </a:solidFill>
              </a:rPr>
              <a:t>In despair, Nycteus killed himself</a:t>
            </a:r>
          </a:p>
          <a:p>
            <a:pPr>
              <a:buNone/>
            </a:pPr>
            <a:r>
              <a:rPr lang="en-US" dirty="0" smtClean="0">
                <a:solidFill>
                  <a:srgbClr val="002060"/>
                </a:solidFill>
              </a:rPr>
              <a:t>Lycus then attacked Sicyon and retrieved Antiope</a:t>
            </a:r>
          </a:p>
          <a:p>
            <a:pPr>
              <a:buNone/>
            </a:pPr>
            <a:endParaRPr lang="en-US" dirty="0">
              <a:solidFill>
                <a:srgbClr val="002060"/>
              </a:solidFill>
            </a:endParaRPr>
          </a:p>
        </p:txBody>
      </p:sp>
      <p:sp>
        <p:nvSpPr>
          <p:cNvPr id="4" name="Content Placeholder 3"/>
          <p:cNvSpPr>
            <a:spLocks noGrp="1"/>
          </p:cNvSpPr>
          <p:nvPr>
            <p:ph sz="half" idx="2"/>
          </p:nvPr>
        </p:nvSpPr>
        <p:spPr/>
        <p:txBody>
          <a:bodyPr>
            <a:normAutofit fontScale="92500"/>
          </a:bodyPr>
          <a:lstStyle/>
          <a:p>
            <a:endParaRPr lang="en-US" dirty="0"/>
          </a:p>
        </p:txBody>
      </p:sp>
      <p:pic>
        <p:nvPicPr>
          <p:cNvPr id="1026" name="Picture 2" descr="http://www.aworldofmyths.com/media/Greek_myths/Oedipus/Oedipus_1tl.jpg"/>
          <p:cNvPicPr>
            <a:picLocks noChangeAspect="1" noChangeArrowheads="1"/>
          </p:cNvPicPr>
          <p:nvPr/>
        </p:nvPicPr>
        <p:blipFill>
          <a:blip r:embed="rId2" cstate="print"/>
          <a:srcRect/>
          <a:stretch>
            <a:fillRect/>
          </a:stretch>
        </p:blipFill>
        <p:spPr bwMode="auto">
          <a:xfrm>
            <a:off x="5715000" y="1600200"/>
            <a:ext cx="2990850" cy="4534130"/>
          </a:xfrm>
          <a:prstGeom prst="rect">
            <a:avLst/>
          </a:prstGeom>
          <a:noFill/>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HOUSE OF LABDACUS (cont’d)</a:t>
            </a:r>
            <a:endParaRPr lang="en-US" dirty="0"/>
          </a:p>
        </p:txBody>
      </p:sp>
      <p:sp>
        <p:nvSpPr>
          <p:cNvPr id="3" name="Content Placeholder 2"/>
          <p:cNvSpPr>
            <a:spLocks noGrp="1"/>
          </p:cNvSpPr>
          <p:nvPr>
            <p:ph sz="half" idx="1"/>
          </p:nvPr>
        </p:nvSpPr>
        <p:spPr/>
        <p:txBody>
          <a:bodyPr>
            <a:normAutofit fontScale="92500"/>
          </a:bodyPr>
          <a:lstStyle/>
          <a:p>
            <a:endParaRPr lang="en-US" dirty="0"/>
          </a:p>
        </p:txBody>
      </p:sp>
      <p:sp>
        <p:nvSpPr>
          <p:cNvPr id="4" name="Content Placeholder 3"/>
          <p:cNvSpPr>
            <a:spLocks noGrp="1"/>
          </p:cNvSpPr>
          <p:nvPr>
            <p:ph sz="half" idx="2"/>
          </p:nvPr>
        </p:nvSpPr>
        <p:spPr>
          <a:xfrm>
            <a:off x="3733800" y="1600200"/>
            <a:ext cx="4953000" cy="4525963"/>
          </a:xfrm>
        </p:spPr>
        <p:txBody>
          <a:bodyPr>
            <a:normAutofit fontScale="92500"/>
          </a:bodyPr>
          <a:lstStyle/>
          <a:p>
            <a:pPr>
              <a:buNone/>
            </a:pPr>
            <a:r>
              <a:rPr lang="en-US" dirty="0" smtClean="0">
                <a:solidFill>
                  <a:srgbClr val="002060"/>
                </a:solidFill>
              </a:rPr>
              <a:t>Antiope was imprisoned by Lycus and Dirce after giving birth to twin sons, Zethus and Amphion </a:t>
            </a:r>
          </a:p>
          <a:p>
            <a:pPr>
              <a:buNone/>
            </a:pPr>
            <a:r>
              <a:rPr lang="en-US" dirty="0" smtClean="0">
                <a:solidFill>
                  <a:srgbClr val="002060"/>
                </a:solidFill>
              </a:rPr>
              <a:t>Both were exposed by Lycus and found by a shepherd who raised them</a:t>
            </a:r>
          </a:p>
          <a:p>
            <a:pPr>
              <a:buNone/>
            </a:pPr>
            <a:r>
              <a:rPr lang="en-US" dirty="0" smtClean="0">
                <a:solidFill>
                  <a:srgbClr val="002060"/>
                </a:solidFill>
              </a:rPr>
              <a:t>Zethus became a skilled herdsman, while Amphion became a skilled musician, playing a lyre given him by Hermes</a:t>
            </a:r>
          </a:p>
          <a:p>
            <a:pPr>
              <a:buNone/>
            </a:pPr>
            <a:endParaRPr lang="en-US" dirty="0" smtClean="0">
              <a:solidFill>
                <a:srgbClr val="002060"/>
              </a:solidFill>
            </a:endParaRPr>
          </a:p>
          <a:p>
            <a:pPr>
              <a:buNone/>
            </a:pPr>
            <a:endParaRPr lang="en-US" dirty="0" smtClean="0">
              <a:solidFill>
                <a:srgbClr val="002060"/>
              </a:solidFill>
            </a:endParaRPr>
          </a:p>
        </p:txBody>
      </p:sp>
      <p:pic>
        <p:nvPicPr>
          <p:cNvPr id="27650" name="Picture 2" descr="http://www.alvagallery.com/images/archive/2007_02_17.jpg"/>
          <p:cNvPicPr>
            <a:picLocks noChangeAspect="1" noChangeArrowheads="1"/>
          </p:cNvPicPr>
          <p:nvPr/>
        </p:nvPicPr>
        <p:blipFill>
          <a:blip r:embed="rId2" cstate="print"/>
          <a:srcRect/>
          <a:stretch>
            <a:fillRect/>
          </a:stretch>
        </p:blipFill>
        <p:spPr bwMode="auto">
          <a:xfrm>
            <a:off x="457199" y="1600200"/>
            <a:ext cx="3282767" cy="4572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HOUSE OF LABDACUS (cont’d)</a:t>
            </a:r>
            <a:endParaRPr lang="en-US" dirty="0"/>
          </a:p>
        </p:txBody>
      </p:sp>
      <p:sp>
        <p:nvSpPr>
          <p:cNvPr id="3" name="Content Placeholder 2"/>
          <p:cNvSpPr>
            <a:spLocks noGrp="1"/>
          </p:cNvSpPr>
          <p:nvPr>
            <p:ph sz="half" idx="1"/>
          </p:nvPr>
        </p:nvSpPr>
        <p:spPr>
          <a:xfrm>
            <a:off x="457200" y="1600200"/>
            <a:ext cx="5029200" cy="4525963"/>
          </a:xfrm>
        </p:spPr>
        <p:txBody>
          <a:bodyPr>
            <a:normAutofit fontScale="92500" lnSpcReduction="10000"/>
          </a:bodyPr>
          <a:lstStyle/>
          <a:p>
            <a:pPr>
              <a:buNone/>
            </a:pPr>
            <a:r>
              <a:rPr lang="en-US" dirty="0" smtClean="0">
                <a:solidFill>
                  <a:srgbClr val="002060"/>
                </a:solidFill>
              </a:rPr>
              <a:t>Returning to Cadmeia they met their mother who had escaped and related to them what had happened</a:t>
            </a:r>
          </a:p>
          <a:p>
            <a:pPr>
              <a:buNone/>
            </a:pPr>
            <a:r>
              <a:rPr lang="en-US" dirty="0" smtClean="0">
                <a:solidFill>
                  <a:srgbClr val="002060"/>
                </a:solidFill>
              </a:rPr>
              <a:t>Amphion and Zethus killed Lycus and tied Dirce to a bull to be dragged to her death</a:t>
            </a:r>
          </a:p>
          <a:p>
            <a:pPr>
              <a:buNone/>
            </a:pPr>
            <a:r>
              <a:rPr lang="en-US" dirty="0" smtClean="0">
                <a:solidFill>
                  <a:srgbClr val="002060"/>
                </a:solidFill>
              </a:rPr>
              <a:t>A fountain sprang from her blood that carries her name</a:t>
            </a:r>
          </a:p>
          <a:p>
            <a:pPr>
              <a:buNone/>
            </a:pPr>
            <a:r>
              <a:rPr lang="en-US" dirty="0" smtClean="0">
                <a:solidFill>
                  <a:srgbClr val="002060"/>
                </a:solidFill>
              </a:rPr>
              <a:t>Amphion and Zethus now become the rulers of Cadmeia</a:t>
            </a:r>
            <a:endParaRPr lang="en-US" dirty="0">
              <a:solidFill>
                <a:srgbClr val="002060"/>
              </a:solidFill>
            </a:endParaRPr>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28674" name="Picture 2" descr="http://1.bp.blogspot.com/_ruNmKeZaSOs/TOgUOgWKl4I/AAAAAAAAFrE/llVyvH8fVOM/s1600/J-Hagger_Farnese-bull.jpg"/>
          <p:cNvPicPr>
            <a:picLocks noChangeAspect="1" noChangeArrowheads="1"/>
          </p:cNvPicPr>
          <p:nvPr/>
        </p:nvPicPr>
        <p:blipFill>
          <a:blip r:embed="rId2" cstate="print"/>
          <a:srcRect/>
          <a:stretch>
            <a:fillRect/>
          </a:stretch>
        </p:blipFill>
        <p:spPr bwMode="auto">
          <a:xfrm>
            <a:off x="5496122" y="1600200"/>
            <a:ext cx="3196501" cy="4572000"/>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HOUSE OF LABDACUS (cont’d)</a:t>
            </a:r>
            <a:endParaRPr lang="en-US" dirty="0"/>
          </a:p>
        </p:txBody>
      </p:sp>
      <p:sp>
        <p:nvSpPr>
          <p:cNvPr id="3" name="Content Placeholder 2"/>
          <p:cNvSpPr>
            <a:spLocks noGrp="1"/>
          </p:cNvSpPr>
          <p:nvPr>
            <p:ph sz="half" idx="1"/>
          </p:nvPr>
        </p:nvSpPr>
        <p:spPr/>
        <p:txBody>
          <a:bodyPr>
            <a:normAutofit/>
          </a:bodyPr>
          <a:lstStyle/>
          <a:p>
            <a:endParaRPr lang="en-US"/>
          </a:p>
        </p:txBody>
      </p:sp>
      <p:sp>
        <p:nvSpPr>
          <p:cNvPr id="4" name="Content Placeholder 3"/>
          <p:cNvSpPr>
            <a:spLocks noGrp="1"/>
          </p:cNvSpPr>
          <p:nvPr>
            <p:ph sz="half" idx="2"/>
          </p:nvPr>
        </p:nvSpPr>
        <p:spPr>
          <a:xfrm>
            <a:off x="2514600" y="1143000"/>
            <a:ext cx="6172200" cy="5562600"/>
          </a:xfrm>
        </p:spPr>
        <p:txBody>
          <a:bodyPr>
            <a:noAutofit/>
          </a:bodyPr>
          <a:lstStyle/>
          <a:p>
            <a:pPr>
              <a:buNone/>
            </a:pPr>
            <a:r>
              <a:rPr lang="en-US" sz="2200" dirty="0" smtClean="0">
                <a:solidFill>
                  <a:srgbClr val="002060"/>
                </a:solidFill>
              </a:rPr>
              <a:t>The brothers banished Laius from Cadmeia</a:t>
            </a:r>
          </a:p>
          <a:p>
            <a:pPr>
              <a:buNone/>
            </a:pPr>
            <a:r>
              <a:rPr lang="en-US" sz="2200" dirty="0" smtClean="0">
                <a:solidFill>
                  <a:srgbClr val="002060"/>
                </a:solidFill>
              </a:rPr>
              <a:t>They built walls for the city, whose stones were moved into place by Amphion’s lyre</a:t>
            </a:r>
          </a:p>
          <a:p>
            <a:pPr>
              <a:buNone/>
            </a:pPr>
            <a:r>
              <a:rPr lang="en-US" sz="2200" dirty="0" smtClean="0">
                <a:solidFill>
                  <a:srgbClr val="002060"/>
                </a:solidFill>
              </a:rPr>
              <a:t>Amphion married Niobe, who bore him seven sons and seven daughters</a:t>
            </a:r>
          </a:p>
          <a:p>
            <a:pPr>
              <a:buNone/>
            </a:pPr>
            <a:r>
              <a:rPr lang="en-US" sz="2200" dirty="0" err="1" smtClean="0">
                <a:solidFill>
                  <a:srgbClr val="002060"/>
                </a:solidFill>
              </a:rPr>
              <a:t>Niobe’s</a:t>
            </a:r>
            <a:r>
              <a:rPr lang="en-US" sz="2200" dirty="0" smtClean="0">
                <a:solidFill>
                  <a:srgbClr val="002060"/>
                </a:solidFill>
              </a:rPr>
              <a:t> boast that she had more children than Leto, mother of Apollo and Artemis, angered these two gods</a:t>
            </a:r>
          </a:p>
          <a:p>
            <a:pPr>
              <a:buNone/>
            </a:pPr>
            <a:r>
              <a:rPr lang="en-US" sz="2200" dirty="0" smtClean="0">
                <a:solidFill>
                  <a:srgbClr val="002060"/>
                </a:solidFill>
              </a:rPr>
              <a:t>Apollo slew the sons with his arrows, while Artemis slew the daughters with hers</a:t>
            </a:r>
          </a:p>
          <a:p>
            <a:pPr>
              <a:buNone/>
            </a:pPr>
            <a:r>
              <a:rPr lang="en-US" sz="2200" dirty="0" smtClean="0">
                <a:solidFill>
                  <a:srgbClr val="002060"/>
                </a:solidFill>
              </a:rPr>
              <a:t>Niobe was turned to stone and her tears for her slain children became a spring</a:t>
            </a:r>
          </a:p>
          <a:p>
            <a:pPr>
              <a:buNone/>
            </a:pPr>
            <a:r>
              <a:rPr lang="en-US" sz="2200" dirty="0" smtClean="0">
                <a:solidFill>
                  <a:srgbClr val="002060"/>
                </a:solidFill>
              </a:rPr>
              <a:t>Zethus married the nymph Thebe in whose honor the newly walled city was renamed Thebes</a:t>
            </a:r>
          </a:p>
        </p:txBody>
      </p:sp>
      <p:pic>
        <p:nvPicPr>
          <p:cNvPr id="29698" name="Picture 2" descr="http://etc.usf.edu/clipart/19400/19455/niobe_19455_lg.gif"/>
          <p:cNvPicPr>
            <a:picLocks noChangeAspect="1" noChangeArrowheads="1"/>
          </p:cNvPicPr>
          <p:nvPr/>
        </p:nvPicPr>
        <p:blipFill>
          <a:blip r:embed="rId2" cstate="print"/>
          <a:srcRect/>
          <a:stretch>
            <a:fillRect/>
          </a:stretch>
        </p:blipFill>
        <p:spPr bwMode="auto">
          <a:xfrm>
            <a:off x="457200" y="1905000"/>
            <a:ext cx="2087761" cy="3886200"/>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4">
                                            <p:txEl>
                                              <p:pRg st="1" end="1"/>
                                            </p:txEl>
                                          </p:spTgt>
                                        </p:tgtEl>
                                        <p:attrNameLst>
                                          <p:attrName>style.color</p:attrName>
                                        </p:attrNameLst>
                                      </p:cBhvr>
                                      <p:to>
                                        <a:srgbClr val="C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HOUSE OF LABDACUS (cont’d)</a:t>
            </a:r>
            <a:endParaRPr lang="en-US" dirty="0"/>
          </a:p>
        </p:txBody>
      </p:sp>
      <p:sp>
        <p:nvSpPr>
          <p:cNvPr id="3" name="Content Placeholder 2"/>
          <p:cNvSpPr>
            <a:spLocks noGrp="1"/>
          </p:cNvSpPr>
          <p:nvPr>
            <p:ph sz="half" idx="1"/>
          </p:nvPr>
        </p:nvSpPr>
        <p:spPr>
          <a:xfrm>
            <a:off x="457200" y="1600200"/>
            <a:ext cx="4191000" cy="4525963"/>
          </a:xfrm>
        </p:spPr>
        <p:txBody>
          <a:bodyPr>
            <a:normAutofit fontScale="92500" lnSpcReduction="10000"/>
          </a:bodyPr>
          <a:lstStyle/>
          <a:p>
            <a:pPr>
              <a:buNone/>
            </a:pPr>
            <a:r>
              <a:rPr lang="en-US" dirty="0" smtClean="0">
                <a:solidFill>
                  <a:srgbClr val="002060"/>
                </a:solidFill>
              </a:rPr>
              <a:t>In exile Laius received the hospitality of King Pelops</a:t>
            </a:r>
          </a:p>
          <a:p>
            <a:pPr>
              <a:buNone/>
            </a:pPr>
            <a:r>
              <a:rPr lang="en-US" dirty="0" smtClean="0">
                <a:solidFill>
                  <a:srgbClr val="002060"/>
                </a:solidFill>
              </a:rPr>
              <a:t>Ties of guests and hosts were considered the most sacred of human trusts</a:t>
            </a:r>
          </a:p>
          <a:p>
            <a:pPr>
              <a:buNone/>
            </a:pPr>
            <a:r>
              <a:rPr lang="en-US" dirty="0" smtClean="0">
                <a:solidFill>
                  <a:srgbClr val="002060"/>
                </a:solidFill>
              </a:rPr>
              <a:t>Laius abducted Chrysippsus the son of Pelops with whom he was in love</a:t>
            </a:r>
          </a:p>
          <a:p>
            <a:pPr>
              <a:buNone/>
            </a:pPr>
            <a:r>
              <a:rPr lang="en-US" dirty="0" smtClean="0">
                <a:solidFill>
                  <a:srgbClr val="002060"/>
                </a:solidFill>
              </a:rPr>
              <a:t>Pelops cursed Laius and his descendants for his betrayal</a:t>
            </a:r>
          </a:p>
          <a:p>
            <a:endParaRPr lang="en-US" dirty="0">
              <a:solidFill>
                <a:srgbClr val="002060"/>
              </a:solidFill>
            </a:endParaRPr>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1026" name="Picture 2" descr="http://www.maicar.com/GML/000Images/lim/laius1RI.1-0903.jpg"/>
          <p:cNvPicPr>
            <a:picLocks noChangeAspect="1" noChangeArrowheads="1"/>
          </p:cNvPicPr>
          <p:nvPr/>
        </p:nvPicPr>
        <p:blipFill>
          <a:blip r:embed="rId2" cstate="print"/>
          <a:srcRect/>
          <a:stretch>
            <a:fillRect/>
          </a:stretch>
        </p:blipFill>
        <p:spPr bwMode="auto">
          <a:xfrm>
            <a:off x="4648200" y="2057400"/>
            <a:ext cx="4067514" cy="3733800"/>
          </a:xfrm>
          <a:prstGeom prst="rect">
            <a:avLst/>
          </a:prstGeom>
          <a:noFill/>
        </p:spPr>
      </p:pic>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HOUSE OF LABDACUS (cont’d)</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a:p>
        </p:txBody>
      </p:sp>
      <p:sp>
        <p:nvSpPr>
          <p:cNvPr id="4" name="Content Placeholder 3"/>
          <p:cNvSpPr>
            <a:spLocks noGrp="1"/>
          </p:cNvSpPr>
          <p:nvPr>
            <p:ph sz="half" idx="2"/>
          </p:nvPr>
        </p:nvSpPr>
        <p:spPr>
          <a:xfrm>
            <a:off x="3276600" y="1600200"/>
            <a:ext cx="5410200" cy="4525963"/>
          </a:xfrm>
        </p:spPr>
        <p:txBody>
          <a:bodyPr>
            <a:normAutofit fontScale="92500" lnSpcReduction="10000"/>
          </a:bodyPr>
          <a:lstStyle/>
          <a:p>
            <a:pPr>
              <a:buNone/>
            </a:pPr>
            <a:r>
              <a:rPr lang="en-US" dirty="0" smtClean="0">
                <a:solidFill>
                  <a:srgbClr val="002060"/>
                </a:solidFill>
              </a:rPr>
              <a:t>Laius returned to Thebes to reclaim his rightful place as king and married Jocasta</a:t>
            </a:r>
          </a:p>
          <a:p>
            <a:pPr>
              <a:buNone/>
            </a:pPr>
            <a:r>
              <a:rPr lang="en-US" dirty="0" smtClean="0">
                <a:solidFill>
                  <a:srgbClr val="002060"/>
                </a:solidFill>
              </a:rPr>
              <a:t>When he consulted the oracle of Apollo at Delphi regarding the children to be born to them, the oracle stated that he would be given a son; and that he would die at his hands and the son would marry his mother, as this was the decision of Zeus in response to the curse called down upon him by Pelops</a:t>
            </a:r>
          </a:p>
          <a:p>
            <a:pPr>
              <a:buNone/>
            </a:pPr>
            <a:endParaRPr lang="en-US" dirty="0">
              <a:solidFill>
                <a:srgbClr val="002060"/>
              </a:solidFill>
            </a:endParaRPr>
          </a:p>
        </p:txBody>
      </p:sp>
      <p:pic>
        <p:nvPicPr>
          <p:cNvPr id="31746" name="Picture 2" descr="http://ancientgreecelife.com/ancient-greece-famous-people-5.jpg"/>
          <p:cNvPicPr>
            <a:picLocks noChangeAspect="1" noChangeArrowheads="1"/>
          </p:cNvPicPr>
          <p:nvPr/>
        </p:nvPicPr>
        <p:blipFill>
          <a:blip r:embed="rId2" cstate="print"/>
          <a:srcRect/>
          <a:stretch>
            <a:fillRect/>
          </a:stretch>
        </p:blipFill>
        <p:spPr bwMode="auto">
          <a:xfrm>
            <a:off x="228600" y="1600201"/>
            <a:ext cx="3048000" cy="45720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7030A0"/>
                </a:solidFill>
              </a:rPr>
              <a:t>The Olympian Gods </a:t>
            </a:r>
            <a:endParaRPr lang="en-US" sz="6600" b="1" dirty="0">
              <a:solidFill>
                <a:srgbClr val="7030A0"/>
              </a:solidFill>
            </a:endParaRPr>
          </a:p>
        </p:txBody>
      </p:sp>
      <p:sp>
        <p:nvSpPr>
          <p:cNvPr id="3" name="Content Placeholder 2"/>
          <p:cNvSpPr>
            <a:spLocks noGrp="1"/>
          </p:cNvSpPr>
          <p:nvPr>
            <p:ph idx="1"/>
          </p:nvPr>
        </p:nvSpPr>
        <p:spPr/>
        <p:txBody>
          <a:bodyPr>
            <a:normAutofit fontScale="92500"/>
          </a:bodyPr>
          <a:lstStyle/>
          <a:p>
            <a:pPr>
              <a:buNone/>
            </a:pPr>
            <a:r>
              <a:rPr lang="en-US" sz="2400" dirty="0" smtClean="0">
                <a:solidFill>
                  <a:srgbClr val="7030A0"/>
                </a:solidFill>
              </a:rPr>
              <a:t>		</a:t>
            </a:r>
            <a:r>
              <a:rPr lang="en-US" sz="2800" dirty="0" smtClean="0">
                <a:solidFill>
                  <a:srgbClr val="7030A0"/>
                </a:solidFill>
              </a:rPr>
              <a:t>The first-born of Cronus and Rhea was Hestia, followed by Hades, Poseidon, Demeter, Hera and Zeus, who was the last-born. They were the first six Olympian gods. </a:t>
            </a:r>
            <a:r>
              <a:rPr lang="en-US" sz="2800" dirty="0" smtClean="0">
                <a:solidFill>
                  <a:srgbClr val="FF0000"/>
                </a:solidFill>
              </a:rPr>
              <a:t>Zeus was the king of the gods</a:t>
            </a:r>
            <a:r>
              <a:rPr lang="en-US" sz="2800" dirty="0" smtClean="0">
                <a:solidFill>
                  <a:srgbClr val="7030A0"/>
                </a:solidFill>
              </a:rPr>
              <a:t>, Poseidon ruled the seas and earthquakes, and Hades, the Underworld. They were joined by the Children of Zeus:  Ares and Hephaestus (Hera), Athena (Metis), Apollo and Artemis (Leto), Hermes (Maia), Aphrodite (Dione) and Dionysius (Semele).  After receiving the Underworld as his realm, Hades was no longer considered an Olympian. Dionysus replaced Hestia as an Olympian after his birth.</a:t>
            </a:r>
            <a:endParaRPr lang="en-US" sz="2800" dirty="0">
              <a:solidFill>
                <a:srgbClr val="7030A0"/>
              </a:solidFill>
            </a:endParaRPr>
          </a:p>
        </p:txBody>
      </p:sp>
    </p:spTree>
  </p:cSld>
  <p:clrMapOvr>
    <a:masterClrMapping/>
  </p:clrMapOvr>
  <p:transition>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rgbClr val="002060"/>
                </a:solidFill>
              </a:rPr>
              <a:t>OEDIPUS</a:t>
            </a:r>
            <a:endParaRPr lang="en-US" sz="9600" b="1"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pPr>
              <a:buNone/>
            </a:pPr>
            <a:r>
              <a:rPr lang="en-US" sz="3400" dirty="0" smtClean="0">
                <a:solidFill>
                  <a:srgbClr val="002060"/>
                </a:solidFill>
              </a:rPr>
              <a:t>Laius attempted to cheat the oracle by exposing his infant son on Mt. Cithaeron with a spike driven through his ankles</a:t>
            </a:r>
          </a:p>
          <a:p>
            <a:pPr>
              <a:buNone/>
            </a:pPr>
            <a:r>
              <a:rPr lang="en-US" sz="3400" dirty="0" smtClean="0">
                <a:solidFill>
                  <a:srgbClr val="002060"/>
                </a:solidFill>
              </a:rPr>
              <a:t>The servant given the task pitied the infant and gave him to a Corinthian shepherd of King Polybus and his wife Merope who named him Oedipus (Swellfoot or Swollen Ankles)</a:t>
            </a:r>
          </a:p>
          <a:p>
            <a:pPr>
              <a:buNone/>
            </a:pPr>
            <a:r>
              <a:rPr lang="en-US" sz="3400" dirty="0" smtClean="0">
                <a:solidFill>
                  <a:srgbClr val="002060"/>
                </a:solidFill>
              </a:rPr>
              <a:t>When told by a companion that he was not the couple’s natural son, Oedipus consulted the oracle at Delphi where the curse was repeated</a:t>
            </a:r>
          </a:p>
          <a:p>
            <a:pPr>
              <a:buNone/>
            </a:pPr>
            <a:r>
              <a:rPr lang="en-US" sz="3400" dirty="0" smtClean="0">
                <a:solidFill>
                  <a:srgbClr val="002060"/>
                </a:solidFill>
              </a:rPr>
              <a:t>Fearing that it referred to those who had raised him, he </a:t>
            </a:r>
            <a:r>
              <a:rPr lang="en-US" sz="3400" dirty="0" err="1" smtClean="0">
                <a:solidFill>
                  <a:srgbClr val="002060"/>
                </a:solidFill>
              </a:rPr>
              <a:t>unknowlingly</a:t>
            </a:r>
            <a:r>
              <a:rPr lang="en-US" sz="3400" dirty="0" smtClean="0">
                <a:solidFill>
                  <a:srgbClr val="002060"/>
                </a:solidFill>
              </a:rPr>
              <a:t> departed on the road to Thebes in an attempt to cheat the oracle</a:t>
            </a:r>
          </a:p>
          <a:p>
            <a:pPr>
              <a:buNone/>
            </a:pPr>
            <a:endParaRPr lang="en-US" dirty="0">
              <a:solidFill>
                <a:srgbClr val="002060"/>
              </a:solidFill>
            </a:endParaRPr>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002060"/>
                </a:solidFill>
              </a:rPr>
              <a:t>OEDIPUS (cont’d)</a:t>
            </a:r>
            <a:endParaRPr lang="en-US" sz="72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rgbClr val="002060"/>
                </a:solidFill>
              </a:rPr>
              <a:t>Arriving at an intersection of three roads, he met a chariot driven by an old man with his herald</a:t>
            </a:r>
          </a:p>
          <a:p>
            <a:pPr>
              <a:buNone/>
            </a:pPr>
            <a:r>
              <a:rPr lang="en-US" dirty="0" smtClean="0">
                <a:solidFill>
                  <a:srgbClr val="002060"/>
                </a:solidFill>
              </a:rPr>
              <a:t>The chariot blocked the intersection. As the herald attempted to push Oedipus off the road, Oedipus struck him</a:t>
            </a:r>
          </a:p>
          <a:p>
            <a:pPr>
              <a:buNone/>
            </a:pPr>
            <a:r>
              <a:rPr lang="en-US" dirty="0" smtClean="0">
                <a:solidFill>
                  <a:srgbClr val="002060"/>
                </a:solidFill>
              </a:rPr>
              <a:t>The old man struck Oedipus with his staff and Oedipus struck him twofold, eventually killing both men</a:t>
            </a:r>
          </a:p>
          <a:p>
            <a:pPr>
              <a:buNone/>
            </a:pPr>
            <a:r>
              <a:rPr lang="en-US" dirty="0" smtClean="0">
                <a:solidFill>
                  <a:srgbClr val="002060"/>
                </a:solidFill>
              </a:rPr>
              <a:t>The old man was Laius, his father, and he unknowingly had fulfilled the first part of the curse of Pelops</a:t>
            </a:r>
          </a:p>
          <a:p>
            <a:pPr>
              <a:buNone/>
            </a:pPr>
            <a:r>
              <a:rPr lang="en-US" dirty="0" smtClean="0">
                <a:solidFill>
                  <a:srgbClr val="002060"/>
                </a:solidFill>
              </a:rPr>
              <a:t>Oedipus continues his journey to Thebes only to find that it is plagued by a creature called the Sphinx (Strangler) that was sent by Hera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4" end="4"/>
                                            </p:txEl>
                                          </p:spTgt>
                                        </p:tgtEl>
                                        <p:attrNameLst>
                                          <p:attrName>style.color</p:attrName>
                                        </p:attrNameLst>
                                      </p:cBhvr>
                                      <p:to>
                                        <a:srgbClr val="C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7200" b="1" dirty="0" smtClean="0">
                <a:solidFill>
                  <a:srgbClr val="002060"/>
                </a:solidFill>
              </a:rPr>
              <a:t>OEDIPUS (cont’d)</a:t>
            </a:r>
            <a:endParaRPr lang="en-US" sz="7200" dirty="0"/>
          </a:p>
        </p:txBody>
      </p:sp>
      <p:sp>
        <p:nvSpPr>
          <p:cNvPr id="11" name="Content Placeholder 10"/>
          <p:cNvSpPr>
            <a:spLocks noGrp="1"/>
          </p:cNvSpPr>
          <p:nvPr>
            <p:ph idx="1"/>
          </p:nvPr>
        </p:nvSpPr>
        <p:spPr>
          <a:xfrm>
            <a:off x="533400" y="2133600"/>
            <a:ext cx="8229600" cy="4373563"/>
          </a:xfrm>
        </p:spPr>
        <p:txBody>
          <a:bodyPr>
            <a:normAutofit fontScale="85000" lnSpcReduction="10000"/>
          </a:bodyPr>
          <a:lstStyle/>
          <a:p>
            <a:pPr>
              <a:buNone/>
            </a:pPr>
            <a:r>
              <a:rPr lang="en-US" dirty="0" smtClean="0">
                <a:solidFill>
                  <a:srgbClr val="002060"/>
                </a:solidFill>
              </a:rPr>
              <a:t>The Muses, daughters of Zeus and Memnosyne, gave the Sphinx the riddle</a:t>
            </a:r>
          </a:p>
          <a:p>
            <a:pPr>
              <a:buNone/>
            </a:pPr>
            <a:r>
              <a:rPr lang="en-US" dirty="0" smtClean="0">
                <a:solidFill>
                  <a:srgbClr val="002060"/>
                </a:solidFill>
              </a:rPr>
              <a:t>Any Theban who passed by the creature and could not answer correctly, was killed and eaten</a:t>
            </a:r>
          </a:p>
          <a:p>
            <a:pPr>
              <a:buNone/>
            </a:pPr>
            <a:r>
              <a:rPr lang="en-US" dirty="0" smtClean="0">
                <a:solidFill>
                  <a:srgbClr val="002060"/>
                </a:solidFill>
              </a:rPr>
              <a:t>The Sphinx had the head of a woman, body of a lion and the wings of an eagle</a:t>
            </a:r>
          </a:p>
          <a:p>
            <a:pPr>
              <a:buNone/>
            </a:pPr>
            <a:r>
              <a:rPr lang="en-US" dirty="0" smtClean="0">
                <a:solidFill>
                  <a:srgbClr val="002060"/>
                </a:solidFill>
              </a:rPr>
              <a:t>To end the plague Creon, the brother of Jocasta, had named himself king after the death of Laius and offered the throne and his sister as a wife to anyone who would solve the riddle and end the plague</a:t>
            </a:r>
          </a:p>
        </p:txBody>
      </p:sp>
      <p:sp>
        <p:nvSpPr>
          <p:cNvPr id="12" name="Title 9"/>
          <p:cNvSpPr txBox="1">
            <a:spLocks/>
          </p:cNvSpPr>
          <p:nvPr/>
        </p:nvSpPr>
        <p:spPr>
          <a:xfrm>
            <a:off x="457200" y="1447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itle 9"/>
          <p:cNvSpPr txBox="1">
            <a:spLocks/>
          </p:cNvSpPr>
          <p:nvPr/>
        </p:nvSpPr>
        <p:spPr>
          <a:xfrm>
            <a:off x="457200" y="1295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mj-lt"/>
                <a:ea typeface="+mj-ea"/>
                <a:cs typeface="+mj-cs"/>
              </a:rPr>
              <a:t>The Riddle of the Sphinx</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7200" b="1" dirty="0" smtClean="0">
                <a:solidFill>
                  <a:srgbClr val="002060"/>
                </a:solidFill>
              </a:rPr>
              <a:t>OEDIPUS (cont’d)</a:t>
            </a:r>
            <a:endParaRPr lang="en-US" sz="7200" dirty="0"/>
          </a:p>
        </p:txBody>
      </p:sp>
      <p:sp>
        <p:nvSpPr>
          <p:cNvPr id="11" name="Content Placeholder 10"/>
          <p:cNvSpPr>
            <a:spLocks noGrp="1"/>
          </p:cNvSpPr>
          <p:nvPr>
            <p:ph idx="1"/>
          </p:nvPr>
        </p:nvSpPr>
        <p:spPr>
          <a:xfrm>
            <a:off x="533400" y="2133600"/>
            <a:ext cx="8229600" cy="4373563"/>
          </a:xfrm>
        </p:spPr>
        <p:txBody>
          <a:bodyPr>
            <a:normAutofit fontScale="92500" lnSpcReduction="10000"/>
          </a:bodyPr>
          <a:lstStyle/>
          <a:p>
            <a:pPr>
              <a:buNone/>
            </a:pPr>
            <a:r>
              <a:rPr lang="en-US" dirty="0" smtClean="0">
                <a:solidFill>
                  <a:srgbClr val="002060"/>
                </a:solidFill>
              </a:rPr>
              <a:t>Oedipus readily agreed and approached the Sphinx</a:t>
            </a:r>
          </a:p>
          <a:p>
            <a:pPr>
              <a:buNone/>
            </a:pPr>
            <a:r>
              <a:rPr lang="en-US" dirty="0" smtClean="0">
                <a:solidFill>
                  <a:srgbClr val="002060"/>
                </a:solidFill>
              </a:rPr>
              <a:t>The Sphinx asked her riddle:</a:t>
            </a:r>
          </a:p>
          <a:p>
            <a:pPr>
              <a:buNone/>
            </a:pPr>
            <a:r>
              <a:rPr lang="en-US" dirty="0" smtClean="0">
                <a:solidFill>
                  <a:srgbClr val="002060"/>
                </a:solidFill>
              </a:rPr>
              <a:t>	“What is it that has four feet, two feet and three feet?”</a:t>
            </a:r>
          </a:p>
          <a:p>
            <a:pPr>
              <a:buNone/>
            </a:pPr>
            <a:r>
              <a:rPr lang="en-US" dirty="0" smtClean="0">
                <a:solidFill>
                  <a:srgbClr val="002060"/>
                </a:solidFill>
              </a:rPr>
              <a:t>“Man. As an infant he walks on hands and knees, as he matures he walks on two and in old age he walks on three, using a walking stick.”</a:t>
            </a:r>
          </a:p>
          <a:p>
            <a:pPr>
              <a:buNone/>
            </a:pPr>
            <a:r>
              <a:rPr lang="en-US" dirty="0" smtClean="0">
                <a:solidFill>
                  <a:srgbClr val="002060"/>
                </a:solidFill>
              </a:rPr>
              <a:t>Upon hearing the reply, the Sphinx threw herself off the Theban acropolis</a:t>
            </a:r>
          </a:p>
        </p:txBody>
      </p:sp>
      <p:sp>
        <p:nvSpPr>
          <p:cNvPr id="12" name="Title 9"/>
          <p:cNvSpPr txBox="1">
            <a:spLocks/>
          </p:cNvSpPr>
          <p:nvPr/>
        </p:nvSpPr>
        <p:spPr>
          <a:xfrm>
            <a:off x="457200" y="1447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itle 9"/>
          <p:cNvSpPr txBox="1">
            <a:spLocks/>
          </p:cNvSpPr>
          <p:nvPr/>
        </p:nvSpPr>
        <p:spPr>
          <a:xfrm>
            <a:off x="457200" y="1295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mj-lt"/>
                <a:ea typeface="+mj-ea"/>
                <a:cs typeface="+mj-cs"/>
              </a:rPr>
              <a:t>The Riddle of the Sphinx</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dissolv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 calcmode="lin" valueType="num">
                                      <p:cBhvr additive="base">
                                        <p:cTn id="12"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002060"/>
                </a:solidFill>
              </a:rPr>
              <a:t>OEDIPUS (cont’d)</a:t>
            </a:r>
            <a:endParaRPr lang="en-US" sz="7200" dirty="0"/>
          </a:p>
        </p:txBody>
      </p:sp>
      <p:sp>
        <p:nvSpPr>
          <p:cNvPr id="3" name="Content Placeholder 2"/>
          <p:cNvSpPr>
            <a:spLocks noGrp="1"/>
          </p:cNvSpPr>
          <p:nvPr>
            <p:ph idx="1"/>
          </p:nvPr>
        </p:nvSpPr>
        <p:spPr/>
        <p:txBody>
          <a:bodyPr>
            <a:noAutofit/>
          </a:bodyPr>
          <a:lstStyle/>
          <a:p>
            <a:pPr>
              <a:buNone/>
            </a:pPr>
            <a:r>
              <a:rPr lang="en-US" sz="2300" dirty="0" smtClean="0">
                <a:solidFill>
                  <a:srgbClr val="002060"/>
                </a:solidFill>
              </a:rPr>
              <a:t>Oedipus marries his mother Jocasta fulfilling the prophecy of Apollo</a:t>
            </a:r>
          </a:p>
          <a:p>
            <a:pPr>
              <a:buNone/>
            </a:pPr>
            <a:r>
              <a:rPr lang="en-US" sz="2300" dirty="0" smtClean="0">
                <a:solidFill>
                  <a:srgbClr val="002060"/>
                </a:solidFill>
              </a:rPr>
              <a:t>They have four children, Eteocles, Polynices, Ismene and Antigone </a:t>
            </a:r>
          </a:p>
          <a:p>
            <a:pPr>
              <a:buNone/>
            </a:pPr>
            <a:r>
              <a:rPr lang="en-US" sz="2300" dirty="0" smtClean="0">
                <a:solidFill>
                  <a:srgbClr val="002060"/>
                </a:solidFill>
              </a:rPr>
              <a:t>Many years pass and a pestilence visits Thebes; and, again, the oracle of Apollo is consulted</a:t>
            </a:r>
          </a:p>
          <a:p>
            <a:pPr>
              <a:buNone/>
            </a:pPr>
            <a:r>
              <a:rPr lang="en-US" sz="2300" dirty="0" smtClean="0">
                <a:solidFill>
                  <a:srgbClr val="002060"/>
                </a:solidFill>
              </a:rPr>
              <a:t>The oracle reveals that a pollution exists in Thebes:  </a:t>
            </a:r>
          </a:p>
          <a:p>
            <a:pPr>
              <a:buNone/>
            </a:pPr>
            <a:r>
              <a:rPr lang="en-US" sz="2300" dirty="0" smtClean="0">
                <a:solidFill>
                  <a:srgbClr val="002060"/>
                </a:solidFill>
              </a:rPr>
              <a:t>		</a:t>
            </a:r>
            <a:r>
              <a:rPr lang="en-US" sz="2300" b="1" dirty="0" smtClean="0">
                <a:solidFill>
                  <a:srgbClr val="002060"/>
                </a:solidFill>
              </a:rPr>
              <a:t>the murderer of King Laius walks among them and must 	be removed</a:t>
            </a:r>
          </a:p>
          <a:p>
            <a:pPr>
              <a:buNone/>
            </a:pPr>
            <a:r>
              <a:rPr lang="en-US" sz="2300" dirty="0" smtClean="0">
                <a:solidFill>
                  <a:srgbClr val="002060"/>
                </a:solidFill>
              </a:rPr>
              <a:t>At the same time Polybus dies in Corinth and a messenger is sent to Thebes to offer Oedipus the throne of Corinth</a:t>
            </a:r>
          </a:p>
          <a:p>
            <a:pPr>
              <a:buNone/>
            </a:pPr>
            <a:r>
              <a:rPr lang="en-US" sz="2300" dirty="0" smtClean="0">
                <a:solidFill>
                  <a:srgbClr val="002060"/>
                </a:solidFill>
              </a:rPr>
              <a:t>Fearing that he would marry Merope, Oedipus refused</a:t>
            </a:r>
          </a:p>
          <a:p>
            <a:pPr>
              <a:buNone/>
            </a:pPr>
            <a:r>
              <a:rPr lang="en-US" sz="2300" dirty="0" smtClean="0">
                <a:solidFill>
                  <a:srgbClr val="002060"/>
                </a:solidFill>
              </a:rPr>
              <a:t>The messenger reassured him that this would not be the case, since Polybus and Merope were not his real parents, but that he had found him exposed on Mt. Cithaeron </a:t>
            </a:r>
            <a:endParaRPr lang="en-US" sz="23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0" end="0"/>
                                            </p:txEl>
                                          </p:spTgt>
                                        </p:tgtEl>
                                        <p:attrNameLst>
                                          <p:attrName>style.color</p:attrName>
                                        </p:attrNameLst>
                                      </p:cBhvr>
                                      <p:to>
                                        <a:srgbClr val="FC121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2000" fill="hold"/>
                                        <p:tgtEl>
                                          <p:spTgt spid="3">
                                            <p:txEl>
                                              <p:pRg st="1" end="1"/>
                                            </p:txEl>
                                          </p:spTgt>
                                        </p:tgtEl>
                                        <p:attrNameLst>
                                          <p:attrName>style.color</p:attrName>
                                        </p:attrNameLst>
                                      </p:cBhvr>
                                      <p:to>
                                        <a:srgbClr val="FC121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2000" fill="hold"/>
                                        <p:tgtEl>
                                          <p:spTgt spid="3">
                                            <p:txEl>
                                              <p:pRg st="4" end="4"/>
                                            </p:txEl>
                                          </p:spTgt>
                                        </p:tgtEl>
                                        <p:attrNameLst>
                                          <p:attrName>style.color</p:attrName>
                                        </p:attrNameLst>
                                      </p:cBhvr>
                                      <p:to>
                                        <a:srgbClr val="FC121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002060"/>
                </a:solidFill>
              </a:rPr>
              <a:t>OEDIPUS (cont’d)</a:t>
            </a:r>
            <a:endParaRPr lang="en-US" sz="7200" dirty="0"/>
          </a:p>
        </p:txBody>
      </p:sp>
      <p:sp>
        <p:nvSpPr>
          <p:cNvPr id="3" name="Content Placeholder 2"/>
          <p:cNvSpPr>
            <a:spLocks noGrp="1"/>
          </p:cNvSpPr>
          <p:nvPr>
            <p:ph idx="1"/>
          </p:nvPr>
        </p:nvSpPr>
        <p:spPr/>
        <p:txBody>
          <a:bodyPr>
            <a:noAutofit/>
          </a:bodyPr>
          <a:lstStyle/>
          <a:p>
            <a:pPr>
              <a:buNone/>
            </a:pPr>
            <a:r>
              <a:rPr lang="en-US" sz="3000" dirty="0" smtClean="0">
                <a:solidFill>
                  <a:srgbClr val="002060"/>
                </a:solidFill>
              </a:rPr>
              <a:t>Oedipus sends for the servant who had exposed him on Mt. Cithaeron and the truth is revealed</a:t>
            </a:r>
          </a:p>
          <a:p>
            <a:pPr>
              <a:buNone/>
            </a:pPr>
            <a:r>
              <a:rPr lang="en-US" sz="3000" dirty="0" smtClean="0">
                <a:solidFill>
                  <a:srgbClr val="002060"/>
                </a:solidFill>
              </a:rPr>
              <a:t>Upon hearing this Jocasta retires to her chamber and hangs herself out of despair</a:t>
            </a:r>
          </a:p>
          <a:p>
            <a:pPr>
              <a:buNone/>
            </a:pPr>
            <a:r>
              <a:rPr lang="en-US" sz="3000" dirty="0" smtClean="0">
                <a:solidFill>
                  <a:srgbClr val="002060"/>
                </a:solidFill>
              </a:rPr>
              <a:t>Seeing his dead wife and mother, Oedipus takes the brooches from her robe and blinds himself</a:t>
            </a:r>
          </a:p>
          <a:p>
            <a:pPr>
              <a:buNone/>
            </a:pPr>
            <a:r>
              <a:rPr lang="en-US" sz="3000" dirty="0" smtClean="0">
                <a:solidFill>
                  <a:srgbClr val="002060"/>
                </a:solidFill>
              </a:rPr>
              <a:t>Creon becomes king again and banishes Oedipus as part of the curse that he had made against Laius’ unknown killer and in obedience to the oracle  of Apollo</a:t>
            </a:r>
          </a:p>
          <a:p>
            <a:pPr>
              <a:buNone/>
            </a:pPr>
            <a:endParaRPr lang="en-US" sz="3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3" end="3"/>
                                            </p:txEl>
                                          </p:spTgt>
                                        </p:tgtEl>
                                        <p:attrNameLst>
                                          <p:attrName>style.color</p:attrName>
                                        </p:attrNameLst>
                                      </p:cBhvr>
                                      <p:to>
                                        <a:srgbClr val="C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002060"/>
                </a:solidFill>
              </a:rPr>
              <a:t>OEDIPUS (cont’d)</a:t>
            </a:r>
            <a:endParaRPr lang="en-US" sz="7200" dirty="0"/>
          </a:p>
        </p:txBody>
      </p:sp>
      <p:sp>
        <p:nvSpPr>
          <p:cNvPr id="3" name="Content Placeholder 2"/>
          <p:cNvSpPr>
            <a:spLocks noGrp="1"/>
          </p:cNvSpPr>
          <p:nvPr>
            <p:ph idx="1"/>
          </p:nvPr>
        </p:nvSpPr>
        <p:spPr/>
        <p:txBody>
          <a:bodyPr>
            <a:noAutofit/>
          </a:bodyPr>
          <a:lstStyle/>
          <a:p>
            <a:pPr>
              <a:buNone/>
            </a:pPr>
            <a:r>
              <a:rPr lang="en-US" sz="2600" dirty="0" smtClean="0">
                <a:solidFill>
                  <a:srgbClr val="002060"/>
                </a:solidFill>
              </a:rPr>
              <a:t>Oedipus wandered for many years accompanied by his daughter Antigone</a:t>
            </a:r>
          </a:p>
          <a:p>
            <a:pPr>
              <a:buNone/>
            </a:pPr>
            <a:r>
              <a:rPr lang="en-US" sz="2600" dirty="0" smtClean="0">
                <a:solidFill>
                  <a:srgbClr val="002060"/>
                </a:solidFill>
              </a:rPr>
              <a:t>He finally arrived in Athens where he was received by King Theseus</a:t>
            </a:r>
          </a:p>
          <a:p>
            <a:pPr>
              <a:buNone/>
            </a:pPr>
            <a:r>
              <a:rPr lang="en-US" sz="2600" dirty="0" smtClean="0">
                <a:solidFill>
                  <a:srgbClr val="002060"/>
                </a:solidFill>
              </a:rPr>
              <a:t>Theseus refused to allow him to be returned to Thebes since a prophecy stated that the land in which Oedipus was buried would prosper</a:t>
            </a:r>
          </a:p>
          <a:p>
            <a:pPr>
              <a:buNone/>
            </a:pPr>
            <a:r>
              <a:rPr lang="en-US" sz="2600" dirty="0" smtClean="0">
                <a:solidFill>
                  <a:srgbClr val="002060"/>
                </a:solidFill>
              </a:rPr>
              <a:t>The legend of Oedipus is one of the best known thanks largely to Sigmund Freud’s naming a psychological condition called the “Oedipus complex” after the fateful king in 1910 </a:t>
            </a:r>
          </a:p>
          <a:p>
            <a:pPr>
              <a:buNone/>
            </a:pPr>
            <a:endParaRPr lang="en-US" sz="2600" dirty="0" smtClean="0">
              <a:solidFill>
                <a:srgbClr val="002060"/>
              </a:solidFill>
            </a:endParaRPr>
          </a:p>
          <a:p>
            <a:pPr>
              <a:buNone/>
            </a:pPr>
            <a:endParaRPr lang="en-US" sz="3000" dirty="0">
              <a:solidFill>
                <a:srgbClr val="002060"/>
              </a:solidFill>
            </a:endParaRPr>
          </a:p>
        </p:txBody>
      </p:sp>
    </p:spTree>
  </p:cSld>
  <p:clrMapOvr>
    <a:masterClrMapping/>
  </p:clrMapOvr>
  <p:transition>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THE SEVEN AGAINST THEBES</a:t>
            </a:r>
            <a:endParaRPr lang="en-US" sz="4800" b="1"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solidFill>
                  <a:srgbClr val="002060"/>
                </a:solidFill>
              </a:rPr>
              <a:t>Now at age to rule, neither Polynices or Eteocles could decide which should be king</a:t>
            </a:r>
          </a:p>
          <a:p>
            <a:pPr>
              <a:buNone/>
            </a:pPr>
            <a:r>
              <a:rPr lang="en-US" dirty="0" smtClean="0">
                <a:solidFill>
                  <a:srgbClr val="002060"/>
                </a:solidFill>
              </a:rPr>
              <a:t>They agreed to rule in alternate years while the other would go into exile</a:t>
            </a:r>
          </a:p>
          <a:p>
            <a:pPr>
              <a:buNone/>
            </a:pPr>
            <a:r>
              <a:rPr lang="en-US" dirty="0" smtClean="0">
                <a:solidFill>
                  <a:srgbClr val="002060"/>
                </a:solidFill>
              </a:rPr>
              <a:t>Eteocles ruled the first year while Polynices went to Argos, taking the necklace of Harmonia with him</a:t>
            </a:r>
          </a:p>
          <a:p>
            <a:pPr>
              <a:buNone/>
            </a:pPr>
            <a:r>
              <a:rPr lang="en-US" dirty="0" smtClean="0">
                <a:solidFill>
                  <a:srgbClr val="002060"/>
                </a:solidFill>
              </a:rPr>
              <a:t>While in Argos, Polynices and Tydeus, another exile, were given the daughters of King Adrastus, who promised to restore them to their rightful places</a:t>
            </a:r>
          </a:p>
          <a:p>
            <a:pPr>
              <a:buNone/>
            </a:pPr>
            <a:r>
              <a:rPr lang="en-US" dirty="0" smtClean="0">
                <a:solidFill>
                  <a:srgbClr val="002060"/>
                </a:solidFill>
              </a:rPr>
              <a:t>Since seemed that Eteocles had no intention of giving up the throne as agreed, Thebes would be attacked first</a:t>
            </a:r>
            <a:endParaRPr lang="en-US" dirty="0">
              <a:solidFill>
                <a:srgbClr val="00206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THE SEVEN AGAINST THEBES</a:t>
            </a:r>
            <a:endParaRPr lang="en-US" sz="4800"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rgbClr val="002060"/>
                </a:solidFill>
              </a:rPr>
              <a:t>The remaining Argive leaders were Capaneus, Hippomedon, Parthenopaeus and Amphiarius</a:t>
            </a:r>
          </a:p>
          <a:p>
            <a:pPr>
              <a:buNone/>
            </a:pPr>
            <a:r>
              <a:rPr lang="en-US" dirty="0" smtClean="0">
                <a:solidFill>
                  <a:srgbClr val="002060"/>
                </a:solidFill>
              </a:rPr>
              <a:t>Amphiarius had the gift of prophecy and knew that only Adrastus would survive and opposed the expedition</a:t>
            </a:r>
          </a:p>
          <a:p>
            <a:pPr>
              <a:buNone/>
            </a:pPr>
            <a:r>
              <a:rPr lang="en-US" dirty="0" smtClean="0">
                <a:solidFill>
                  <a:srgbClr val="002060"/>
                </a:solidFill>
              </a:rPr>
              <a:t>Polynices bribed Eriphyle with the necklace of Harmonia to convince Amphiarius to change his mind</a:t>
            </a:r>
          </a:p>
          <a:p>
            <a:pPr>
              <a:buNone/>
            </a:pPr>
            <a:r>
              <a:rPr lang="en-US" dirty="0" smtClean="0">
                <a:solidFill>
                  <a:srgbClr val="002060"/>
                </a:solidFill>
              </a:rPr>
              <a:t>As he set out, Amphiarius ordered his sons to avenge his death on their mother and to make a second expedition against Thebes when that of the Seven had failed</a:t>
            </a:r>
          </a:p>
          <a:p>
            <a:pPr>
              <a:buNone/>
            </a:pPr>
            <a:r>
              <a:rPr lang="en-US" dirty="0" smtClean="0">
                <a:solidFill>
                  <a:srgbClr val="002060"/>
                </a:solidFill>
              </a:rPr>
              <a:t>The Argive army reached Thebes and each leader attacked one of the city’s seven gates</a:t>
            </a:r>
            <a:endParaRPr lang="en-US" dirty="0">
              <a:solidFill>
                <a:srgbClr val="002060"/>
              </a:solidFill>
            </a:endParaRPr>
          </a:p>
        </p:txBody>
      </p:sp>
    </p:spTree>
  </p:cSld>
  <p:clrMapOvr>
    <a:masterClrMapping/>
  </p:clrMapOvr>
  <p:transition>
    <p:pull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THE SEVEN AGAINST THEBES</a:t>
            </a:r>
            <a:endParaRPr lang="en-US" sz="4800"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rgbClr val="002060"/>
                </a:solidFill>
              </a:rPr>
              <a:t>The defenders were assured victory, since the blind prophet Tiresias had foretold that:</a:t>
            </a:r>
          </a:p>
          <a:p>
            <a:pPr>
              <a:buNone/>
            </a:pPr>
            <a:r>
              <a:rPr lang="en-US" dirty="0" smtClean="0">
                <a:solidFill>
                  <a:srgbClr val="002060"/>
                </a:solidFill>
              </a:rPr>
              <a:t>	</a:t>
            </a:r>
            <a:r>
              <a:rPr lang="en-US" dirty="0" smtClean="0">
                <a:solidFill>
                  <a:srgbClr val="002060"/>
                </a:solidFill>
              </a:rPr>
              <a:t>…if </a:t>
            </a:r>
            <a:r>
              <a:rPr lang="en-US" dirty="0" smtClean="0">
                <a:solidFill>
                  <a:srgbClr val="002060"/>
                </a:solidFill>
              </a:rPr>
              <a:t>a Spartoi sacrificed himself, then Thebes would be rid of the blood guilt for the slaying of Ares’ dragon and the city would be saved from any attackers.</a:t>
            </a:r>
          </a:p>
          <a:p>
            <a:pPr>
              <a:buNone/>
            </a:pPr>
            <a:r>
              <a:rPr lang="en-US" dirty="0" smtClean="0">
                <a:solidFill>
                  <a:srgbClr val="002060"/>
                </a:solidFill>
              </a:rPr>
              <a:t>Menoeceus (Megareus), son of Creon and a Spartoi descendant, stabbed himself and fell into the serpent’s den ensuring victory for Thebes</a:t>
            </a:r>
          </a:p>
          <a:p>
            <a:pPr>
              <a:buNone/>
            </a:pPr>
            <a:r>
              <a:rPr lang="en-US" dirty="0" smtClean="0">
                <a:solidFill>
                  <a:srgbClr val="002060"/>
                </a:solidFill>
              </a:rPr>
              <a:t>Only Capaneus was successful in scaling the walls of Thebes, bragging that not even Zeus could keep him out of the city</a:t>
            </a:r>
          </a:p>
          <a:p>
            <a:pPr>
              <a:buNone/>
            </a:pPr>
            <a:r>
              <a:rPr lang="en-US" dirty="0" smtClean="0">
                <a:solidFill>
                  <a:srgbClr val="002060"/>
                </a:solidFill>
              </a:rPr>
              <a:t>Zeus struck him with a thunderbolt instantly killing him</a:t>
            </a:r>
            <a:endParaRPr lang="en-US" dirty="0">
              <a:solidFill>
                <a:srgbClr val="00206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1" end="1"/>
                                            </p:txEl>
                                          </p:spTgt>
                                        </p:tgtEl>
                                        <p:attrNameLst>
                                          <p:attrName>style.color</p:attrName>
                                        </p:attrNameLst>
                                      </p:cBhvr>
                                      <p:to>
                                        <a:srgbClr val="CF0F0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2000" fill="hold"/>
                                        <p:tgtEl>
                                          <p:spTgt spid="3">
                                            <p:txEl>
                                              <p:pRg st="2" end="2"/>
                                            </p:txEl>
                                          </p:spTgt>
                                        </p:tgtEl>
                                        <p:attrNameLst>
                                          <p:attrName>style.color</p:attrName>
                                        </p:attrNameLst>
                                      </p:cBhvr>
                                      <p:to>
                                        <a:srgbClr val="CF0F0F"/>
                                      </p:to>
                                    </p:animClr>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from="(-#ppt_w/2)" to="(#ppt_x)" calcmode="lin" valueType="num">
                                      <p:cBhvr>
                                        <p:cTn id="21" dur="600" fill="hold">
                                          <p:stCondLst>
                                            <p:cond delay="0"/>
                                          </p:stCondLst>
                                        </p:cTn>
                                        <p:tgtEl>
                                          <p:spTgt spid="3">
                                            <p:txEl>
                                              <p:pRg st="4" end="4"/>
                                            </p:txEl>
                                          </p:spTgt>
                                        </p:tgtEl>
                                        <p:attrNameLst>
                                          <p:attrName>ppt_x</p:attrName>
                                        </p:attrNameLst>
                                      </p:cBhvr>
                                    </p:anim>
                                    <p:anim from="0" to="-1.0" calcmode="lin" valueType="num">
                                      <p:cBhvr>
                                        <p:cTn id="22" dur="200" decel="50000" autoRev="1" fill="hold">
                                          <p:stCondLst>
                                            <p:cond delay="600"/>
                                          </p:stCondLst>
                                        </p:cTn>
                                        <p:tgtEl>
                                          <p:spTgt spid="3">
                                            <p:txEl>
                                              <p:pRg st="4" end="4"/>
                                            </p:txEl>
                                          </p:spTgt>
                                        </p:tgtEl>
                                        <p:attrNameLst>
                                          <p:attrName>xshear</p:attrName>
                                        </p:attrNameLst>
                                      </p:cBhvr>
                                    </p:anim>
                                    <p:animScale>
                                      <p:cBhvr>
                                        <p:cTn id="23" dur="200" decel="100000" autoRev="1" fill="hold">
                                          <p:stCondLst>
                                            <p:cond delay="600"/>
                                          </p:stCondLst>
                                        </p:cTn>
                                        <p:tgtEl>
                                          <p:spTgt spid="3">
                                            <p:txEl>
                                              <p:pRg st="4" end="4"/>
                                            </p:txEl>
                                          </p:spTgt>
                                        </p:tgtEl>
                                      </p:cBhvr>
                                      <p:from x="100000" y="100000"/>
                                      <p:to x="80000" y="100000"/>
                                    </p:animScale>
                                    <p:anim by="(#ppt_h/3+#ppt_w*0.1)" calcmode="lin" valueType="num">
                                      <p:cBhvr additive="sum">
                                        <p:cTn id="24"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7030A0"/>
                </a:solidFill>
              </a:rPr>
              <a:t>The Lesser Olympians</a:t>
            </a:r>
            <a:endParaRPr lang="en-US" sz="6000" b="1" dirty="0">
              <a:solidFill>
                <a:srgbClr val="7030A0"/>
              </a:solidFill>
            </a:endParaRPr>
          </a:p>
        </p:txBody>
      </p:sp>
      <p:sp>
        <p:nvSpPr>
          <p:cNvPr id="3" name="Content Placeholder 2"/>
          <p:cNvSpPr>
            <a:spLocks noGrp="1"/>
          </p:cNvSpPr>
          <p:nvPr>
            <p:ph idx="1"/>
          </p:nvPr>
        </p:nvSpPr>
        <p:spPr/>
        <p:txBody>
          <a:bodyPr/>
          <a:lstStyle/>
          <a:p>
            <a:pPr>
              <a:buNone/>
            </a:pPr>
            <a:r>
              <a:rPr lang="en-US" dirty="0" smtClean="0">
                <a:solidFill>
                  <a:srgbClr val="7030A0"/>
                </a:solidFill>
              </a:rPr>
              <a:t>		The lesser Olympians were Hestia, the goddess of the hearth who was replaced by Dionysius; Asclepius, the god of medicine and the son of Apollo and Coronis; Hebe, the daughter of Zeus and Hera who was the cupbearer of the gods until replaced by Ganymede; Persephone, the daughter of Demeter and wife of Hades; and, Heracles who married Hebe upon attaining immortality.</a:t>
            </a:r>
            <a:endParaRPr lang="en-US" dirty="0">
              <a:solidFill>
                <a:srgbClr val="7030A0"/>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THE SEVEN AGAINST THEBES</a:t>
            </a:r>
            <a:endParaRPr lang="en-US" sz="4800" b="1" dirty="0">
              <a:solidFill>
                <a:srgbClr val="002060"/>
              </a:solidFill>
            </a:endParaRPr>
          </a:p>
        </p:txBody>
      </p:sp>
      <p:sp>
        <p:nvSpPr>
          <p:cNvPr id="3" name="Content Placeholder 2"/>
          <p:cNvSpPr>
            <a:spLocks noGrp="1"/>
          </p:cNvSpPr>
          <p:nvPr>
            <p:ph idx="1"/>
          </p:nvPr>
        </p:nvSpPr>
        <p:spPr>
          <a:xfrm>
            <a:off x="457200" y="1295400"/>
            <a:ext cx="8229600" cy="4525963"/>
          </a:xfrm>
        </p:spPr>
        <p:txBody>
          <a:bodyPr>
            <a:noAutofit/>
          </a:bodyPr>
          <a:lstStyle/>
          <a:p>
            <a:pPr>
              <a:buNone/>
            </a:pPr>
            <a:r>
              <a:rPr lang="en-US" sz="2400" dirty="0" smtClean="0">
                <a:solidFill>
                  <a:srgbClr val="002060"/>
                </a:solidFill>
              </a:rPr>
              <a:t>Tydeus would have received immortality, but Athena took it from him when she saw him eating the brains of the enemy who had mortally wounded </a:t>
            </a:r>
            <a:r>
              <a:rPr lang="en-US" sz="2400" dirty="0" smtClean="0">
                <a:solidFill>
                  <a:srgbClr val="002060"/>
                </a:solidFill>
              </a:rPr>
              <a:t>him</a:t>
            </a:r>
          </a:p>
          <a:p>
            <a:pPr>
              <a:buNone/>
            </a:pPr>
            <a:r>
              <a:rPr lang="en-US" sz="2400" dirty="0" smtClean="0">
                <a:solidFill>
                  <a:srgbClr val="002060"/>
                </a:solidFill>
              </a:rPr>
              <a:t>Tydeus was mortally wounded by </a:t>
            </a:r>
            <a:r>
              <a:rPr lang="en-US" sz="2400" dirty="0" err="1" smtClean="0">
                <a:solidFill>
                  <a:srgbClr val="002060"/>
                </a:solidFill>
              </a:rPr>
              <a:t>Melanippus</a:t>
            </a:r>
            <a:r>
              <a:rPr lang="en-US" sz="2400" dirty="0" smtClean="0">
                <a:solidFill>
                  <a:srgbClr val="002060"/>
                </a:solidFill>
              </a:rPr>
              <a:t> who was slain by Amphiarius. It was Amphiarius who gave Tydeus the head of </a:t>
            </a:r>
            <a:r>
              <a:rPr lang="en-US" sz="2400" dirty="0" err="1" smtClean="0">
                <a:solidFill>
                  <a:srgbClr val="002060"/>
                </a:solidFill>
              </a:rPr>
              <a:t>Melanippus</a:t>
            </a:r>
            <a:r>
              <a:rPr lang="en-US" sz="2400" dirty="0" smtClean="0">
                <a:solidFill>
                  <a:srgbClr val="002060"/>
                </a:solidFill>
              </a:rPr>
              <a:t> whose brains he was eating</a:t>
            </a:r>
            <a:endParaRPr lang="en-US" sz="2400" dirty="0" smtClean="0">
              <a:solidFill>
                <a:srgbClr val="002060"/>
              </a:solidFill>
            </a:endParaRPr>
          </a:p>
          <a:p>
            <a:pPr>
              <a:buNone/>
            </a:pPr>
            <a:r>
              <a:rPr lang="en-US" sz="2400" dirty="0" smtClean="0">
                <a:solidFill>
                  <a:srgbClr val="002060"/>
                </a:solidFill>
              </a:rPr>
              <a:t>Amphiarius escaped and was swallowed up by the earth near the River Ismenos</a:t>
            </a:r>
          </a:p>
          <a:p>
            <a:pPr>
              <a:buNone/>
            </a:pPr>
            <a:r>
              <a:rPr lang="en-US" sz="2400" dirty="0" smtClean="0">
                <a:solidFill>
                  <a:srgbClr val="002060"/>
                </a:solidFill>
              </a:rPr>
              <a:t>Adrastus escaped to Argos only by the speed of his divine horse </a:t>
            </a:r>
            <a:r>
              <a:rPr lang="en-US" sz="2400" dirty="0" smtClean="0">
                <a:solidFill>
                  <a:srgbClr val="002060"/>
                </a:solidFill>
              </a:rPr>
              <a:t>Arion</a:t>
            </a:r>
            <a:endParaRPr lang="en-US" sz="2400" dirty="0" smtClean="0">
              <a:solidFill>
                <a:srgbClr val="002060"/>
              </a:solidFill>
            </a:endParaRPr>
          </a:p>
        </p:txBody>
      </p:sp>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2060"/>
                </a:solidFill>
              </a:rPr>
              <a:t>THE SEVEN AGAINST THEBES</a:t>
            </a:r>
            <a:endParaRPr lang="en-US" dirty="0"/>
          </a:p>
        </p:txBody>
      </p:sp>
      <p:sp>
        <p:nvSpPr>
          <p:cNvPr id="5" name="Content Placeholder 4"/>
          <p:cNvSpPr>
            <a:spLocks noGrp="1"/>
          </p:cNvSpPr>
          <p:nvPr>
            <p:ph sz="half" idx="1"/>
          </p:nvPr>
        </p:nvSpPr>
        <p:spPr/>
        <p:txBody>
          <a:bodyPr>
            <a:normAutofit/>
          </a:bodyPr>
          <a:lstStyle/>
          <a:p>
            <a:pPr>
              <a:buNone/>
            </a:pPr>
            <a:r>
              <a:rPr lang="en-US" sz="3200" dirty="0" smtClean="0">
                <a:solidFill>
                  <a:srgbClr val="002060"/>
                </a:solidFill>
              </a:rPr>
              <a:t>Polynices and Eteocles killed each other in the battle</a:t>
            </a:r>
          </a:p>
          <a:p>
            <a:pPr>
              <a:buNone/>
            </a:pPr>
            <a:r>
              <a:rPr lang="en-US" sz="3200" dirty="0" smtClean="0">
                <a:solidFill>
                  <a:srgbClr val="002060"/>
                </a:solidFill>
              </a:rPr>
              <a:t>Once again, Creon becomes the king of Thebes</a:t>
            </a:r>
          </a:p>
          <a:p>
            <a:pPr>
              <a:buNone/>
            </a:pPr>
            <a:r>
              <a:rPr lang="en-US" sz="3200" dirty="0" smtClean="0">
                <a:solidFill>
                  <a:srgbClr val="002060"/>
                </a:solidFill>
              </a:rPr>
              <a:t>And here, </a:t>
            </a:r>
            <a:r>
              <a:rPr lang="en-US" sz="3200" i="1" dirty="0" smtClean="0">
                <a:solidFill>
                  <a:srgbClr val="002060"/>
                </a:solidFill>
              </a:rPr>
              <a:t>Antigone </a:t>
            </a:r>
            <a:r>
              <a:rPr lang="en-US" sz="3200" dirty="0" smtClean="0">
                <a:solidFill>
                  <a:srgbClr val="002060"/>
                </a:solidFill>
              </a:rPr>
              <a:t>begins……</a:t>
            </a:r>
            <a:endParaRPr lang="en-US" sz="3200" dirty="0">
              <a:solidFill>
                <a:srgbClr val="002060"/>
              </a:solidFill>
            </a:endParaRPr>
          </a:p>
        </p:txBody>
      </p:sp>
      <p:sp>
        <p:nvSpPr>
          <p:cNvPr id="6" name="Content Placeholder 5"/>
          <p:cNvSpPr>
            <a:spLocks noGrp="1"/>
          </p:cNvSpPr>
          <p:nvPr>
            <p:ph sz="half" idx="2"/>
          </p:nvPr>
        </p:nvSpPr>
        <p:spPr/>
        <p:txBody>
          <a:bodyPr/>
          <a:lstStyle/>
          <a:p>
            <a:endParaRPr lang="en-US"/>
          </a:p>
        </p:txBody>
      </p:sp>
      <p:pic>
        <p:nvPicPr>
          <p:cNvPr id="1026" name="Picture 2" descr="http://pactd.wikispaces.com/file/view/eteocles_and_polynices_seven_against_thebes_big.jpg/150944137/eteocles_and_polynices_seven_against_thebes_big.jpg"/>
          <p:cNvPicPr>
            <a:picLocks noChangeAspect="1" noChangeArrowheads="1"/>
          </p:cNvPicPr>
          <p:nvPr/>
        </p:nvPicPr>
        <p:blipFill>
          <a:blip r:embed="rId2" cstate="print"/>
          <a:srcRect/>
          <a:stretch>
            <a:fillRect/>
          </a:stretch>
        </p:blipFill>
        <p:spPr bwMode="auto">
          <a:xfrm>
            <a:off x="4648200" y="1295400"/>
            <a:ext cx="4114800" cy="526337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5">
                                            <p:txEl>
                                              <p:pRg st="1" end="1"/>
                                            </p:txEl>
                                          </p:spTgt>
                                        </p:tgtEl>
                                        <p:attrNameLst>
                                          <p:attrName>style.color</p:attrName>
                                        </p:attrNameLst>
                                      </p:cBhvr>
                                      <p:to>
                                        <a:srgbClr val="C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ANTIGONE</a:t>
            </a:r>
            <a:endParaRPr lang="en-US" dirty="0">
              <a:solidFill>
                <a:schemeClr val="tx2"/>
              </a:solidFill>
            </a:endParaRPr>
          </a:p>
        </p:txBody>
      </p:sp>
      <p:sp>
        <p:nvSpPr>
          <p:cNvPr id="3" name="Content Placeholder 2"/>
          <p:cNvSpPr>
            <a:spLocks noGrp="1"/>
          </p:cNvSpPr>
          <p:nvPr>
            <p:ph sz="half" idx="1"/>
          </p:nvPr>
        </p:nvSpPr>
        <p:spPr/>
        <p:txBody>
          <a:bodyPr>
            <a:normAutofit/>
          </a:bodyPr>
          <a:lstStyle/>
          <a:p>
            <a:pPr>
              <a:buNone/>
            </a:pPr>
            <a:r>
              <a:rPr lang="en-US" sz="2000" dirty="0" smtClean="0">
                <a:solidFill>
                  <a:schemeClr val="tx2"/>
                </a:solidFill>
              </a:rPr>
              <a:t>Upon the death of Eteocles and Polynices, Creon becomes king for a third time</a:t>
            </a:r>
          </a:p>
          <a:p>
            <a:pPr>
              <a:buNone/>
            </a:pPr>
            <a:r>
              <a:rPr lang="en-US" sz="2000" dirty="0" smtClean="0">
                <a:solidFill>
                  <a:schemeClr val="tx2"/>
                </a:solidFill>
              </a:rPr>
              <a:t>Creon decrees that Eteocles will receive proper burial rites as the sitting ruler; being considered a traitor, Polynices will not (an action which goes against the will of the gods)</a:t>
            </a:r>
          </a:p>
          <a:p>
            <a:pPr>
              <a:buNone/>
            </a:pPr>
            <a:r>
              <a:rPr lang="en-US" sz="2000" dirty="0" smtClean="0">
                <a:solidFill>
                  <a:schemeClr val="tx2"/>
                </a:solidFill>
              </a:rPr>
              <a:t>Antigone performs a symbolic burial by casting three handfuls of dirt over the body and sprinkling it with either wine or olive oil.</a:t>
            </a:r>
            <a:endParaRPr lang="en-US" sz="2000" dirty="0">
              <a:solidFill>
                <a:schemeClr val="tx2"/>
              </a:solidFill>
            </a:endParaRPr>
          </a:p>
        </p:txBody>
      </p:sp>
      <p:sp>
        <p:nvSpPr>
          <p:cNvPr id="4" name="Content Placeholder 3"/>
          <p:cNvSpPr>
            <a:spLocks noGrp="1"/>
          </p:cNvSpPr>
          <p:nvPr>
            <p:ph sz="half" idx="2"/>
          </p:nvPr>
        </p:nvSpPr>
        <p:spPr/>
        <p:txBody>
          <a:bodyPr/>
          <a:lstStyle/>
          <a:p>
            <a:endParaRPr lang="en-US"/>
          </a:p>
        </p:txBody>
      </p:sp>
      <p:pic>
        <p:nvPicPr>
          <p:cNvPr id="52225" name="Picture 1" descr="http://2.bp.blogspot.com/-G_1w3K3tE5g/UQQjChebu-I/AAAAAAAABY8/yMguGgggBlY/s1600/antigone_sophocles_hi.jpg"/>
          <p:cNvPicPr>
            <a:picLocks noChangeAspect="1" noChangeArrowheads="1"/>
          </p:cNvPicPr>
          <p:nvPr/>
        </p:nvPicPr>
        <p:blipFill>
          <a:blip r:embed="rId2" cstate="print"/>
          <a:srcRect/>
          <a:stretch>
            <a:fillRect/>
          </a:stretch>
        </p:blipFill>
        <p:spPr bwMode="auto">
          <a:xfrm>
            <a:off x="4648200" y="1600200"/>
            <a:ext cx="4286250" cy="4495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ANTIGONE (cont’d)</a:t>
            </a:r>
            <a:endParaRPr lang="en-US" dirty="0">
              <a:solidFill>
                <a:schemeClr val="tx2"/>
              </a:solidFill>
            </a:endParaRPr>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p:txBody>
          <a:bodyPr>
            <a:normAutofit lnSpcReduction="10000"/>
          </a:bodyPr>
          <a:lstStyle/>
          <a:p>
            <a:pPr>
              <a:buNone/>
            </a:pPr>
            <a:r>
              <a:rPr lang="en-US" sz="2000" dirty="0" smtClean="0">
                <a:solidFill>
                  <a:schemeClr val="tx2"/>
                </a:solidFill>
              </a:rPr>
              <a:t>Creon orders that Antigone be buried alive in a tomb (again defying the gods)</a:t>
            </a:r>
          </a:p>
          <a:p>
            <a:pPr>
              <a:buNone/>
            </a:pPr>
            <a:r>
              <a:rPr lang="en-US" sz="2000" dirty="0" err="1" smtClean="0">
                <a:solidFill>
                  <a:schemeClr val="tx2"/>
                </a:solidFill>
              </a:rPr>
              <a:t>Haemon</a:t>
            </a:r>
            <a:r>
              <a:rPr lang="en-US" sz="2000" dirty="0" smtClean="0">
                <a:solidFill>
                  <a:schemeClr val="tx2"/>
                </a:solidFill>
              </a:rPr>
              <a:t>, the son of Creon, was engaged to Antigone and tried to rescue her from the tomb.</a:t>
            </a:r>
          </a:p>
          <a:p>
            <a:pPr>
              <a:buNone/>
            </a:pPr>
            <a:r>
              <a:rPr lang="en-US" sz="2000" dirty="0" smtClean="0">
                <a:solidFill>
                  <a:schemeClr val="tx2"/>
                </a:solidFill>
              </a:rPr>
              <a:t>By the time he arrived Antigone had hung herself; and, upon seeing Antigone dead, killed himself with his own sword</a:t>
            </a:r>
          </a:p>
          <a:p>
            <a:pPr>
              <a:buNone/>
            </a:pPr>
            <a:r>
              <a:rPr lang="en-US" sz="2000" dirty="0" smtClean="0">
                <a:solidFill>
                  <a:schemeClr val="tx2"/>
                </a:solidFill>
              </a:rPr>
              <a:t>Eurydice killed herself upon hearing of the death of her other son</a:t>
            </a:r>
          </a:p>
          <a:p>
            <a:pPr>
              <a:buNone/>
            </a:pPr>
            <a:r>
              <a:rPr lang="en-US" sz="2000" dirty="0" smtClean="0">
                <a:solidFill>
                  <a:schemeClr val="tx2"/>
                </a:solidFill>
              </a:rPr>
              <a:t>Creon was left to rule with no heirs to the throne</a:t>
            </a:r>
          </a:p>
          <a:p>
            <a:pPr>
              <a:buNone/>
            </a:pPr>
            <a:endParaRPr lang="en-US" dirty="0">
              <a:solidFill>
                <a:schemeClr val="tx2"/>
              </a:solidFill>
            </a:endParaRPr>
          </a:p>
        </p:txBody>
      </p:sp>
      <p:pic>
        <p:nvPicPr>
          <p:cNvPr id="53249" name="Picture 1" descr="http://d75822.medialib.glogster.com/media/c0/c0ce574baf02bbe8c574c931c5a228556a7960ea570b7eacbfecd112a95ebb22/creon.jpg"/>
          <p:cNvPicPr>
            <a:picLocks noChangeAspect="1" noChangeArrowheads="1"/>
          </p:cNvPicPr>
          <p:nvPr/>
        </p:nvPicPr>
        <p:blipFill>
          <a:blip r:embed="rId2" cstate="print"/>
          <a:srcRect/>
          <a:stretch>
            <a:fillRect/>
          </a:stretch>
        </p:blipFill>
        <p:spPr bwMode="auto">
          <a:xfrm>
            <a:off x="299101" y="1600200"/>
            <a:ext cx="4193605" cy="4572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ISMENE</a:t>
            </a:r>
            <a:endParaRPr lang="en-US" dirty="0">
              <a:solidFill>
                <a:schemeClr val="tx2"/>
              </a:solidFill>
            </a:endParaRPr>
          </a:p>
        </p:txBody>
      </p:sp>
      <p:sp>
        <p:nvSpPr>
          <p:cNvPr id="3" name="Content Placeholder 2"/>
          <p:cNvSpPr>
            <a:spLocks noGrp="1"/>
          </p:cNvSpPr>
          <p:nvPr>
            <p:ph sz="half" idx="1"/>
          </p:nvPr>
        </p:nvSpPr>
        <p:spPr/>
        <p:txBody>
          <a:bodyPr>
            <a:noAutofit/>
          </a:bodyPr>
          <a:lstStyle/>
          <a:p>
            <a:pPr>
              <a:buNone/>
            </a:pPr>
            <a:r>
              <a:rPr lang="en-US" sz="2400" dirty="0" smtClean="0">
                <a:solidFill>
                  <a:schemeClr val="tx2"/>
                </a:solidFill>
              </a:rPr>
              <a:t>Sophocles writes Ismene out of the Greek myth of Thebes</a:t>
            </a:r>
          </a:p>
          <a:p>
            <a:pPr>
              <a:buNone/>
            </a:pPr>
            <a:r>
              <a:rPr lang="en-US" sz="2400" dirty="0" smtClean="0">
                <a:solidFill>
                  <a:schemeClr val="tx2"/>
                </a:solidFill>
              </a:rPr>
              <a:t>Other sources indicate that she had a lover whom she would meet outside the city walls</a:t>
            </a:r>
          </a:p>
          <a:p>
            <a:pPr>
              <a:buNone/>
            </a:pPr>
            <a:r>
              <a:rPr lang="en-US" sz="2400" dirty="0" smtClean="0">
                <a:solidFill>
                  <a:schemeClr val="tx2"/>
                </a:solidFill>
              </a:rPr>
              <a:t>Eventually, they were discovered by the Argive, Tydeus.</a:t>
            </a:r>
          </a:p>
          <a:p>
            <a:pPr>
              <a:buNone/>
            </a:pPr>
            <a:r>
              <a:rPr lang="en-US" sz="2400" dirty="0" smtClean="0">
                <a:solidFill>
                  <a:schemeClr val="tx2"/>
                </a:solidFill>
              </a:rPr>
              <a:t>Both were eventually killed by him.</a:t>
            </a:r>
            <a:endParaRPr lang="en-US" sz="2400" dirty="0">
              <a:solidFill>
                <a:schemeClr val="tx2"/>
              </a:solidFill>
            </a:endParaRPr>
          </a:p>
        </p:txBody>
      </p:sp>
      <p:sp>
        <p:nvSpPr>
          <p:cNvPr id="4" name="Content Placeholder 3"/>
          <p:cNvSpPr>
            <a:spLocks noGrp="1"/>
          </p:cNvSpPr>
          <p:nvPr>
            <p:ph sz="half" idx="2"/>
          </p:nvPr>
        </p:nvSpPr>
        <p:spPr/>
        <p:txBody>
          <a:bodyPr/>
          <a:lstStyle/>
          <a:p>
            <a:endParaRPr lang="en-US" dirty="0"/>
          </a:p>
        </p:txBody>
      </p:sp>
      <p:pic>
        <p:nvPicPr>
          <p:cNvPr id="54274" name="Picture 2" descr="http://ts1.mm.bing.net/th?id=H.4864446743380004&amp;pid=15.1"/>
          <p:cNvPicPr>
            <a:picLocks noChangeAspect="1" noChangeArrowheads="1"/>
          </p:cNvPicPr>
          <p:nvPr/>
        </p:nvPicPr>
        <p:blipFill>
          <a:blip r:embed="rId2" cstate="print"/>
          <a:srcRect/>
          <a:stretch>
            <a:fillRect/>
          </a:stretch>
        </p:blipFill>
        <p:spPr bwMode="auto">
          <a:xfrm>
            <a:off x="4648200" y="1611483"/>
            <a:ext cx="4038600" cy="456071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EPIGONI</a:t>
            </a:r>
            <a:endParaRPr lang="en-US" dirty="0">
              <a:solidFill>
                <a:schemeClr val="tx2"/>
              </a:solidFill>
            </a:endParaRPr>
          </a:p>
        </p:txBody>
      </p:sp>
      <p:sp>
        <p:nvSpPr>
          <p:cNvPr id="11" name="Content Placeholder 10"/>
          <p:cNvSpPr>
            <a:spLocks noGrp="1"/>
          </p:cNvSpPr>
          <p:nvPr>
            <p:ph sz="half" idx="1"/>
          </p:nvPr>
        </p:nvSpPr>
        <p:spPr/>
        <p:txBody>
          <a:bodyPr>
            <a:normAutofit fontScale="92500" lnSpcReduction="10000"/>
          </a:bodyPr>
          <a:lstStyle/>
          <a:p>
            <a:pPr>
              <a:buNone/>
            </a:pPr>
            <a:r>
              <a:rPr lang="en-US" sz="2400" dirty="0" smtClean="0">
                <a:solidFill>
                  <a:schemeClr val="tx2"/>
                </a:solidFill>
              </a:rPr>
              <a:t>According to Euripides, Adrastus went to Eleusis as a suppliant and persuaded Theseus to attack Thebes in order to properly bury the Argive dead.</a:t>
            </a:r>
          </a:p>
          <a:p>
            <a:pPr>
              <a:buNone/>
            </a:pPr>
            <a:r>
              <a:rPr lang="en-US" sz="2400" dirty="0" smtClean="0">
                <a:solidFill>
                  <a:schemeClr val="tx2"/>
                </a:solidFill>
              </a:rPr>
              <a:t>As the corpse of  Capaneus burned on his pyre, his wife, </a:t>
            </a:r>
            <a:r>
              <a:rPr lang="en-US" sz="2400" dirty="0" err="1" smtClean="0">
                <a:solidFill>
                  <a:schemeClr val="tx2"/>
                </a:solidFill>
              </a:rPr>
              <a:t>Evadne</a:t>
            </a:r>
            <a:r>
              <a:rPr lang="en-US" sz="2400" dirty="0" smtClean="0">
                <a:solidFill>
                  <a:schemeClr val="tx2"/>
                </a:solidFill>
              </a:rPr>
              <a:t>, threw herself on the pyre with him.</a:t>
            </a:r>
          </a:p>
          <a:p>
            <a:pPr>
              <a:buNone/>
            </a:pPr>
            <a:r>
              <a:rPr lang="en-US" sz="2400" dirty="0" smtClean="0">
                <a:solidFill>
                  <a:schemeClr val="tx2"/>
                </a:solidFill>
              </a:rPr>
              <a:t>Amphiarius had ordered his sons to attack Thebes and to punish their mother Eriphyle for her betrayal.</a:t>
            </a:r>
          </a:p>
          <a:p>
            <a:pPr>
              <a:buNone/>
            </a:pPr>
            <a:endParaRPr lang="en-US" sz="2400" dirty="0" smtClean="0">
              <a:solidFill>
                <a:schemeClr val="tx2"/>
              </a:solidFill>
            </a:endParaRPr>
          </a:p>
          <a:p>
            <a:pPr>
              <a:buNone/>
            </a:pPr>
            <a:endParaRPr lang="en-US" dirty="0">
              <a:solidFill>
                <a:schemeClr val="tx2"/>
              </a:solidFill>
            </a:endParaRPr>
          </a:p>
        </p:txBody>
      </p:sp>
      <p:sp>
        <p:nvSpPr>
          <p:cNvPr id="12" name="Content Placeholder 11"/>
          <p:cNvSpPr>
            <a:spLocks noGrp="1"/>
          </p:cNvSpPr>
          <p:nvPr>
            <p:ph sz="half" idx="2"/>
          </p:nvPr>
        </p:nvSpPr>
        <p:spPr/>
        <p:txBody>
          <a:bodyPr>
            <a:normAutofit fontScale="92500" lnSpcReduction="10000"/>
          </a:bodyPr>
          <a:lstStyle/>
          <a:p>
            <a:endParaRPr lang="en-US"/>
          </a:p>
        </p:txBody>
      </p:sp>
      <p:pic>
        <p:nvPicPr>
          <p:cNvPr id="55298" name="Picture 2" descr="http://ts2.mm.bing.net/th?id=H.4540206789692605&amp;pid=15.1"/>
          <p:cNvPicPr>
            <a:picLocks noChangeAspect="1" noChangeArrowheads="1"/>
          </p:cNvPicPr>
          <p:nvPr/>
        </p:nvPicPr>
        <p:blipFill>
          <a:blip r:embed="rId2" cstate="print"/>
          <a:srcRect/>
          <a:stretch>
            <a:fillRect/>
          </a:stretch>
        </p:blipFill>
        <p:spPr bwMode="auto">
          <a:xfrm>
            <a:off x="4572000" y="1600200"/>
            <a:ext cx="4572000" cy="5105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EPIGONI</a:t>
            </a:r>
            <a:endParaRPr lang="en-US" dirty="0">
              <a:solidFill>
                <a:schemeClr val="tx2"/>
              </a:solidFill>
            </a:endParaRPr>
          </a:p>
        </p:txBody>
      </p:sp>
      <p:sp>
        <p:nvSpPr>
          <p:cNvPr id="3" name="Content Placeholder 2"/>
          <p:cNvSpPr>
            <a:spLocks noGrp="1"/>
          </p:cNvSpPr>
          <p:nvPr>
            <p:ph sz="half" idx="1"/>
          </p:nvPr>
        </p:nvSpPr>
        <p:spPr/>
        <p:txBody>
          <a:bodyPr>
            <a:normAutofit fontScale="92500" lnSpcReduction="10000"/>
          </a:bodyPr>
          <a:lstStyle/>
          <a:p>
            <a:endParaRPr lang="en-US"/>
          </a:p>
        </p:txBody>
      </p:sp>
      <p:sp>
        <p:nvSpPr>
          <p:cNvPr id="4" name="Content Placeholder 3"/>
          <p:cNvSpPr>
            <a:spLocks noGrp="1"/>
          </p:cNvSpPr>
          <p:nvPr>
            <p:ph sz="half" idx="2"/>
          </p:nvPr>
        </p:nvSpPr>
        <p:spPr/>
        <p:txBody>
          <a:bodyPr>
            <a:normAutofit fontScale="92500" lnSpcReduction="10000"/>
          </a:bodyPr>
          <a:lstStyle/>
          <a:p>
            <a:pPr>
              <a:buNone/>
            </a:pPr>
            <a:r>
              <a:rPr lang="en-US" sz="2200" dirty="0" smtClean="0">
                <a:solidFill>
                  <a:schemeClr val="tx2"/>
                </a:solidFill>
              </a:rPr>
              <a:t>Alcmaeon carried out his father’s command 10 years later with the sons of the six other chieftains; and are called the </a:t>
            </a:r>
            <a:r>
              <a:rPr lang="en-US" sz="2200" dirty="0" err="1" smtClean="0">
                <a:solidFill>
                  <a:schemeClr val="tx2"/>
                </a:solidFill>
              </a:rPr>
              <a:t>Epigoni</a:t>
            </a:r>
            <a:r>
              <a:rPr lang="en-US" sz="2200" dirty="0" smtClean="0">
                <a:solidFill>
                  <a:schemeClr val="tx2"/>
                </a:solidFill>
              </a:rPr>
              <a:t> </a:t>
            </a:r>
            <a:r>
              <a:rPr lang="en-US" sz="2200" dirty="0" smtClean="0">
                <a:solidFill>
                  <a:schemeClr val="tx2"/>
                </a:solidFill>
              </a:rPr>
              <a:t>( the offspring, later generation, the ones who come after).</a:t>
            </a:r>
          </a:p>
          <a:p>
            <a:pPr>
              <a:buNone/>
            </a:pPr>
            <a:r>
              <a:rPr lang="en-US" sz="2200" dirty="0" smtClean="0">
                <a:solidFill>
                  <a:schemeClr val="tx2"/>
                </a:solidFill>
              </a:rPr>
              <a:t>They attacked Thebes and were successful.</a:t>
            </a:r>
          </a:p>
          <a:p>
            <a:pPr>
              <a:buNone/>
            </a:pPr>
            <a:r>
              <a:rPr lang="en-US" sz="2200" dirty="0" smtClean="0">
                <a:solidFill>
                  <a:schemeClr val="tx2"/>
                </a:solidFill>
              </a:rPr>
              <a:t>Upon the advice of Tiresias, the Thebans abandoned their city before the attack and it was destroyed.</a:t>
            </a:r>
          </a:p>
          <a:p>
            <a:pPr>
              <a:buNone/>
            </a:pPr>
            <a:r>
              <a:rPr lang="en-US" sz="2200" dirty="0" smtClean="0">
                <a:solidFill>
                  <a:schemeClr val="tx2"/>
                </a:solidFill>
              </a:rPr>
              <a:t>The Thebans migrated to found the city of </a:t>
            </a:r>
            <a:r>
              <a:rPr lang="en-US" sz="2200" dirty="0" err="1" smtClean="0">
                <a:solidFill>
                  <a:schemeClr val="tx2"/>
                </a:solidFill>
              </a:rPr>
              <a:t>Hestiaea</a:t>
            </a:r>
            <a:endParaRPr lang="en-US" sz="2200" dirty="0">
              <a:solidFill>
                <a:schemeClr val="tx2"/>
              </a:solidFill>
            </a:endParaRPr>
          </a:p>
        </p:txBody>
      </p:sp>
      <p:pic>
        <p:nvPicPr>
          <p:cNvPr id="58370" name="Picture 2" descr="http://media3.picsearch.com/is?o-R0FzC1ssbSlK77A04FDoUoV8NWQTi2Wluoag33B0Q&amp;height=176"/>
          <p:cNvPicPr>
            <a:picLocks noChangeAspect="1" noChangeArrowheads="1"/>
          </p:cNvPicPr>
          <p:nvPr/>
        </p:nvPicPr>
        <p:blipFill>
          <a:blip r:embed="rId2" cstate="print"/>
          <a:srcRect/>
          <a:stretch>
            <a:fillRect/>
          </a:stretch>
        </p:blipFill>
        <p:spPr bwMode="auto">
          <a:xfrm>
            <a:off x="457200" y="1600200"/>
            <a:ext cx="4038600" cy="4495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EPIGONI</a:t>
            </a:r>
            <a:endParaRPr lang="en-US" dirty="0">
              <a:solidFill>
                <a:schemeClr val="tx2"/>
              </a:solidFill>
            </a:endParaRPr>
          </a:p>
        </p:txBody>
      </p:sp>
      <p:sp>
        <p:nvSpPr>
          <p:cNvPr id="3" name="Content Placeholder 2"/>
          <p:cNvSpPr>
            <a:spLocks noGrp="1"/>
          </p:cNvSpPr>
          <p:nvPr>
            <p:ph sz="half" idx="1"/>
          </p:nvPr>
        </p:nvSpPr>
        <p:spPr/>
        <p:txBody>
          <a:bodyPr>
            <a:normAutofit fontScale="92500" lnSpcReduction="10000"/>
          </a:bodyPr>
          <a:lstStyle/>
          <a:p>
            <a:pPr>
              <a:buNone/>
            </a:pPr>
            <a:r>
              <a:rPr lang="en-US" sz="2000" dirty="0" smtClean="0">
                <a:solidFill>
                  <a:schemeClr val="tx2"/>
                </a:solidFill>
              </a:rPr>
              <a:t>Alcmaeon next carried out his father’s other command and killed his mother for which he was pursued by the Furies, finding temporary shelter in Arcadia.</a:t>
            </a:r>
          </a:p>
          <a:p>
            <a:pPr>
              <a:buNone/>
            </a:pPr>
            <a:r>
              <a:rPr lang="en-US" sz="2000" dirty="0" smtClean="0">
                <a:solidFill>
                  <a:schemeClr val="tx2"/>
                </a:solidFill>
              </a:rPr>
              <a:t>Here he married the daughter of </a:t>
            </a:r>
            <a:r>
              <a:rPr lang="en-US" sz="2000" dirty="0" err="1" smtClean="0">
                <a:solidFill>
                  <a:schemeClr val="tx2"/>
                </a:solidFill>
              </a:rPr>
              <a:t>Phegeus</a:t>
            </a:r>
            <a:r>
              <a:rPr lang="en-US" sz="2000" dirty="0" smtClean="0">
                <a:solidFill>
                  <a:schemeClr val="tx2"/>
                </a:solidFill>
              </a:rPr>
              <a:t>, giving her the necklace of Harmonia.</a:t>
            </a:r>
          </a:p>
          <a:p>
            <a:pPr>
              <a:buNone/>
            </a:pPr>
            <a:r>
              <a:rPr lang="en-US" sz="2000" dirty="0" smtClean="0">
                <a:solidFill>
                  <a:schemeClr val="tx2"/>
                </a:solidFill>
              </a:rPr>
              <a:t>Soon the land was afflicted with famine because it was harboring a murderer and he was forced to leave.</a:t>
            </a:r>
          </a:p>
          <a:p>
            <a:pPr>
              <a:buNone/>
            </a:pPr>
            <a:r>
              <a:rPr lang="en-US" sz="2000" dirty="0" smtClean="0">
                <a:solidFill>
                  <a:schemeClr val="tx2"/>
                </a:solidFill>
              </a:rPr>
              <a:t>He was told by an oracle to  seek a land on which the sun had not shone at the time of the  murder.</a:t>
            </a:r>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9394" name="Picture 2" descr="http://media3.picsearch.com/is?o-R0FzC1ssbSlK77A04FDoUoV8NWQTi2Wluoag33B0Q&amp;height=176"/>
          <p:cNvPicPr>
            <a:picLocks noChangeAspect="1" noChangeArrowheads="1"/>
          </p:cNvPicPr>
          <p:nvPr/>
        </p:nvPicPr>
        <p:blipFill>
          <a:blip r:embed="rId2" cstate="print"/>
          <a:srcRect/>
          <a:stretch>
            <a:fillRect/>
          </a:stretch>
        </p:blipFill>
        <p:spPr bwMode="auto">
          <a:xfrm>
            <a:off x="4648200" y="1600200"/>
            <a:ext cx="4038600" cy="4495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EPIGONI</a:t>
            </a:r>
            <a:endParaRPr lang="en-US" dirty="0">
              <a:solidFill>
                <a:schemeClr val="tx2"/>
              </a:solidFill>
            </a:endParaRPr>
          </a:p>
        </p:txBody>
      </p:sp>
      <p:sp>
        <p:nvSpPr>
          <p:cNvPr id="3" name="Content Placeholder 2"/>
          <p:cNvSpPr>
            <a:spLocks noGrp="1"/>
          </p:cNvSpPr>
          <p:nvPr>
            <p:ph sz="half" idx="1"/>
          </p:nvPr>
        </p:nvSpPr>
        <p:spPr/>
        <p:txBody>
          <a:bodyPr>
            <a:normAutofit fontScale="92500" lnSpcReduction="20000"/>
          </a:bodyPr>
          <a:lstStyle/>
          <a:p>
            <a:endParaRPr lang="en-US"/>
          </a:p>
        </p:txBody>
      </p:sp>
      <p:sp>
        <p:nvSpPr>
          <p:cNvPr id="4" name="Content Placeholder 3"/>
          <p:cNvSpPr>
            <a:spLocks noGrp="1"/>
          </p:cNvSpPr>
          <p:nvPr>
            <p:ph sz="half" idx="2"/>
          </p:nvPr>
        </p:nvSpPr>
        <p:spPr/>
        <p:txBody>
          <a:bodyPr>
            <a:normAutofit fontScale="92500" lnSpcReduction="20000"/>
          </a:bodyPr>
          <a:lstStyle/>
          <a:p>
            <a:pPr>
              <a:buNone/>
            </a:pPr>
            <a:r>
              <a:rPr lang="en-US" sz="2000" dirty="0" smtClean="0">
                <a:solidFill>
                  <a:schemeClr val="tx2"/>
                </a:solidFill>
              </a:rPr>
              <a:t>He found such a land at the mouth of the river </a:t>
            </a:r>
            <a:r>
              <a:rPr lang="en-US" sz="2000" dirty="0" err="1" smtClean="0">
                <a:solidFill>
                  <a:schemeClr val="tx2"/>
                </a:solidFill>
              </a:rPr>
              <a:t>Achelous</a:t>
            </a:r>
            <a:r>
              <a:rPr lang="en-US" sz="2000" dirty="0" smtClean="0">
                <a:solidFill>
                  <a:schemeClr val="tx2"/>
                </a:solidFill>
              </a:rPr>
              <a:t> recently formed by the river’s silt.</a:t>
            </a:r>
            <a:endParaRPr lang="en-US" sz="2000" dirty="0" smtClean="0">
              <a:solidFill>
                <a:schemeClr val="tx2"/>
              </a:solidFill>
            </a:endParaRPr>
          </a:p>
          <a:p>
            <a:pPr>
              <a:buNone/>
            </a:pPr>
            <a:r>
              <a:rPr lang="en-US" sz="2000" dirty="0" smtClean="0">
                <a:solidFill>
                  <a:schemeClr val="tx2"/>
                </a:solidFill>
              </a:rPr>
              <a:t>He settled here and was purified by the river god and married his daughter </a:t>
            </a:r>
            <a:r>
              <a:rPr lang="en-US" sz="2000" dirty="0" err="1" smtClean="0">
                <a:solidFill>
                  <a:schemeClr val="tx2"/>
                </a:solidFill>
              </a:rPr>
              <a:t>Callirhoe</a:t>
            </a:r>
            <a:r>
              <a:rPr lang="en-US" sz="2000" dirty="0" smtClean="0">
                <a:solidFill>
                  <a:schemeClr val="tx2"/>
                </a:solidFill>
              </a:rPr>
              <a:t>, but he did not live long (he had gotten the necklace of Harmonia from </a:t>
            </a:r>
            <a:r>
              <a:rPr lang="en-US" sz="2000" dirty="0" err="1" smtClean="0">
                <a:solidFill>
                  <a:schemeClr val="tx2"/>
                </a:solidFill>
              </a:rPr>
              <a:t>Phegeus</a:t>
            </a:r>
            <a:r>
              <a:rPr lang="en-US" sz="2000" dirty="0" smtClean="0">
                <a:solidFill>
                  <a:schemeClr val="tx2"/>
                </a:solidFill>
              </a:rPr>
              <a:t> by deceit to give to his new bride and was killed by the sons of </a:t>
            </a:r>
            <a:r>
              <a:rPr lang="en-US" sz="2000" dirty="0" err="1" smtClean="0">
                <a:solidFill>
                  <a:schemeClr val="tx2"/>
                </a:solidFill>
              </a:rPr>
              <a:t>Phegeus</a:t>
            </a:r>
            <a:r>
              <a:rPr lang="en-US" sz="2000" dirty="0" smtClean="0">
                <a:solidFill>
                  <a:schemeClr val="tx2"/>
                </a:solidFill>
              </a:rPr>
              <a:t> ).</a:t>
            </a:r>
          </a:p>
          <a:p>
            <a:pPr>
              <a:buNone/>
            </a:pPr>
            <a:r>
              <a:rPr lang="en-US" sz="2000" dirty="0" smtClean="0">
                <a:solidFill>
                  <a:schemeClr val="tx2"/>
                </a:solidFill>
              </a:rPr>
              <a:t>The necklace was dedicated by the sons of </a:t>
            </a:r>
            <a:r>
              <a:rPr lang="en-US" sz="2000" dirty="0" err="1" smtClean="0">
                <a:solidFill>
                  <a:schemeClr val="tx2"/>
                </a:solidFill>
              </a:rPr>
              <a:t>Callirhoe</a:t>
            </a:r>
            <a:r>
              <a:rPr lang="en-US" sz="2000" dirty="0" smtClean="0">
                <a:solidFill>
                  <a:schemeClr val="tx2"/>
                </a:solidFill>
              </a:rPr>
              <a:t> and Alcmaeon at Delphi where was stolen in the 4</a:t>
            </a:r>
            <a:r>
              <a:rPr lang="en-US" sz="2000" baseline="30000" dirty="0" smtClean="0">
                <a:solidFill>
                  <a:schemeClr val="tx2"/>
                </a:solidFill>
              </a:rPr>
              <a:t>th</a:t>
            </a:r>
            <a:r>
              <a:rPr lang="en-US" sz="2000" dirty="0" smtClean="0">
                <a:solidFill>
                  <a:schemeClr val="tx2"/>
                </a:solidFill>
              </a:rPr>
              <a:t> Century bringing bad luck to the thieves.</a:t>
            </a:r>
          </a:p>
          <a:p>
            <a:pPr>
              <a:buNone/>
            </a:pPr>
            <a:r>
              <a:rPr lang="en-US" sz="2000" dirty="0" smtClean="0">
                <a:solidFill>
                  <a:schemeClr val="tx2"/>
                </a:solidFill>
              </a:rPr>
              <a:t>The sons of Alcmaeon founded </a:t>
            </a:r>
            <a:r>
              <a:rPr lang="en-US" sz="2000" dirty="0" err="1" smtClean="0">
                <a:solidFill>
                  <a:schemeClr val="tx2"/>
                </a:solidFill>
              </a:rPr>
              <a:t>Acarnania</a:t>
            </a:r>
            <a:r>
              <a:rPr lang="en-US" sz="2000" dirty="0" smtClean="0">
                <a:solidFill>
                  <a:schemeClr val="tx2"/>
                </a:solidFill>
              </a:rPr>
              <a:t> in Western Greece.</a:t>
            </a:r>
          </a:p>
        </p:txBody>
      </p:sp>
      <p:pic>
        <p:nvPicPr>
          <p:cNvPr id="60418" name="Picture 2" descr="http://media3.picsearch.com/is?o-R0FzC1ssbSlK77A04FDoUoV8NWQTi2Wluoag33B0Q&amp;height=176"/>
          <p:cNvPicPr>
            <a:picLocks noChangeAspect="1" noChangeArrowheads="1"/>
          </p:cNvPicPr>
          <p:nvPr/>
        </p:nvPicPr>
        <p:blipFill>
          <a:blip r:embed="rId2" cstate="print"/>
          <a:srcRect/>
          <a:stretch>
            <a:fillRect/>
          </a:stretch>
        </p:blipFill>
        <p:spPr bwMode="auto">
          <a:xfrm>
            <a:off x="-2133600" y="3657600"/>
            <a:ext cx="1828800" cy="1828800"/>
          </a:xfrm>
          <a:prstGeom prst="rect">
            <a:avLst/>
          </a:prstGeom>
          <a:noFill/>
        </p:spPr>
      </p:pic>
      <p:pic>
        <p:nvPicPr>
          <p:cNvPr id="60419" name="Picture 3" descr="http://www.medeaslair.net/images/necklace.jpg"/>
          <p:cNvPicPr>
            <a:picLocks noChangeAspect="1" noChangeArrowheads="1"/>
          </p:cNvPicPr>
          <p:nvPr/>
        </p:nvPicPr>
        <p:blipFill>
          <a:blip r:embed="rId3" cstate="print"/>
          <a:srcRect/>
          <a:stretch>
            <a:fillRect/>
          </a:stretch>
        </p:blipFill>
        <p:spPr bwMode="auto">
          <a:xfrm>
            <a:off x="457200" y="1587404"/>
            <a:ext cx="4038600" cy="458479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EPIGONI</a:t>
            </a:r>
            <a:endParaRPr lang="en-US" dirty="0">
              <a:solidFill>
                <a:schemeClr val="tx2"/>
              </a:solidFill>
            </a:endParaRPr>
          </a:p>
        </p:txBody>
      </p:sp>
      <p:sp>
        <p:nvSpPr>
          <p:cNvPr id="5" name="Content Placeholder 4"/>
          <p:cNvSpPr>
            <a:spLocks noGrp="1"/>
          </p:cNvSpPr>
          <p:nvPr>
            <p:ph idx="1"/>
          </p:nvPr>
        </p:nvSpPr>
        <p:spPr/>
        <p:txBody>
          <a:bodyPr>
            <a:normAutofit fontScale="70000" lnSpcReduction="20000"/>
          </a:bodyPr>
          <a:lstStyle/>
          <a:p>
            <a:r>
              <a:rPr lang="en-US" dirty="0" smtClean="0">
                <a:solidFill>
                  <a:schemeClr val="tx2"/>
                </a:solidFill>
              </a:rPr>
              <a:t>According to the </a:t>
            </a:r>
            <a:r>
              <a:rPr lang="en-US" i="1" dirty="0" smtClean="0">
                <a:solidFill>
                  <a:schemeClr val="tx2"/>
                </a:solidFill>
                <a:hlinkClick r:id="rId2" action="ppaction://hlinkfile" tooltip="Bibliotheca (Pseudo-Apollodorus)"/>
              </a:rPr>
              <a:t>Bibliotheca</a:t>
            </a:r>
            <a:r>
              <a:rPr lang="en-US" i="1" dirty="0" smtClean="0">
                <a:solidFill>
                  <a:schemeClr val="tx2"/>
                </a:solidFill>
              </a:rPr>
              <a:t> </a:t>
            </a:r>
            <a:r>
              <a:rPr lang="en-US" dirty="0" smtClean="0">
                <a:solidFill>
                  <a:schemeClr val="tx2"/>
                </a:solidFill>
              </a:rPr>
              <a:t>(</a:t>
            </a:r>
            <a:r>
              <a:rPr lang="en-US" dirty="0" err="1" smtClean="0">
                <a:solidFill>
                  <a:schemeClr val="tx2"/>
                </a:solidFill>
              </a:rPr>
              <a:t>Apollodorus</a:t>
            </a:r>
            <a:r>
              <a:rPr lang="en-US" dirty="0" smtClean="0">
                <a:solidFill>
                  <a:schemeClr val="tx2"/>
                </a:solidFill>
              </a:rPr>
              <a:t>), </a:t>
            </a:r>
            <a:r>
              <a:rPr lang="en-US" dirty="0" smtClean="0">
                <a:solidFill>
                  <a:schemeClr val="tx2"/>
                </a:solidFill>
              </a:rPr>
              <a:t>they were</a:t>
            </a:r>
            <a:r>
              <a:rPr lang="en-US" dirty="0" smtClean="0">
                <a:solidFill>
                  <a:schemeClr val="tx2"/>
                </a:solidFill>
              </a:rPr>
              <a:t>:</a:t>
            </a:r>
            <a:endParaRPr lang="en-US" dirty="0" smtClean="0">
              <a:solidFill>
                <a:schemeClr val="tx2"/>
              </a:solidFill>
            </a:endParaRPr>
          </a:p>
          <a:p>
            <a:r>
              <a:rPr lang="en-US" dirty="0" err="1" smtClean="0">
                <a:solidFill>
                  <a:schemeClr val="tx2"/>
                </a:solidFill>
                <a:hlinkClick r:id="rId3" action="ppaction://hlinkfile" tooltip="Aegialeus (king of Argos)"/>
              </a:rPr>
              <a:t>Aegialeus</a:t>
            </a:r>
            <a:r>
              <a:rPr lang="en-US" dirty="0" smtClean="0">
                <a:solidFill>
                  <a:schemeClr val="tx2"/>
                </a:solidFill>
              </a:rPr>
              <a:t>, son of </a:t>
            </a:r>
            <a:r>
              <a:rPr lang="en-US" dirty="0" smtClean="0">
                <a:solidFill>
                  <a:schemeClr val="tx2"/>
                </a:solidFill>
                <a:hlinkClick r:id="rId4" action="ppaction://hlinkfile" tooltip="Adrastus"/>
              </a:rPr>
              <a:t>Adrastus</a:t>
            </a:r>
            <a:r>
              <a:rPr lang="en-US" dirty="0" smtClean="0">
                <a:solidFill>
                  <a:schemeClr val="tx2"/>
                </a:solidFill>
              </a:rPr>
              <a:t> *</a:t>
            </a:r>
            <a:endParaRPr lang="en-US" dirty="0" smtClean="0">
              <a:solidFill>
                <a:schemeClr val="tx2"/>
              </a:solidFill>
            </a:endParaRPr>
          </a:p>
          <a:p>
            <a:r>
              <a:rPr lang="en-US" dirty="0" smtClean="0">
                <a:solidFill>
                  <a:schemeClr val="tx2"/>
                </a:solidFill>
                <a:hlinkClick r:id="rId5" action="ppaction://hlinkfile" tooltip="Alcmaeon (mythology)"/>
              </a:rPr>
              <a:t>Alcmaeon</a:t>
            </a:r>
            <a:r>
              <a:rPr lang="en-US" dirty="0" smtClean="0">
                <a:solidFill>
                  <a:schemeClr val="tx2"/>
                </a:solidFill>
              </a:rPr>
              <a:t>, son of </a:t>
            </a:r>
            <a:r>
              <a:rPr lang="en-US" dirty="0" err="1" smtClean="0">
                <a:solidFill>
                  <a:schemeClr val="tx2"/>
                </a:solidFill>
                <a:hlinkClick r:id="rId6" action="ppaction://hlinkfile" tooltip="Amphiaraus"/>
              </a:rPr>
              <a:t>Amphiaraus</a:t>
            </a:r>
            <a:r>
              <a:rPr lang="en-US" dirty="0" smtClean="0">
                <a:solidFill>
                  <a:schemeClr val="tx2"/>
                </a:solidFill>
              </a:rPr>
              <a:t> *</a:t>
            </a:r>
            <a:endParaRPr lang="en-US" dirty="0" smtClean="0">
              <a:solidFill>
                <a:schemeClr val="tx2"/>
              </a:solidFill>
            </a:endParaRPr>
          </a:p>
          <a:p>
            <a:r>
              <a:rPr lang="en-US" dirty="0" err="1" smtClean="0">
                <a:solidFill>
                  <a:schemeClr val="tx2"/>
                </a:solidFill>
                <a:hlinkClick r:id="rId7" action="ppaction://hlinkfile" tooltip="Amphilochus (brother of Alcmaeon)"/>
              </a:rPr>
              <a:t>Amphilochus</a:t>
            </a:r>
            <a:r>
              <a:rPr lang="en-US" dirty="0" smtClean="0">
                <a:solidFill>
                  <a:schemeClr val="tx2"/>
                </a:solidFill>
              </a:rPr>
              <a:t>, son of </a:t>
            </a:r>
            <a:r>
              <a:rPr lang="en-US" dirty="0" err="1" smtClean="0">
                <a:solidFill>
                  <a:schemeClr val="tx2"/>
                </a:solidFill>
              </a:rPr>
              <a:t>Amphiaraus</a:t>
            </a:r>
            <a:endParaRPr lang="en-US" dirty="0" smtClean="0">
              <a:solidFill>
                <a:schemeClr val="tx2"/>
              </a:solidFill>
            </a:endParaRPr>
          </a:p>
          <a:p>
            <a:r>
              <a:rPr lang="en-US" dirty="0" err="1" smtClean="0">
                <a:solidFill>
                  <a:schemeClr val="tx2"/>
                </a:solidFill>
                <a:hlinkClick r:id="rId8" action="ppaction://hlinkfile" tooltip="Diomedes"/>
              </a:rPr>
              <a:t>Diomedes</a:t>
            </a:r>
            <a:r>
              <a:rPr lang="en-US" dirty="0" smtClean="0">
                <a:solidFill>
                  <a:schemeClr val="tx2"/>
                </a:solidFill>
              </a:rPr>
              <a:t>, son of </a:t>
            </a:r>
            <a:r>
              <a:rPr lang="en-US" dirty="0" smtClean="0">
                <a:solidFill>
                  <a:schemeClr val="tx2"/>
                </a:solidFill>
                <a:hlinkClick r:id="rId9" action="ppaction://hlinkfile" tooltip="Tydeus"/>
              </a:rPr>
              <a:t>Tydeus</a:t>
            </a:r>
            <a:r>
              <a:rPr lang="en-US" dirty="0" smtClean="0">
                <a:solidFill>
                  <a:schemeClr val="tx2"/>
                </a:solidFill>
              </a:rPr>
              <a:t> *</a:t>
            </a:r>
            <a:endParaRPr lang="en-US" dirty="0" smtClean="0">
              <a:solidFill>
                <a:schemeClr val="tx2"/>
              </a:solidFill>
            </a:endParaRPr>
          </a:p>
          <a:p>
            <a:r>
              <a:rPr lang="en-US" dirty="0" err="1" smtClean="0">
                <a:solidFill>
                  <a:schemeClr val="tx2"/>
                </a:solidFill>
                <a:hlinkClick r:id="rId10" action="ppaction://hlinkfile" tooltip="Euryalus"/>
              </a:rPr>
              <a:t>Euryalus</a:t>
            </a:r>
            <a:r>
              <a:rPr lang="en-US" dirty="0" smtClean="0">
                <a:solidFill>
                  <a:schemeClr val="tx2"/>
                </a:solidFill>
              </a:rPr>
              <a:t>, son of </a:t>
            </a:r>
            <a:r>
              <a:rPr lang="en-US" dirty="0" err="1" smtClean="0">
                <a:solidFill>
                  <a:schemeClr val="tx2"/>
                </a:solidFill>
                <a:hlinkClick r:id="rId11" action="ppaction://hlinkfile" tooltip="Mecisteus"/>
              </a:rPr>
              <a:t>Mecisteus</a:t>
            </a:r>
            <a:endParaRPr lang="en-US" dirty="0" smtClean="0">
              <a:solidFill>
                <a:schemeClr val="tx2"/>
              </a:solidFill>
            </a:endParaRPr>
          </a:p>
          <a:p>
            <a:r>
              <a:rPr lang="en-US" dirty="0" err="1" smtClean="0">
                <a:solidFill>
                  <a:schemeClr val="tx2"/>
                </a:solidFill>
                <a:hlinkClick r:id="rId12" action="ppaction://hlinkfile" tooltip="Promachus"/>
              </a:rPr>
              <a:t>Promachus</a:t>
            </a:r>
            <a:r>
              <a:rPr lang="en-US" dirty="0" smtClean="0">
                <a:solidFill>
                  <a:schemeClr val="tx2"/>
                </a:solidFill>
              </a:rPr>
              <a:t>, son of </a:t>
            </a:r>
            <a:r>
              <a:rPr lang="en-US" dirty="0" smtClean="0">
                <a:solidFill>
                  <a:schemeClr val="tx2"/>
                </a:solidFill>
                <a:hlinkClick r:id="rId13" action="ppaction://hlinkfile" tooltip="Parthenopaeus"/>
              </a:rPr>
              <a:t>Parthenopaeus</a:t>
            </a:r>
            <a:r>
              <a:rPr lang="en-US" dirty="0" smtClean="0">
                <a:solidFill>
                  <a:schemeClr val="tx2"/>
                </a:solidFill>
              </a:rPr>
              <a:t> *</a:t>
            </a:r>
            <a:endParaRPr lang="en-US" dirty="0" smtClean="0">
              <a:solidFill>
                <a:schemeClr val="tx2"/>
              </a:solidFill>
            </a:endParaRPr>
          </a:p>
          <a:p>
            <a:r>
              <a:rPr lang="en-US" dirty="0" err="1" smtClean="0">
                <a:solidFill>
                  <a:schemeClr val="tx2"/>
                </a:solidFill>
                <a:hlinkClick r:id="rId14" action="ppaction://hlinkfile" tooltip="Sthenelus"/>
              </a:rPr>
              <a:t>Sthenelus</a:t>
            </a:r>
            <a:r>
              <a:rPr lang="en-US" dirty="0" smtClean="0">
                <a:solidFill>
                  <a:schemeClr val="tx2"/>
                </a:solidFill>
              </a:rPr>
              <a:t> son of </a:t>
            </a:r>
            <a:r>
              <a:rPr lang="en-US" dirty="0" smtClean="0">
                <a:solidFill>
                  <a:schemeClr val="tx2"/>
                </a:solidFill>
                <a:hlinkClick r:id="rId15" action="ppaction://hlinkfile" tooltip="Capaneus"/>
              </a:rPr>
              <a:t>Capaneus</a:t>
            </a:r>
            <a:r>
              <a:rPr lang="en-US" dirty="0" smtClean="0">
                <a:solidFill>
                  <a:schemeClr val="tx2"/>
                </a:solidFill>
              </a:rPr>
              <a:t> * </a:t>
            </a:r>
            <a:endParaRPr lang="en-US" dirty="0" smtClean="0">
              <a:solidFill>
                <a:schemeClr val="tx2"/>
              </a:solidFill>
            </a:endParaRPr>
          </a:p>
          <a:p>
            <a:r>
              <a:rPr lang="en-US" dirty="0" err="1" smtClean="0">
                <a:solidFill>
                  <a:schemeClr val="tx2"/>
                </a:solidFill>
                <a:hlinkClick r:id="rId16" action="ppaction://hlinkfile" tooltip="Thersander"/>
              </a:rPr>
              <a:t>Thersander</a:t>
            </a:r>
            <a:r>
              <a:rPr lang="en-US" dirty="0" smtClean="0">
                <a:solidFill>
                  <a:schemeClr val="tx2"/>
                </a:solidFill>
              </a:rPr>
              <a:t> son of </a:t>
            </a:r>
            <a:r>
              <a:rPr lang="en-US" dirty="0" smtClean="0">
                <a:solidFill>
                  <a:schemeClr val="tx2"/>
                </a:solidFill>
                <a:hlinkClick r:id="rId17" action="ppaction://hlinkfile" tooltip="Polynices"/>
              </a:rPr>
              <a:t>Polynices</a:t>
            </a:r>
            <a:r>
              <a:rPr lang="en-US" dirty="0" smtClean="0">
                <a:solidFill>
                  <a:schemeClr val="tx2"/>
                </a:solidFill>
              </a:rPr>
              <a:t> *</a:t>
            </a:r>
            <a:endParaRPr lang="en-US" dirty="0" smtClean="0">
              <a:solidFill>
                <a:schemeClr val="tx2"/>
              </a:solidFill>
            </a:endParaRPr>
          </a:p>
          <a:p>
            <a:r>
              <a:rPr lang="en-US" dirty="0" smtClean="0">
                <a:solidFill>
                  <a:schemeClr val="tx2"/>
                </a:solidFill>
              </a:rPr>
              <a:t>To this list, Pausanias also adds</a:t>
            </a:r>
            <a:r>
              <a:rPr lang="en-US" dirty="0" smtClean="0">
                <a:solidFill>
                  <a:schemeClr val="tx2"/>
                </a:solidFill>
              </a:rPr>
              <a:t>:</a:t>
            </a:r>
            <a:endParaRPr lang="en-US" dirty="0" smtClean="0">
              <a:solidFill>
                <a:schemeClr val="tx2"/>
              </a:solidFill>
            </a:endParaRPr>
          </a:p>
          <a:p>
            <a:r>
              <a:rPr lang="en-US" dirty="0" err="1" smtClean="0">
                <a:solidFill>
                  <a:schemeClr val="tx2"/>
                </a:solidFill>
                <a:hlinkClick r:id="rId18" action="ppaction://hlinkfile" tooltip="Polydorus"/>
              </a:rPr>
              <a:t>Polydorus</a:t>
            </a:r>
            <a:r>
              <a:rPr lang="en-US" dirty="0" smtClean="0">
                <a:solidFill>
                  <a:schemeClr val="tx2"/>
                </a:solidFill>
              </a:rPr>
              <a:t> son of </a:t>
            </a:r>
            <a:r>
              <a:rPr lang="en-US" dirty="0" smtClean="0">
                <a:solidFill>
                  <a:schemeClr val="tx2"/>
                </a:solidFill>
                <a:hlinkClick r:id="rId19" action="ppaction://hlinkfile" tooltip="Hippomedon"/>
              </a:rPr>
              <a:t>Hippomedon</a:t>
            </a:r>
            <a:r>
              <a:rPr lang="en-US" dirty="0" smtClean="0">
                <a:solidFill>
                  <a:schemeClr val="tx2"/>
                </a:solidFill>
              </a:rPr>
              <a:t> *</a:t>
            </a:r>
          </a:p>
          <a:p>
            <a:endParaRPr lang="en-US" dirty="0" smtClean="0">
              <a:solidFill>
                <a:schemeClr val="tx2"/>
              </a:solidFill>
            </a:endParaRPr>
          </a:p>
          <a:p>
            <a:pPr>
              <a:buNone/>
            </a:pPr>
            <a:r>
              <a:rPr lang="en-US" dirty="0" smtClean="0">
                <a:solidFill>
                  <a:schemeClr val="tx2"/>
                </a:solidFill>
              </a:rPr>
              <a:t>* These were the Seven against Thebes mentioned in </a:t>
            </a:r>
            <a:r>
              <a:rPr lang="en-US" dirty="0" err="1" smtClean="0">
                <a:solidFill>
                  <a:schemeClr val="tx2"/>
                </a:solidFill>
              </a:rPr>
              <a:t>Morford</a:t>
            </a:r>
            <a:endParaRPr lang="en-US"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800" b="1" dirty="0" smtClean="0">
                <a:solidFill>
                  <a:srgbClr val="002060"/>
                </a:solidFill>
              </a:rPr>
              <a:t>Recurring Themes in Greek Mythology</a:t>
            </a:r>
            <a:endParaRPr lang="en-US" sz="4800" b="1" dirty="0">
              <a:solidFill>
                <a:srgbClr val="002060"/>
              </a:solidFill>
            </a:endParaRPr>
          </a:p>
        </p:txBody>
      </p:sp>
      <p:sp>
        <p:nvSpPr>
          <p:cNvPr id="7" name="Content Placeholder 6"/>
          <p:cNvSpPr>
            <a:spLocks noGrp="1"/>
          </p:cNvSpPr>
          <p:nvPr>
            <p:ph idx="1"/>
          </p:nvPr>
        </p:nvSpPr>
        <p:spPr/>
        <p:txBody>
          <a:bodyPr>
            <a:normAutofit fontScale="47500" lnSpcReduction="20000"/>
          </a:bodyPr>
          <a:lstStyle/>
          <a:p>
            <a:pPr>
              <a:buNone/>
            </a:pPr>
            <a:r>
              <a:rPr lang="en-US" sz="4500" dirty="0" smtClean="0">
                <a:solidFill>
                  <a:srgbClr val="002060"/>
                </a:solidFill>
              </a:rPr>
              <a:t>The gods appeared as archetypal images of human traits, i.e. passion (Aphrodite), familial relationships (Hera), nature (Demeter)  </a:t>
            </a:r>
          </a:p>
          <a:p>
            <a:pPr>
              <a:buNone/>
            </a:pPr>
            <a:r>
              <a:rPr lang="en-US" sz="4500" dirty="0" smtClean="0">
                <a:solidFill>
                  <a:srgbClr val="002060"/>
                </a:solidFill>
              </a:rPr>
              <a:t>What happens to man is the result of the will of the gods and appropriate sacrifices and rituals must be made to the gods</a:t>
            </a:r>
          </a:p>
          <a:p>
            <a:pPr>
              <a:buNone/>
            </a:pPr>
            <a:r>
              <a:rPr lang="en-US" sz="4500" dirty="0" smtClean="0">
                <a:solidFill>
                  <a:srgbClr val="002060"/>
                </a:solidFill>
              </a:rPr>
              <a:t>The gods punish ordinary men and heroes alike for excessive pride or hubris (theme of all Greek tragedies and epic poetry)</a:t>
            </a:r>
          </a:p>
          <a:p>
            <a:pPr>
              <a:buNone/>
            </a:pPr>
            <a:r>
              <a:rPr lang="en-US" sz="4500" dirty="0" smtClean="0">
                <a:solidFill>
                  <a:srgbClr val="002060"/>
                </a:solidFill>
              </a:rPr>
              <a:t>Heroes, such as Heracles, Odysseus or Theseus, possess</a:t>
            </a:r>
          </a:p>
          <a:p>
            <a:pPr>
              <a:buNone/>
            </a:pPr>
            <a:r>
              <a:rPr lang="en-US" sz="4500" dirty="0" smtClean="0">
                <a:solidFill>
                  <a:srgbClr val="002060"/>
                </a:solidFill>
              </a:rPr>
              <a:t>	extraordinary elements linked to his birth and childhood </a:t>
            </a:r>
          </a:p>
          <a:p>
            <a:pPr>
              <a:buNone/>
            </a:pPr>
            <a:r>
              <a:rPr lang="en-US" sz="4500" dirty="0" smtClean="0">
                <a:solidFill>
                  <a:srgbClr val="002060"/>
                </a:solidFill>
              </a:rPr>
              <a:t>In order to reach the Underworld, one must receive some form of burial rites</a:t>
            </a:r>
          </a:p>
          <a:p>
            <a:pPr>
              <a:buNone/>
            </a:pPr>
            <a:r>
              <a:rPr lang="en-US" sz="4500" dirty="0" smtClean="0">
                <a:solidFill>
                  <a:srgbClr val="002060"/>
                </a:solidFill>
              </a:rPr>
              <a:t>Zeus is often referred to as God</a:t>
            </a:r>
          </a:p>
          <a:p>
            <a:pPr>
              <a:buNone/>
            </a:pPr>
            <a:r>
              <a:rPr lang="en-US" sz="4500" dirty="0" smtClean="0">
                <a:solidFill>
                  <a:srgbClr val="002060"/>
                </a:solidFill>
              </a:rPr>
              <a:t>The role of the female in Greek society was to raise the children:  females into adulthood and the males until they were old enough for the father to educate them in the rules of society (generally around the age of 7)</a:t>
            </a:r>
          </a:p>
          <a:p>
            <a:endParaRPr lang="en-US" sz="2800" dirty="0" smtClean="0">
              <a:solidFill>
                <a:srgbClr val="002060"/>
              </a:solidFill>
            </a:endParaRPr>
          </a:p>
          <a:p>
            <a:endParaRPr lang="en-US" dirty="0">
              <a:solidFill>
                <a:srgbClr val="00206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7">
                                            <p:txEl>
                                              <p:pRg st="2" end="2"/>
                                            </p:txEl>
                                          </p:spTgt>
                                        </p:tgtEl>
                                        <p:attrNameLst>
                                          <p:attrName>style.color</p:attrName>
                                        </p:attrNameLst>
                                      </p:cBhvr>
                                      <p:to>
                                        <a:srgbClr val="CF0F0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2000" fill="hold"/>
                                        <p:tgtEl>
                                          <p:spTgt spid="7">
                                            <p:txEl>
                                              <p:pRg st="5" end="5"/>
                                            </p:txEl>
                                          </p:spTgt>
                                        </p:tgtEl>
                                        <p:attrNameLst>
                                          <p:attrName>style.color</p:attrName>
                                        </p:attrNameLst>
                                      </p:cBhvr>
                                      <p:to>
                                        <a:srgbClr val="C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TIRESIAS</a:t>
            </a:r>
            <a:endParaRPr lang="en-US" dirty="0">
              <a:solidFill>
                <a:schemeClr val="tx2"/>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3886200" y="1600200"/>
            <a:ext cx="4800600" cy="4525963"/>
          </a:xfrm>
        </p:spPr>
        <p:txBody>
          <a:bodyPr>
            <a:normAutofit/>
          </a:bodyPr>
          <a:lstStyle/>
          <a:p>
            <a:pPr>
              <a:buNone/>
            </a:pPr>
            <a:r>
              <a:rPr lang="en-US" sz="2400" dirty="0" smtClean="0">
                <a:solidFill>
                  <a:schemeClr val="tx2"/>
                </a:solidFill>
              </a:rPr>
              <a:t>The most famous of all the seers in Greek mythology</a:t>
            </a:r>
          </a:p>
          <a:p>
            <a:pPr>
              <a:buNone/>
            </a:pPr>
            <a:r>
              <a:rPr lang="en-US" sz="2400" dirty="0" smtClean="0">
                <a:solidFill>
                  <a:schemeClr val="tx2"/>
                </a:solidFill>
              </a:rPr>
              <a:t>The prophet of Thebes for seven generations</a:t>
            </a:r>
          </a:p>
          <a:p>
            <a:pPr>
              <a:buNone/>
            </a:pPr>
            <a:r>
              <a:rPr lang="en-US" sz="2400" dirty="0" smtClean="0">
                <a:solidFill>
                  <a:schemeClr val="tx2"/>
                </a:solidFill>
              </a:rPr>
              <a:t>He continued his prophecies in the Underworld, retaining his full mental faculties while other souls were insubstantial</a:t>
            </a:r>
          </a:p>
          <a:p>
            <a:pPr>
              <a:buNone/>
            </a:pPr>
            <a:r>
              <a:rPr lang="en-US" sz="2400" dirty="0" smtClean="0">
                <a:solidFill>
                  <a:schemeClr val="tx2"/>
                </a:solidFill>
              </a:rPr>
              <a:t>Odysseus consults him in the Underworld while trying to return to Ithaca</a:t>
            </a:r>
            <a:endParaRPr lang="en-US" sz="2400" dirty="0">
              <a:solidFill>
                <a:schemeClr val="tx2"/>
              </a:solidFill>
            </a:endParaRPr>
          </a:p>
        </p:txBody>
      </p:sp>
      <p:pic>
        <p:nvPicPr>
          <p:cNvPr id="61441" name="Picture 1" descr="http://media1.shmoop.com/images/mythology/characters/tiresias.jpg"/>
          <p:cNvPicPr>
            <a:picLocks noChangeAspect="1" noChangeArrowheads="1"/>
          </p:cNvPicPr>
          <p:nvPr/>
        </p:nvPicPr>
        <p:blipFill>
          <a:blip r:embed="rId3" cstate="print"/>
          <a:srcRect/>
          <a:stretch>
            <a:fillRect/>
          </a:stretch>
        </p:blipFill>
        <p:spPr bwMode="auto">
          <a:xfrm>
            <a:off x="457200" y="1600200"/>
            <a:ext cx="3429000" cy="4495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TIRESIAS</a:t>
            </a:r>
            <a:endParaRPr lang="en-US" dirty="0">
              <a:solidFill>
                <a:schemeClr val="tx2"/>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3581400" y="1600200"/>
            <a:ext cx="5105400" cy="4525963"/>
          </a:xfrm>
        </p:spPr>
        <p:txBody>
          <a:bodyPr>
            <a:normAutofit/>
          </a:bodyPr>
          <a:lstStyle/>
          <a:p>
            <a:pPr>
              <a:buNone/>
            </a:pPr>
            <a:r>
              <a:rPr lang="en-US" sz="2400" dirty="0" smtClean="0">
                <a:solidFill>
                  <a:schemeClr val="tx2"/>
                </a:solidFill>
              </a:rPr>
              <a:t>He was a descendant of the Spartoi and the son of the nymph </a:t>
            </a:r>
            <a:r>
              <a:rPr lang="en-US" sz="2400" dirty="0" err="1" smtClean="0">
                <a:solidFill>
                  <a:schemeClr val="tx2"/>
                </a:solidFill>
              </a:rPr>
              <a:t>Charlico</a:t>
            </a:r>
            <a:r>
              <a:rPr lang="en-US" sz="2400" dirty="0" smtClean="0">
                <a:solidFill>
                  <a:schemeClr val="tx2"/>
                </a:solidFill>
              </a:rPr>
              <a:t>, a follower of Athena; and blind</a:t>
            </a:r>
          </a:p>
          <a:p>
            <a:pPr>
              <a:buNone/>
            </a:pPr>
            <a:r>
              <a:rPr lang="en-US" sz="2400" dirty="0" smtClean="0">
                <a:solidFill>
                  <a:schemeClr val="tx2"/>
                </a:solidFill>
              </a:rPr>
              <a:t>He never reached the new city of </a:t>
            </a:r>
            <a:r>
              <a:rPr lang="en-US" sz="2400" dirty="0" err="1" smtClean="0">
                <a:solidFill>
                  <a:schemeClr val="tx2"/>
                </a:solidFill>
              </a:rPr>
              <a:t>Hestiaea</a:t>
            </a:r>
            <a:endParaRPr lang="en-US" sz="2400" dirty="0" smtClean="0">
              <a:solidFill>
                <a:schemeClr val="tx2"/>
              </a:solidFill>
            </a:endParaRPr>
          </a:p>
          <a:p>
            <a:pPr>
              <a:buNone/>
            </a:pPr>
            <a:r>
              <a:rPr lang="en-US" sz="2400" dirty="0" smtClean="0">
                <a:solidFill>
                  <a:schemeClr val="tx2"/>
                </a:solidFill>
              </a:rPr>
              <a:t>On the journey to the new city he drank from a spring called </a:t>
            </a:r>
            <a:r>
              <a:rPr lang="en-US" sz="2400" dirty="0" err="1" smtClean="0">
                <a:solidFill>
                  <a:schemeClr val="tx2"/>
                </a:solidFill>
              </a:rPr>
              <a:t>Tilphussa</a:t>
            </a:r>
            <a:r>
              <a:rPr lang="en-US" sz="2400" dirty="0" smtClean="0">
                <a:solidFill>
                  <a:schemeClr val="tx2"/>
                </a:solidFill>
              </a:rPr>
              <a:t> and died on the spot</a:t>
            </a:r>
          </a:p>
          <a:p>
            <a:pPr>
              <a:buNone/>
            </a:pPr>
            <a:r>
              <a:rPr lang="en-US" sz="2400" dirty="0" smtClean="0">
                <a:solidFill>
                  <a:schemeClr val="tx2"/>
                </a:solidFill>
              </a:rPr>
              <a:t>Two myths surround the blindness of Tiresias</a:t>
            </a:r>
          </a:p>
          <a:p>
            <a:pPr>
              <a:buNone/>
            </a:pPr>
            <a:endParaRPr lang="en-US" sz="2400" dirty="0">
              <a:solidFill>
                <a:schemeClr val="tx2"/>
              </a:solidFill>
            </a:endParaRPr>
          </a:p>
        </p:txBody>
      </p:sp>
      <p:pic>
        <p:nvPicPr>
          <p:cNvPr id="62465" name="Picture 1" descr="http://media1.shmoop.com/images/mythology/characters/tiresias.jpg"/>
          <p:cNvPicPr>
            <a:picLocks noChangeAspect="1" noChangeArrowheads="1"/>
          </p:cNvPicPr>
          <p:nvPr/>
        </p:nvPicPr>
        <p:blipFill>
          <a:blip r:embed="rId2" cstate="print"/>
          <a:srcRect/>
          <a:stretch>
            <a:fillRect/>
          </a:stretch>
        </p:blipFill>
        <p:spPr bwMode="auto">
          <a:xfrm>
            <a:off x="457200" y="1600200"/>
            <a:ext cx="3124200" cy="4572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TIRESIAS</a:t>
            </a:r>
            <a:endParaRPr lang="en-US" dirty="0">
              <a:solidFill>
                <a:schemeClr val="tx2"/>
              </a:solidFill>
            </a:endParaRPr>
          </a:p>
        </p:txBody>
      </p:sp>
      <p:sp>
        <p:nvSpPr>
          <p:cNvPr id="3" name="Content Placeholder 2"/>
          <p:cNvSpPr>
            <a:spLocks noGrp="1"/>
          </p:cNvSpPr>
          <p:nvPr>
            <p:ph idx="1"/>
          </p:nvPr>
        </p:nvSpPr>
        <p:spPr/>
        <p:txBody>
          <a:bodyPr>
            <a:normAutofit fontScale="85000" lnSpcReduction="20000"/>
          </a:bodyPr>
          <a:lstStyle/>
          <a:p>
            <a:pPr>
              <a:buNone/>
            </a:pPr>
            <a:r>
              <a:rPr lang="en-US" sz="2400" dirty="0" smtClean="0">
                <a:solidFill>
                  <a:schemeClr val="tx2"/>
                </a:solidFill>
              </a:rPr>
              <a:t>Myth 1:</a:t>
            </a:r>
          </a:p>
          <a:p>
            <a:pPr>
              <a:buNone/>
            </a:pPr>
            <a:r>
              <a:rPr lang="en-US" sz="2400" dirty="0" smtClean="0">
                <a:solidFill>
                  <a:schemeClr val="tx2"/>
                </a:solidFill>
              </a:rPr>
              <a:t>	</a:t>
            </a:r>
            <a:r>
              <a:rPr lang="en-US" sz="2400" dirty="0" smtClean="0">
                <a:solidFill>
                  <a:schemeClr val="tx2"/>
                </a:solidFill>
              </a:rPr>
              <a:t>He accidentally saw Athena naked and was blinded by her. Unable to stop the punishment of Athena, his mother gave him the power to understand the speech of birds</a:t>
            </a:r>
          </a:p>
          <a:p>
            <a:pPr>
              <a:buNone/>
            </a:pPr>
            <a:r>
              <a:rPr lang="en-US" sz="2400" dirty="0" smtClean="0">
                <a:solidFill>
                  <a:schemeClr val="tx2"/>
                </a:solidFill>
              </a:rPr>
              <a:t>Myth 2:</a:t>
            </a:r>
          </a:p>
          <a:p>
            <a:pPr>
              <a:buNone/>
            </a:pPr>
            <a:r>
              <a:rPr lang="en-US" sz="2400" dirty="0" smtClean="0">
                <a:solidFill>
                  <a:schemeClr val="tx2"/>
                </a:solidFill>
              </a:rPr>
              <a:t>	</a:t>
            </a:r>
            <a:r>
              <a:rPr lang="en-US" sz="2400" dirty="0" smtClean="0">
                <a:solidFill>
                  <a:schemeClr val="tx2"/>
                </a:solidFill>
              </a:rPr>
              <a:t>While walking on Mt. </a:t>
            </a:r>
            <a:r>
              <a:rPr lang="en-US" sz="2400" dirty="0" err="1" smtClean="0">
                <a:solidFill>
                  <a:schemeClr val="tx2"/>
                </a:solidFill>
              </a:rPr>
              <a:t>Cyllene</a:t>
            </a:r>
            <a:r>
              <a:rPr lang="en-US" sz="2400" dirty="0" smtClean="0">
                <a:solidFill>
                  <a:schemeClr val="tx2"/>
                </a:solidFill>
              </a:rPr>
              <a:t>, he saw two snakes mating and killed the female and was changed into a woman. He remained a woman for seven years until he saw another pair of snakes mating and killed the male. He was changed back to a man. Zeus and Hera were arguing over which gender enjoyed the act of love more and called upon Tiresias to judge since he had lived as both. He stated that man enjoyed one part while the female enjoyed nine. Hera blinded him but Zeus gave him the gift of prophecy (Hesiod)</a:t>
            </a:r>
          </a:p>
          <a:p>
            <a:pPr>
              <a:buNone/>
            </a:pPr>
            <a:r>
              <a:rPr lang="en-US" sz="2400" dirty="0" smtClean="0">
                <a:solidFill>
                  <a:schemeClr val="tx2"/>
                </a:solidFill>
              </a:rPr>
              <a:t>As woman, he became a priestess of Hera, married, and had children including a daughter, </a:t>
            </a:r>
            <a:r>
              <a:rPr lang="en-US" sz="2400" dirty="0" err="1" smtClean="0">
                <a:solidFill>
                  <a:schemeClr val="tx2"/>
                </a:solidFill>
              </a:rPr>
              <a:t>Manto</a:t>
            </a:r>
            <a:r>
              <a:rPr lang="en-US" sz="2400" dirty="0" smtClean="0">
                <a:solidFill>
                  <a:schemeClr val="tx2"/>
                </a:solidFill>
              </a:rPr>
              <a:t>, who was the mother of the famous seer </a:t>
            </a:r>
            <a:r>
              <a:rPr lang="en-US" sz="2400" dirty="0" err="1" smtClean="0">
                <a:solidFill>
                  <a:schemeClr val="tx2"/>
                </a:solidFill>
              </a:rPr>
              <a:t>Mopsus</a:t>
            </a:r>
            <a:endParaRPr lang="en-US" sz="2400" dirty="0">
              <a:solidFill>
                <a:schemeClr val="tx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Other Mythological References</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a:buNone/>
            </a:pPr>
            <a:r>
              <a:rPr lang="en-US" sz="2800" dirty="0" smtClean="0">
                <a:solidFill>
                  <a:srgbClr val="FF0000"/>
                </a:solidFill>
              </a:rPr>
              <a:t>Rivers of the Underworld</a:t>
            </a:r>
          </a:p>
          <a:p>
            <a:pPr>
              <a:buNone/>
            </a:pPr>
            <a:r>
              <a:rPr lang="en-US" sz="2800" dirty="0" smtClean="0">
                <a:solidFill>
                  <a:srgbClr val="002060"/>
                </a:solidFill>
              </a:rPr>
              <a:t>	Acheron:  River crossed to enter the Underworld</a:t>
            </a:r>
          </a:p>
          <a:p>
            <a:pPr>
              <a:buNone/>
            </a:pPr>
            <a:r>
              <a:rPr lang="en-US" sz="2800" dirty="0" smtClean="0">
                <a:solidFill>
                  <a:srgbClr val="002060"/>
                </a:solidFill>
              </a:rPr>
              <a:t>	Styx:  River by which oaths were sworn (unbreakable)</a:t>
            </a:r>
          </a:p>
          <a:p>
            <a:pPr>
              <a:buNone/>
            </a:pPr>
            <a:r>
              <a:rPr lang="en-US" sz="2800" dirty="0" smtClean="0">
                <a:solidFill>
                  <a:srgbClr val="002060"/>
                </a:solidFill>
              </a:rPr>
              <a:t>	Phlegethon:  River of Fire</a:t>
            </a:r>
          </a:p>
          <a:p>
            <a:pPr>
              <a:buNone/>
            </a:pPr>
            <a:r>
              <a:rPr lang="en-US" sz="2800" dirty="0" smtClean="0">
                <a:solidFill>
                  <a:srgbClr val="002060"/>
                </a:solidFill>
              </a:rPr>
              <a:t>	Cocytus:	River of Lamentation</a:t>
            </a:r>
          </a:p>
          <a:p>
            <a:pPr>
              <a:buNone/>
            </a:pPr>
            <a:r>
              <a:rPr lang="en-US" sz="2800" dirty="0" smtClean="0">
                <a:solidFill>
                  <a:srgbClr val="002060"/>
                </a:solidFill>
              </a:rPr>
              <a:t>	Lethe:  River of Forgetfulness (souls drank from it 	      when granted a second life)</a:t>
            </a:r>
          </a:p>
          <a:p>
            <a:pPr>
              <a:buNone/>
            </a:pPr>
            <a:r>
              <a:rPr lang="en-US" sz="2800" dirty="0" smtClean="0">
                <a:solidFill>
                  <a:srgbClr val="FF0000"/>
                </a:solidFill>
              </a:rPr>
              <a:t>Tiresias</a:t>
            </a:r>
          </a:p>
          <a:p>
            <a:pPr>
              <a:buNone/>
            </a:pPr>
            <a:r>
              <a:rPr lang="en-US" sz="2800" dirty="0" smtClean="0">
                <a:solidFill>
                  <a:srgbClr val="002060"/>
                </a:solidFill>
              </a:rPr>
              <a:t>  	Prophet of Thebes for seven generations. He was blinded by Athena when he accidentally saw her bathing. She gave him the ability to prophesy by understanding the language of birds.</a:t>
            </a:r>
          </a:p>
          <a:p>
            <a:pPr>
              <a:buNone/>
            </a:pPr>
            <a:endParaRPr 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blinds(horizontal)">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Other Mythological References</a:t>
            </a:r>
            <a:endParaRPr lang="en-US" b="1"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pPr>
              <a:buNone/>
            </a:pPr>
            <a:r>
              <a:rPr lang="en-US" sz="2800" dirty="0" smtClean="0">
                <a:solidFill>
                  <a:srgbClr val="FF0000"/>
                </a:solidFill>
              </a:rPr>
              <a:t>Procne and Philomela</a:t>
            </a:r>
          </a:p>
          <a:p>
            <a:pPr>
              <a:buNone/>
            </a:pPr>
            <a:r>
              <a:rPr lang="en-US" sz="2800" dirty="0" smtClean="0">
                <a:solidFill>
                  <a:srgbClr val="002060"/>
                </a:solidFill>
              </a:rPr>
              <a:t>	Procne married Tereus and wished for her sister, Philomela to visit her. Tereus wanted her for himself and imprisoned her, cutting out her tongue to prevent her from calling for help. Procne discovered what had happened to her sister and released her. Together they killed Procne’s children and served them </a:t>
            </a:r>
            <a:r>
              <a:rPr lang="en-US" sz="2800" smtClean="0">
                <a:solidFill>
                  <a:srgbClr val="002060"/>
                </a:solidFill>
              </a:rPr>
              <a:t>to Tereus </a:t>
            </a:r>
            <a:r>
              <a:rPr lang="en-US" sz="2800" dirty="0" smtClean="0">
                <a:solidFill>
                  <a:srgbClr val="002060"/>
                </a:solidFill>
              </a:rPr>
              <a:t>for dinner and fled. Philomela was turned into a swallow and Procne into a nightingale.</a:t>
            </a:r>
          </a:p>
          <a:p>
            <a:pPr>
              <a:buNone/>
            </a:pPr>
            <a:r>
              <a:rPr lang="en-US" sz="2800" dirty="0" smtClean="0">
                <a:solidFill>
                  <a:srgbClr val="002060"/>
                </a:solidFill>
              </a:rPr>
              <a:t>	Tereus was changed into a sea hawk.</a:t>
            </a:r>
          </a:p>
          <a:p>
            <a:pPr>
              <a:buNone/>
            </a:pPr>
            <a:r>
              <a:rPr lang="en-US" sz="2800" dirty="0" smtClean="0">
                <a:solidFill>
                  <a:srgbClr val="FF0000"/>
                </a:solidFill>
              </a:rPr>
              <a:t>The Furies</a:t>
            </a:r>
          </a:p>
          <a:p>
            <a:pPr>
              <a:buNone/>
            </a:pPr>
            <a:r>
              <a:rPr lang="en-US" sz="2800" dirty="0" smtClean="0">
                <a:solidFill>
                  <a:srgbClr val="002060"/>
                </a:solidFill>
              </a:rPr>
              <a:t>	Initially called the Erinyes (Avenging Ones) but later, the Eumenides (Kindly Ones) after the trial of Orestes, they were three sisters who avenged wrongs done by humans against the gods and humans alike. Their names were Alecto (unceasing anger), Tisiphone (vengeance) and Megaera (jealousy).</a:t>
            </a:r>
            <a:endParaRPr 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b="1" dirty="0" smtClean="0">
                <a:solidFill>
                  <a:srgbClr val="002060"/>
                </a:solidFill>
              </a:rPr>
              <a:t>REFERENCES</a:t>
            </a:r>
            <a:endParaRPr lang="en-US" sz="6600" b="1" dirty="0">
              <a:solidFill>
                <a:srgbClr val="002060"/>
              </a:solidFill>
            </a:endParaRPr>
          </a:p>
        </p:txBody>
      </p:sp>
      <p:sp>
        <p:nvSpPr>
          <p:cNvPr id="6" name="Content Placeholder 5"/>
          <p:cNvSpPr>
            <a:spLocks noGrp="1"/>
          </p:cNvSpPr>
          <p:nvPr>
            <p:ph idx="1"/>
          </p:nvPr>
        </p:nvSpPr>
        <p:spPr/>
        <p:txBody>
          <a:bodyPr>
            <a:normAutofit/>
          </a:bodyPr>
          <a:lstStyle/>
          <a:p>
            <a:pPr>
              <a:buNone/>
            </a:pPr>
            <a:r>
              <a:rPr lang="en-US" dirty="0" err="1" smtClean="0">
                <a:solidFill>
                  <a:srgbClr val="002060"/>
                </a:solidFill>
              </a:rPr>
              <a:t>Morford</a:t>
            </a:r>
            <a:r>
              <a:rPr lang="en-US" dirty="0" smtClean="0">
                <a:solidFill>
                  <a:srgbClr val="002060"/>
                </a:solidFill>
              </a:rPr>
              <a:t>, Mark P.O. and Robert J. </a:t>
            </a:r>
            <a:r>
              <a:rPr lang="en-US" dirty="0" err="1" smtClean="0">
                <a:solidFill>
                  <a:srgbClr val="002060"/>
                </a:solidFill>
              </a:rPr>
              <a:t>Lenardon</a:t>
            </a:r>
            <a:r>
              <a:rPr lang="en-US" dirty="0" smtClean="0">
                <a:solidFill>
                  <a:srgbClr val="002060"/>
                </a:solidFill>
              </a:rPr>
              <a:t>, </a:t>
            </a:r>
            <a:r>
              <a:rPr lang="en-US" i="1" dirty="0" smtClean="0">
                <a:solidFill>
                  <a:srgbClr val="002060"/>
                </a:solidFill>
              </a:rPr>
              <a:t>Classical Mythology, Second Edition. </a:t>
            </a:r>
            <a:r>
              <a:rPr lang="en-US" dirty="0" smtClean="0">
                <a:solidFill>
                  <a:srgbClr val="002060"/>
                </a:solidFill>
              </a:rPr>
              <a:t>New York: Longman Inc., 1977</a:t>
            </a:r>
          </a:p>
          <a:p>
            <a:pPr>
              <a:buNone/>
            </a:pPr>
            <a:r>
              <a:rPr lang="en-US" dirty="0" smtClean="0">
                <a:solidFill>
                  <a:srgbClr val="002060"/>
                </a:solidFill>
              </a:rPr>
              <a:t>ancientgreecelife.com</a:t>
            </a:r>
          </a:p>
          <a:p>
            <a:pPr>
              <a:buNone/>
            </a:pPr>
            <a:r>
              <a:rPr lang="en-US" dirty="0" smtClean="0">
                <a:solidFill>
                  <a:srgbClr val="002060"/>
                </a:solidFill>
              </a:rPr>
              <a:t>appleiosdownload.com</a:t>
            </a:r>
          </a:p>
          <a:p>
            <a:pPr>
              <a:buNone/>
            </a:pPr>
            <a:r>
              <a:rPr lang="en-US" dirty="0" smtClean="0">
                <a:solidFill>
                  <a:srgbClr val="002060"/>
                </a:solidFill>
              </a:rPr>
              <a:t>coursesite.uhcl.edu</a:t>
            </a:r>
          </a:p>
          <a:p>
            <a:pPr>
              <a:buNone/>
            </a:pPr>
            <a:r>
              <a:rPr lang="en-US" dirty="0" smtClean="0">
                <a:solidFill>
                  <a:srgbClr val="002060"/>
                </a:solidFill>
              </a:rPr>
              <a:t>drawings.blogspot.com</a:t>
            </a:r>
          </a:p>
          <a:p>
            <a:pPr>
              <a:buNone/>
            </a:pPr>
            <a:r>
              <a:rPr lang="en-US" dirty="0" smtClean="0">
                <a:solidFill>
                  <a:srgbClr val="002060"/>
                </a:solidFill>
                <a:hlinkClick r:id="rId2"/>
              </a:rPr>
              <a:t>etc.usf.edu</a:t>
            </a:r>
            <a:endParaRPr lang="en-US" dirty="0" smtClean="0">
              <a:solidFill>
                <a:srgbClr val="002060"/>
              </a:solidFill>
            </a:endParaRPr>
          </a:p>
          <a:p>
            <a:pPr>
              <a:buNone/>
            </a:pPr>
            <a:endParaRPr lang="en-US" dirty="0" smtClean="0">
              <a:solidFill>
                <a:srgbClr val="002060"/>
              </a:solidFill>
            </a:endParaRPr>
          </a:p>
          <a:p>
            <a:pPr>
              <a:buNone/>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b="1" dirty="0" smtClean="0">
                <a:solidFill>
                  <a:srgbClr val="002060"/>
                </a:solidFill>
              </a:rPr>
              <a:t>REFERENCES</a:t>
            </a:r>
            <a:endParaRPr lang="en-US" sz="6600" b="1" dirty="0">
              <a:solidFill>
                <a:srgbClr val="002060"/>
              </a:solidFill>
            </a:endParaRPr>
          </a:p>
        </p:txBody>
      </p:sp>
      <p:sp>
        <p:nvSpPr>
          <p:cNvPr id="6" name="Content Placeholder 5"/>
          <p:cNvSpPr>
            <a:spLocks noGrp="1"/>
          </p:cNvSpPr>
          <p:nvPr>
            <p:ph idx="1"/>
          </p:nvPr>
        </p:nvSpPr>
        <p:spPr/>
        <p:txBody>
          <a:bodyPr>
            <a:normAutofit fontScale="77500" lnSpcReduction="20000"/>
          </a:bodyPr>
          <a:lstStyle/>
          <a:p>
            <a:pPr>
              <a:buNone/>
            </a:pPr>
            <a:r>
              <a:rPr lang="en-US" dirty="0" smtClean="0">
                <a:solidFill>
                  <a:srgbClr val="002060"/>
                </a:solidFill>
              </a:rPr>
              <a:t>http://www.hfac.uh.edu/mcl/Classics/Oedipus.JPG</a:t>
            </a:r>
          </a:p>
          <a:p>
            <a:pPr>
              <a:buNone/>
            </a:pPr>
            <a:r>
              <a:rPr lang="en-US" dirty="0" smtClean="0">
                <a:solidFill>
                  <a:srgbClr val="002060"/>
                </a:solidFill>
              </a:rPr>
              <a:t>johndenugent.org</a:t>
            </a:r>
          </a:p>
          <a:p>
            <a:pPr>
              <a:buNone/>
            </a:pPr>
            <a:r>
              <a:rPr lang="en-US" dirty="0" smtClean="0">
                <a:solidFill>
                  <a:srgbClr val="002060"/>
                </a:solidFill>
              </a:rPr>
              <a:t>library.thinkquest.org</a:t>
            </a:r>
          </a:p>
          <a:p>
            <a:pPr>
              <a:buNone/>
            </a:pPr>
            <a:r>
              <a:rPr lang="en-US" dirty="0" smtClean="0">
                <a:solidFill>
                  <a:srgbClr val="002060"/>
                </a:solidFill>
                <a:hlinkClick r:id="rId2"/>
              </a:rPr>
              <a:t>miguelzorita.com</a:t>
            </a:r>
            <a:endParaRPr lang="en-US" dirty="0" smtClean="0">
              <a:solidFill>
                <a:srgbClr val="002060"/>
              </a:solidFill>
            </a:endParaRPr>
          </a:p>
          <a:p>
            <a:pPr>
              <a:buNone/>
            </a:pPr>
            <a:r>
              <a:rPr lang="en-US" dirty="0" smtClean="0">
                <a:solidFill>
                  <a:srgbClr val="002060"/>
                </a:solidFill>
                <a:hlinkClick r:id="rId3"/>
              </a:rPr>
              <a:t>shows.vtheatre.net</a:t>
            </a:r>
            <a:endParaRPr lang="en-US" dirty="0" smtClean="0">
              <a:solidFill>
                <a:srgbClr val="002060"/>
              </a:solidFill>
            </a:endParaRPr>
          </a:p>
          <a:p>
            <a:pPr>
              <a:buNone/>
            </a:pPr>
            <a:r>
              <a:rPr lang="en-US" dirty="0" smtClean="0">
                <a:solidFill>
                  <a:srgbClr val="002060"/>
                </a:solidFill>
              </a:rPr>
              <a:t>twelveolympians.wordpress.com</a:t>
            </a:r>
          </a:p>
          <a:p>
            <a:pPr>
              <a:buNone/>
            </a:pPr>
            <a:r>
              <a:rPr lang="en-US" dirty="0" smtClean="0">
                <a:solidFill>
                  <a:srgbClr val="002060"/>
                </a:solidFill>
              </a:rPr>
              <a:t>www.alvagallery.com</a:t>
            </a:r>
          </a:p>
          <a:p>
            <a:pPr>
              <a:buNone/>
            </a:pPr>
            <a:r>
              <a:rPr lang="en-US" dirty="0" smtClean="0">
                <a:solidFill>
                  <a:srgbClr val="002060"/>
                </a:solidFill>
              </a:rPr>
              <a:t>www.argonauts-book.com</a:t>
            </a:r>
          </a:p>
          <a:p>
            <a:pPr>
              <a:buNone/>
            </a:pPr>
            <a:r>
              <a:rPr lang="en-US" dirty="0" smtClean="0">
                <a:solidFill>
                  <a:srgbClr val="002060"/>
                </a:solidFill>
              </a:rPr>
              <a:t>www.aworldofmyths.com</a:t>
            </a:r>
          </a:p>
          <a:p>
            <a:pPr>
              <a:buNone/>
            </a:pPr>
            <a:r>
              <a:rPr lang="en-US" dirty="0" smtClean="0">
                <a:solidFill>
                  <a:srgbClr val="002060"/>
                </a:solidFill>
                <a:hlinkClick r:id="rId4"/>
              </a:rPr>
              <a:t>www.maicar.com</a:t>
            </a:r>
            <a:endParaRPr lang="en-US" dirty="0" smtClean="0">
              <a:solidFill>
                <a:srgbClr val="002060"/>
              </a:solidFill>
            </a:endParaRPr>
          </a:p>
          <a:p>
            <a:pPr>
              <a:buNone/>
            </a:pPr>
            <a:r>
              <a:rPr lang="en-US" dirty="0" smtClean="0">
                <a:solidFill>
                  <a:srgbClr val="002060"/>
                </a:solidFill>
              </a:rPr>
              <a:t>www.mlahanas.de</a:t>
            </a:r>
          </a:p>
          <a:p>
            <a:pPr>
              <a:buNone/>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b="1" dirty="0" smtClean="0">
                <a:solidFill>
                  <a:srgbClr val="002060"/>
                </a:solidFill>
              </a:rPr>
              <a:t>REFERENCES</a:t>
            </a:r>
            <a:endParaRPr lang="en-US" sz="6600" b="1" dirty="0">
              <a:solidFill>
                <a:srgbClr val="002060"/>
              </a:solidFill>
            </a:endParaRPr>
          </a:p>
        </p:txBody>
      </p:sp>
      <p:sp>
        <p:nvSpPr>
          <p:cNvPr id="6" name="Content Placeholder 5"/>
          <p:cNvSpPr>
            <a:spLocks noGrp="1"/>
          </p:cNvSpPr>
          <p:nvPr>
            <p:ph idx="1"/>
          </p:nvPr>
        </p:nvSpPr>
        <p:spPr/>
        <p:txBody>
          <a:bodyPr>
            <a:normAutofit lnSpcReduction="10000"/>
          </a:bodyPr>
          <a:lstStyle/>
          <a:p>
            <a:pPr>
              <a:buNone/>
            </a:pPr>
            <a:r>
              <a:rPr lang="en-US" u="sng" dirty="0" smtClean="0">
                <a:hlinkClick r:id="rId2"/>
              </a:rPr>
              <a:t>www.news.cornell.edu</a:t>
            </a:r>
            <a:endParaRPr lang="en-US" u="sng" dirty="0" smtClean="0"/>
          </a:p>
          <a:p>
            <a:pPr>
              <a:buNone/>
            </a:pPr>
            <a:r>
              <a:rPr lang="en-US" dirty="0" smtClean="0">
                <a:solidFill>
                  <a:srgbClr val="002060"/>
                </a:solidFill>
              </a:rPr>
              <a:t>www.pantheon.org</a:t>
            </a:r>
          </a:p>
          <a:p>
            <a:pPr>
              <a:buNone/>
            </a:pPr>
            <a:r>
              <a:rPr lang="en-US" dirty="0" smtClean="0">
                <a:solidFill>
                  <a:srgbClr val="002060"/>
                </a:solidFill>
              </a:rPr>
              <a:t>www.probertencyclopaedia.com</a:t>
            </a:r>
          </a:p>
          <a:p>
            <a:pPr>
              <a:buNone/>
            </a:pPr>
            <a:r>
              <a:rPr lang="en-US" dirty="0" smtClean="0">
                <a:solidFill>
                  <a:srgbClr val="002060"/>
                </a:solidFill>
              </a:rPr>
              <a:t>www.shutterstock.com</a:t>
            </a:r>
          </a:p>
          <a:p>
            <a:pPr>
              <a:buNone/>
            </a:pPr>
            <a:r>
              <a:rPr lang="en-US" dirty="0" smtClean="0">
                <a:solidFill>
                  <a:srgbClr val="002060"/>
                </a:solidFill>
              </a:rPr>
              <a:t>www.superteachertools.com</a:t>
            </a:r>
          </a:p>
          <a:p>
            <a:pPr>
              <a:buNone/>
            </a:pPr>
            <a:r>
              <a:rPr lang="en-US" dirty="0" smtClean="0">
                <a:solidFill>
                  <a:srgbClr val="002060"/>
                </a:solidFill>
              </a:rPr>
              <a:t>www.theoi.com</a:t>
            </a:r>
          </a:p>
          <a:p>
            <a:pPr>
              <a:buNone/>
            </a:pPr>
            <a:r>
              <a:rPr lang="en-US" dirty="0" smtClean="0">
                <a:solidFill>
                  <a:srgbClr val="002060"/>
                </a:solidFill>
              </a:rPr>
              <a:t>www.trentu.ca</a:t>
            </a:r>
          </a:p>
          <a:p>
            <a:pPr>
              <a:buNone/>
            </a:pPr>
            <a:r>
              <a:rPr lang="en-US" dirty="0" smtClean="0">
                <a:solidFill>
                  <a:srgbClr val="002060"/>
                </a:solidFill>
              </a:rPr>
              <a:t>www.tuttoblog.com</a:t>
            </a:r>
          </a:p>
          <a:p>
            <a:pPr>
              <a:buNone/>
            </a:pPr>
            <a:endParaRPr lang="en-US" dirty="0" smtClean="0">
              <a:solidFill>
                <a:srgbClr val="002060"/>
              </a:solidFill>
            </a:endParaRPr>
          </a:p>
          <a:p>
            <a:pPr>
              <a:buNone/>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1.curriculum.edu.au/ddunits/images/ls1fq2_3.gif"/>
          <p:cNvPicPr>
            <a:picLocks noChangeAspect="1" noChangeArrowheads="1"/>
          </p:cNvPicPr>
          <p:nvPr/>
        </p:nvPicPr>
        <p:blipFill>
          <a:blip r:embed="rId2" cstate="print"/>
          <a:srcRect/>
          <a:stretch>
            <a:fillRect/>
          </a:stretch>
        </p:blipFill>
        <p:spPr bwMode="auto">
          <a:xfrm>
            <a:off x="457200" y="1600200"/>
            <a:ext cx="8229600" cy="4495799"/>
          </a:xfrm>
          <a:prstGeom prst="rect">
            <a:avLst/>
          </a:prstGeom>
          <a:noFill/>
        </p:spPr>
      </p:pic>
      <p:sp>
        <p:nvSpPr>
          <p:cNvPr id="7" name="Title 6"/>
          <p:cNvSpPr>
            <a:spLocks noGrp="1"/>
          </p:cNvSpPr>
          <p:nvPr>
            <p:ph type="title"/>
          </p:nvPr>
        </p:nvSpPr>
        <p:spPr/>
        <p:txBody>
          <a:bodyPr>
            <a:normAutofit/>
          </a:bodyPr>
          <a:lstStyle/>
          <a:p>
            <a:r>
              <a:rPr lang="en-US" sz="5400" b="1" dirty="0" smtClean="0">
                <a:solidFill>
                  <a:srgbClr val="002060"/>
                </a:solidFill>
              </a:rPr>
              <a:t>Map of Ancient Greece</a:t>
            </a:r>
            <a:endParaRPr lang="en-US" sz="5400" b="1" dirty="0">
              <a:solidFill>
                <a:srgbClr val="002060"/>
              </a:solidFill>
            </a:endParaRPr>
          </a:p>
        </p:txBody>
      </p:sp>
      <p:sp>
        <p:nvSpPr>
          <p:cNvPr id="8" name="Content Placeholder 7"/>
          <p:cNvSpPr>
            <a:spLocks noGrp="1"/>
          </p:cNvSpPr>
          <p:nvPr>
            <p:ph idx="1"/>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rPr>
              <a:t>The Founding of Thebes</a:t>
            </a:r>
            <a:endParaRPr lang="en-US" sz="5400" b="1" dirty="0">
              <a:solidFill>
                <a:srgbClr val="002060"/>
              </a:solidFill>
            </a:endParaRPr>
          </a:p>
        </p:txBody>
      </p:sp>
      <p:sp>
        <p:nvSpPr>
          <p:cNvPr id="5" name="Text Placeholder 4"/>
          <p:cNvSpPr>
            <a:spLocks noGrp="1"/>
          </p:cNvSpPr>
          <p:nvPr>
            <p:ph type="body" idx="1"/>
          </p:nvPr>
        </p:nvSpPr>
        <p:spPr/>
        <p:txBody>
          <a:bodyPr/>
          <a:lstStyle/>
          <a:p>
            <a:endParaRPr lang="en-US" dirty="0"/>
          </a:p>
        </p:txBody>
      </p:sp>
      <p:sp>
        <p:nvSpPr>
          <p:cNvPr id="3" name="Content Placeholder 2"/>
          <p:cNvSpPr>
            <a:spLocks noGrp="1"/>
          </p:cNvSpPr>
          <p:nvPr>
            <p:ph sz="half" idx="2"/>
          </p:nvPr>
        </p:nvSpPr>
        <p:spPr>
          <a:xfrm>
            <a:off x="457200" y="1524000"/>
            <a:ext cx="5486400" cy="4648200"/>
          </a:xfrm>
        </p:spPr>
        <p:txBody>
          <a:bodyPr>
            <a:normAutofit fontScale="92500" lnSpcReduction="20000"/>
          </a:bodyPr>
          <a:lstStyle/>
          <a:p>
            <a:pPr>
              <a:buNone/>
            </a:pPr>
            <a:r>
              <a:rPr lang="en-US" dirty="0" smtClean="0">
                <a:solidFill>
                  <a:srgbClr val="002060"/>
                </a:solidFill>
              </a:rPr>
              <a:t>Thebes was first named Cadmeia after its founder, Cadmus, son of Agenor and Telephassa, and sister of Europa</a:t>
            </a:r>
          </a:p>
          <a:p>
            <a:pPr>
              <a:buNone/>
            </a:pPr>
            <a:r>
              <a:rPr lang="en-US" dirty="0" smtClean="0">
                <a:solidFill>
                  <a:srgbClr val="002060"/>
                </a:solidFill>
              </a:rPr>
              <a:t>Zeus abducted Europa in the form a bull and carried her to Crete</a:t>
            </a:r>
          </a:p>
          <a:p>
            <a:pPr>
              <a:buNone/>
            </a:pPr>
            <a:r>
              <a:rPr lang="en-US" dirty="0" smtClean="0">
                <a:solidFill>
                  <a:srgbClr val="002060"/>
                </a:solidFill>
              </a:rPr>
              <a:t>Cadmus was sent with his mother by Agenor to find Europa</a:t>
            </a:r>
          </a:p>
          <a:p>
            <a:pPr>
              <a:buNone/>
            </a:pPr>
            <a:r>
              <a:rPr lang="en-US" dirty="0" smtClean="0">
                <a:solidFill>
                  <a:srgbClr val="002060"/>
                </a:solidFill>
              </a:rPr>
              <a:t>Telephassa died during the search, prompting Cadmus to seek advice from the oracle of Apollo at Delphi</a:t>
            </a:r>
          </a:p>
          <a:p>
            <a:pPr>
              <a:buNone/>
            </a:pPr>
            <a:r>
              <a:rPr lang="en-US" dirty="0" smtClean="0">
                <a:solidFill>
                  <a:srgbClr val="002060"/>
                </a:solidFill>
              </a:rPr>
              <a:t>The oracle told Cadmus to follow a certain cow until she laid down from weariness; and there to sacrifice her to the gods and found a new city on that spot near the river Ismenos</a:t>
            </a:r>
          </a:p>
          <a:p>
            <a:endParaRPr lang="en-US" dirty="0">
              <a:solidFill>
                <a:srgbClr val="002060"/>
              </a:solidFill>
            </a:endParaRPr>
          </a:p>
        </p:txBody>
      </p:sp>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p:txBody>
          <a:bodyPr/>
          <a:lstStyle/>
          <a:p>
            <a:endParaRPr lang="en-US" dirty="0"/>
          </a:p>
        </p:txBody>
      </p:sp>
      <p:pic>
        <p:nvPicPr>
          <p:cNvPr id="18434" name="Picture 2" descr="http://ts1.mm.bing.net/th?id=I.4577349330469148&amp;pid=15.1"/>
          <p:cNvPicPr>
            <a:picLocks noChangeAspect="1" noChangeArrowheads="1"/>
          </p:cNvPicPr>
          <p:nvPr/>
        </p:nvPicPr>
        <p:blipFill>
          <a:blip r:embed="rId2" cstate="print"/>
          <a:srcRect/>
          <a:stretch>
            <a:fillRect/>
          </a:stretch>
        </p:blipFill>
        <p:spPr bwMode="auto">
          <a:xfrm>
            <a:off x="5943600" y="1524000"/>
            <a:ext cx="2743199" cy="3706619"/>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The Founding of Thebes</a:t>
            </a:r>
            <a:br>
              <a:rPr lang="en-US" b="1" dirty="0" smtClean="0">
                <a:solidFill>
                  <a:srgbClr val="002060"/>
                </a:solidFill>
              </a:rPr>
            </a:br>
            <a:r>
              <a:rPr lang="en-US" b="1" dirty="0" smtClean="0">
                <a:solidFill>
                  <a:srgbClr val="002060"/>
                </a:solidFill>
              </a:rPr>
              <a:t>(cont’d)</a:t>
            </a:r>
            <a:endParaRPr lang="en-US" dirty="0"/>
          </a:p>
        </p:txBody>
      </p:sp>
      <p:sp>
        <p:nvSpPr>
          <p:cNvPr id="3" name="Content Placeholder 2"/>
          <p:cNvSpPr>
            <a:spLocks noGrp="1"/>
          </p:cNvSpPr>
          <p:nvPr>
            <p:ph sz="half" idx="1"/>
          </p:nvPr>
        </p:nvSpPr>
        <p:spPr>
          <a:xfrm>
            <a:off x="457200" y="1600200"/>
            <a:ext cx="5334000" cy="4525963"/>
          </a:xfrm>
        </p:spPr>
        <p:txBody>
          <a:bodyPr>
            <a:normAutofit fontScale="77500" lnSpcReduction="20000"/>
          </a:bodyPr>
          <a:lstStyle/>
          <a:p>
            <a:pPr>
              <a:buNone/>
            </a:pPr>
            <a:r>
              <a:rPr lang="en-US" dirty="0" smtClean="0">
                <a:solidFill>
                  <a:srgbClr val="002060"/>
                </a:solidFill>
              </a:rPr>
              <a:t>The land and the river were guarded by a large serpent or dragon, a son of Ares, which killed many of Cadmus’ men</a:t>
            </a:r>
          </a:p>
          <a:p>
            <a:pPr>
              <a:buNone/>
            </a:pPr>
            <a:r>
              <a:rPr lang="en-US" dirty="0" smtClean="0">
                <a:solidFill>
                  <a:srgbClr val="002060"/>
                </a:solidFill>
              </a:rPr>
              <a:t>Cadmus killed the serpent; and, while sacrificing it to Athena, she told him to take the teeth of the dragon and sow them.</a:t>
            </a:r>
          </a:p>
          <a:p>
            <a:pPr>
              <a:buNone/>
            </a:pPr>
            <a:r>
              <a:rPr lang="en-US" dirty="0" smtClean="0">
                <a:solidFill>
                  <a:srgbClr val="002060"/>
                </a:solidFill>
              </a:rPr>
              <a:t>Armed men sprang from the ground and attacked Cadmus</a:t>
            </a:r>
          </a:p>
          <a:p>
            <a:pPr>
              <a:buNone/>
            </a:pPr>
            <a:r>
              <a:rPr lang="en-US" dirty="0" smtClean="0">
                <a:solidFill>
                  <a:srgbClr val="002060"/>
                </a:solidFill>
              </a:rPr>
              <a:t>Cadmus threw stones into the midst of the men causing them to turn on each other until only five were left</a:t>
            </a:r>
          </a:p>
          <a:p>
            <a:pPr>
              <a:buNone/>
            </a:pPr>
            <a:r>
              <a:rPr lang="en-US" dirty="0" smtClean="0">
                <a:solidFill>
                  <a:srgbClr val="002060"/>
                </a:solidFill>
              </a:rPr>
              <a:t>These five men composed the noble families of Cadmeia and were called Spartoi (sown men)</a:t>
            </a:r>
            <a:endParaRPr lang="en-US" dirty="0">
              <a:solidFill>
                <a:srgbClr val="002060"/>
              </a:solidFill>
            </a:endParaRPr>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19458" name="Picture 2" descr="http://www.argonauts-book.com/uploads/3/7/5/9/3759274/7892957.jpg?284"/>
          <p:cNvPicPr>
            <a:picLocks noChangeAspect="1" noChangeArrowheads="1"/>
          </p:cNvPicPr>
          <p:nvPr/>
        </p:nvPicPr>
        <p:blipFill>
          <a:blip r:embed="rId2" cstate="print"/>
          <a:srcRect/>
          <a:stretch>
            <a:fillRect/>
          </a:stretch>
        </p:blipFill>
        <p:spPr bwMode="auto">
          <a:xfrm>
            <a:off x="5791200" y="1600200"/>
            <a:ext cx="2933700" cy="4572000"/>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solidFill>
                  <a:srgbClr val="002060"/>
                </a:solidFill>
              </a:rPr>
              <a:t>The Founding of Thebes</a:t>
            </a:r>
            <a:br>
              <a:rPr lang="en-US" b="1" dirty="0" smtClean="0">
                <a:solidFill>
                  <a:srgbClr val="002060"/>
                </a:solidFill>
              </a:rPr>
            </a:br>
            <a:r>
              <a:rPr lang="en-US" b="1" dirty="0" smtClean="0">
                <a:solidFill>
                  <a:srgbClr val="002060"/>
                </a:solidFill>
              </a:rPr>
              <a:t>(cont’d)</a:t>
            </a:r>
            <a:endParaRPr lang="en-US" dirty="0"/>
          </a:p>
        </p:txBody>
      </p:sp>
      <p:sp>
        <p:nvSpPr>
          <p:cNvPr id="8" name="Content Placeholder 7"/>
          <p:cNvSpPr>
            <a:spLocks noGrp="1"/>
          </p:cNvSpPr>
          <p:nvPr>
            <p:ph sz="half" idx="1"/>
          </p:nvPr>
        </p:nvSpPr>
        <p:spPr>
          <a:xfrm>
            <a:off x="457200" y="1600200"/>
            <a:ext cx="5105400" cy="4525963"/>
          </a:xfrm>
        </p:spPr>
        <p:txBody>
          <a:bodyPr>
            <a:normAutofit fontScale="85000" lnSpcReduction="20000"/>
          </a:bodyPr>
          <a:lstStyle/>
          <a:p>
            <a:pPr>
              <a:buNone/>
            </a:pPr>
            <a:r>
              <a:rPr lang="en-US" dirty="0" smtClean="0">
                <a:solidFill>
                  <a:srgbClr val="002060"/>
                </a:solidFill>
              </a:rPr>
              <a:t>For slaying his dragon, Cadmus had to serve Ares for one year (eight of our years)</a:t>
            </a:r>
          </a:p>
          <a:p>
            <a:pPr>
              <a:buNone/>
            </a:pPr>
            <a:r>
              <a:rPr lang="en-US" dirty="0" smtClean="0">
                <a:solidFill>
                  <a:srgbClr val="002060"/>
                </a:solidFill>
              </a:rPr>
              <a:t>At the end of the servitude, Ares and Aphrodite gave Cadmus their daughter, Harmonia, in marriage</a:t>
            </a:r>
          </a:p>
          <a:p>
            <a:pPr>
              <a:buNone/>
            </a:pPr>
            <a:r>
              <a:rPr lang="en-US" dirty="0" smtClean="0">
                <a:solidFill>
                  <a:srgbClr val="002060"/>
                </a:solidFill>
              </a:rPr>
              <a:t>Hephaestus gave Harmonia a necklace which he had forged as a wedding gift</a:t>
            </a:r>
          </a:p>
          <a:p>
            <a:pPr>
              <a:buNone/>
            </a:pPr>
            <a:r>
              <a:rPr lang="en-US" dirty="0" smtClean="0">
                <a:solidFill>
                  <a:srgbClr val="002060"/>
                </a:solidFill>
              </a:rPr>
              <a:t>This necklace would be a source of future trouble for Thebes</a:t>
            </a:r>
          </a:p>
          <a:p>
            <a:pPr>
              <a:buNone/>
            </a:pPr>
            <a:r>
              <a:rPr lang="en-US" dirty="0" smtClean="0">
                <a:solidFill>
                  <a:srgbClr val="002060"/>
                </a:solidFill>
              </a:rPr>
              <a:t>The daughters of Cadmus and Harmonia all met with misfortune</a:t>
            </a:r>
          </a:p>
          <a:p>
            <a:endParaRPr lang="en-US" dirty="0">
              <a:solidFill>
                <a:srgbClr val="002060"/>
              </a:solidFill>
            </a:endParaRPr>
          </a:p>
        </p:txBody>
      </p:sp>
      <p:sp>
        <p:nvSpPr>
          <p:cNvPr id="9" name="Content Placeholder 8"/>
          <p:cNvSpPr>
            <a:spLocks noGrp="1"/>
          </p:cNvSpPr>
          <p:nvPr>
            <p:ph sz="half" idx="2"/>
          </p:nvPr>
        </p:nvSpPr>
        <p:spPr/>
        <p:txBody>
          <a:bodyPr>
            <a:normAutofit fontScale="85000" lnSpcReduction="20000"/>
          </a:bodyPr>
          <a:lstStyle/>
          <a:p>
            <a:endParaRPr lang="en-US" dirty="0"/>
          </a:p>
        </p:txBody>
      </p:sp>
      <p:pic>
        <p:nvPicPr>
          <p:cNvPr id="1028" name="Picture 4" descr="http://www.theoi.com/image/F9.1Ares.jpg"/>
          <p:cNvPicPr>
            <a:picLocks noChangeAspect="1" noChangeArrowheads="1"/>
          </p:cNvPicPr>
          <p:nvPr/>
        </p:nvPicPr>
        <p:blipFill>
          <a:blip r:embed="rId2" cstate="print"/>
          <a:srcRect/>
          <a:stretch>
            <a:fillRect/>
          </a:stretch>
        </p:blipFill>
        <p:spPr bwMode="auto">
          <a:xfrm>
            <a:off x="5562600" y="1600200"/>
            <a:ext cx="3190875" cy="4591051"/>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002060"/>
                </a:solidFill>
              </a:rPr>
              <a:t>Dionysus</a:t>
            </a:r>
            <a:endParaRPr lang="en-US" sz="7200" b="1" dirty="0">
              <a:solidFill>
                <a:srgbClr val="002060"/>
              </a:solidFill>
            </a:endParaRPr>
          </a:p>
        </p:txBody>
      </p:sp>
      <p:sp>
        <p:nvSpPr>
          <p:cNvPr id="3" name="Content Placeholder 2"/>
          <p:cNvSpPr>
            <a:spLocks noGrp="1"/>
          </p:cNvSpPr>
          <p:nvPr>
            <p:ph sz="half" idx="1"/>
          </p:nvPr>
        </p:nvSpPr>
        <p:spPr>
          <a:xfrm>
            <a:off x="457200" y="1600200"/>
            <a:ext cx="4953000" cy="4525963"/>
          </a:xfrm>
        </p:spPr>
        <p:txBody>
          <a:bodyPr>
            <a:normAutofit fontScale="77500" lnSpcReduction="20000"/>
          </a:bodyPr>
          <a:lstStyle/>
          <a:p>
            <a:pPr>
              <a:buNone/>
            </a:pPr>
            <a:r>
              <a:rPr lang="en-US" sz="3000" dirty="0" smtClean="0">
                <a:solidFill>
                  <a:srgbClr val="002060"/>
                </a:solidFill>
              </a:rPr>
              <a:t>Dionysus was the Greek god of wine and vegetation</a:t>
            </a:r>
          </a:p>
          <a:p>
            <a:pPr>
              <a:buNone/>
            </a:pPr>
            <a:r>
              <a:rPr lang="en-US" sz="3000" dirty="0" smtClean="0">
                <a:solidFill>
                  <a:srgbClr val="002060"/>
                </a:solidFill>
              </a:rPr>
              <a:t>He was the son of Zeus and Semele, daughter of Cadmus</a:t>
            </a:r>
          </a:p>
          <a:p>
            <a:pPr>
              <a:buNone/>
            </a:pPr>
            <a:r>
              <a:rPr lang="en-US" sz="3000" dirty="0" smtClean="0">
                <a:solidFill>
                  <a:srgbClr val="002060"/>
                </a:solidFill>
              </a:rPr>
              <a:t>She was destroyed by the glory of Zeus when she asked him to prove his divinity</a:t>
            </a:r>
          </a:p>
          <a:p>
            <a:pPr>
              <a:buNone/>
            </a:pPr>
            <a:r>
              <a:rPr lang="en-US" sz="3000" dirty="0" smtClean="0">
                <a:solidFill>
                  <a:srgbClr val="002060"/>
                </a:solidFill>
              </a:rPr>
              <a:t>Zeus placed her unborn child in his thigh until his birth</a:t>
            </a:r>
          </a:p>
          <a:p>
            <a:pPr>
              <a:buNone/>
            </a:pPr>
            <a:r>
              <a:rPr lang="en-US" sz="3000" dirty="0" smtClean="0">
                <a:solidFill>
                  <a:srgbClr val="002060"/>
                </a:solidFill>
              </a:rPr>
              <a:t>His epitaph </a:t>
            </a:r>
            <a:r>
              <a:rPr lang="en-US" sz="3000" i="1" dirty="0" smtClean="0">
                <a:solidFill>
                  <a:srgbClr val="002060"/>
                </a:solidFill>
              </a:rPr>
              <a:t>dithyrambos </a:t>
            </a:r>
            <a:r>
              <a:rPr lang="en-US" sz="3000" dirty="0" smtClean="0">
                <a:solidFill>
                  <a:srgbClr val="002060"/>
                </a:solidFill>
              </a:rPr>
              <a:t>means double birth</a:t>
            </a:r>
          </a:p>
          <a:p>
            <a:pPr>
              <a:buNone/>
            </a:pPr>
            <a:r>
              <a:rPr lang="en-US" sz="3000" dirty="0" smtClean="0">
                <a:solidFill>
                  <a:srgbClr val="002060"/>
                </a:solidFill>
              </a:rPr>
              <a:t>The name Dionysus also refers to being born of Zeus (Dios) and raised by the nymphs of Mt. Nysa</a:t>
            </a:r>
          </a:p>
          <a:p>
            <a:endParaRPr lang="en-US" dirty="0">
              <a:solidFill>
                <a:srgbClr val="002060"/>
              </a:solidFill>
            </a:endParaRPr>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21508" name="Picture 4" descr="http://www.theoi.com/image/img_dionysos.jpg"/>
          <p:cNvPicPr>
            <a:picLocks noChangeAspect="1" noChangeArrowheads="1"/>
          </p:cNvPicPr>
          <p:nvPr/>
        </p:nvPicPr>
        <p:blipFill>
          <a:blip r:embed="rId2" cstate="print"/>
          <a:srcRect/>
          <a:stretch>
            <a:fillRect/>
          </a:stretch>
        </p:blipFill>
        <p:spPr bwMode="auto">
          <a:xfrm>
            <a:off x="5410200" y="1600200"/>
            <a:ext cx="3248025" cy="4572000"/>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0" end="0"/>
                                            </p:txEl>
                                          </p:spTgt>
                                        </p:tgtEl>
                                        <p:attrNameLst>
                                          <p:attrName>style.color</p:attrName>
                                        </p:attrNameLst>
                                      </p:cBhvr>
                                      <p:to>
                                        <a:srgbClr val="C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4026</TotalTime>
  <Words>2868</Words>
  <Application>Microsoft Office PowerPoint</Application>
  <PresentationFormat>On-screen Show (4:3)</PresentationFormat>
  <Paragraphs>272</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SOPHOCLES’  ANTIGONE</vt:lpstr>
      <vt:lpstr>The Olympian Gods </vt:lpstr>
      <vt:lpstr>The Lesser Olympians</vt:lpstr>
      <vt:lpstr>Recurring Themes in Greek Mythology</vt:lpstr>
      <vt:lpstr>Map of Ancient Greece</vt:lpstr>
      <vt:lpstr>The Founding of Thebes</vt:lpstr>
      <vt:lpstr>The Founding of Thebes (cont’d)</vt:lpstr>
      <vt:lpstr>The Founding of Thebes (cont’d)</vt:lpstr>
      <vt:lpstr>Dionysus</vt:lpstr>
      <vt:lpstr>Dionysus (cont’d)</vt:lpstr>
      <vt:lpstr>PENTHEUS</vt:lpstr>
      <vt:lpstr>PENTHEUS (cont’d)</vt:lpstr>
      <vt:lpstr>THE HOUSE OF LABDACUS</vt:lpstr>
      <vt:lpstr>THE HOUSE OF LABDACUS (cont’d)</vt:lpstr>
      <vt:lpstr>THE HOUSE OF LABDACUS (cont’d)</vt:lpstr>
      <vt:lpstr>THE HOUSE OF LABDACUS (cont’d)</vt:lpstr>
      <vt:lpstr>THE HOUSE OF LABDACUS (cont’d)</vt:lpstr>
      <vt:lpstr>THE HOUSE OF LABDACUS (cont’d)</vt:lpstr>
      <vt:lpstr>THE HOUSE OF LABDACUS (cont’d)</vt:lpstr>
      <vt:lpstr>OEDIPUS</vt:lpstr>
      <vt:lpstr>OEDIPUS (cont’d)</vt:lpstr>
      <vt:lpstr>OEDIPUS (cont’d)</vt:lpstr>
      <vt:lpstr>OEDIPUS (cont’d)</vt:lpstr>
      <vt:lpstr>OEDIPUS (cont’d)</vt:lpstr>
      <vt:lpstr>OEDIPUS (cont’d)</vt:lpstr>
      <vt:lpstr>OEDIPUS (cont’d)</vt:lpstr>
      <vt:lpstr>THE SEVEN AGAINST THEBES</vt:lpstr>
      <vt:lpstr>THE SEVEN AGAINST THEBES</vt:lpstr>
      <vt:lpstr>THE SEVEN AGAINST THEBES</vt:lpstr>
      <vt:lpstr>THE SEVEN AGAINST THEBES</vt:lpstr>
      <vt:lpstr>THE SEVEN AGAINST THEBES</vt:lpstr>
      <vt:lpstr>ANTIGONE</vt:lpstr>
      <vt:lpstr>ANTIGONE (cont’d)</vt:lpstr>
      <vt:lpstr>ISMENE</vt:lpstr>
      <vt:lpstr>EPIGONI</vt:lpstr>
      <vt:lpstr>EPIGONI</vt:lpstr>
      <vt:lpstr>EPIGONI</vt:lpstr>
      <vt:lpstr>EPIGONI</vt:lpstr>
      <vt:lpstr>EPIGONI</vt:lpstr>
      <vt:lpstr>TIRESIAS</vt:lpstr>
      <vt:lpstr>TIRESIAS</vt:lpstr>
      <vt:lpstr>TIRESIAS</vt:lpstr>
      <vt:lpstr>Other Mythological References</vt:lpstr>
      <vt:lpstr>Other Mythological References</vt:lpstr>
      <vt:lpstr>REFERENCES</vt:lpstr>
      <vt:lpstr>REFERENCES</vt:lpstr>
      <vt:lpstr>REFERENCES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grf624</dc:creator>
  <cp:lastModifiedBy>grf624</cp:lastModifiedBy>
  <cp:revision>353</cp:revision>
  <dcterms:created xsi:type="dcterms:W3CDTF">2012-12-02T12:49:07Z</dcterms:created>
  <dcterms:modified xsi:type="dcterms:W3CDTF">2013-09-22T20:50:35Z</dcterms:modified>
</cp:coreProperties>
</file>