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2" r:id="rId15"/>
    <p:sldId id="273" r:id="rId16"/>
    <p:sldId id="274" r:id="rId17"/>
    <p:sldId id="275" r:id="rId18"/>
    <p:sldId id="276" r:id="rId19"/>
    <p:sldId id="277" r:id="rId20"/>
    <p:sldId id="279" r:id="rId21"/>
    <p:sldId id="280" r:id="rId22"/>
    <p:sldId id="281" r:id="rId23"/>
    <p:sldId id="282" r:id="rId24"/>
    <p:sldId id="283" r:id="rId25"/>
    <p:sldId id="284" r:id="rId26"/>
    <p:sldId id="28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840"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1" Type="http://schemas.openxmlformats.org/officeDocument/2006/relationships/viewProps" Target="viewProps.xml"/><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notesMaster" Target="notesMasters/notesMaster1.xml"/><Relationship Id="rId26" Type="http://schemas.openxmlformats.org/officeDocument/2006/relationships/slide" Target="slides/slide25.xml"/><Relationship Id="rId30" Type="http://schemas.openxmlformats.org/officeDocument/2006/relationships/presProps" Target="presProps.xml"/><Relationship Id="rId11" Type="http://schemas.openxmlformats.org/officeDocument/2006/relationships/slide" Target="slides/slide10.xml"/><Relationship Id="rId29" Type="http://schemas.openxmlformats.org/officeDocument/2006/relationships/printerSettings" Target="printerSettings/printerSettings1.bin"/><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5688B6-2B4E-4D92-B8BD-64CC17540076}" type="datetimeFigureOut">
              <a:rPr lang="en-US" smtClean="0"/>
              <a:pPr/>
              <a:t>8/24/12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D618FD-76EF-43FB-A488-1DAD9A021D88}" type="slidenum">
              <a:rPr lang="en-US" smtClean="0"/>
              <a:pPr/>
              <a:t>‹#›</a:t>
            </a:fld>
            <a:endParaRPr lang="en-US"/>
          </a:p>
        </p:txBody>
      </p:sp>
    </p:spTree>
    <p:extLst>
      <p:ext uri="{BB962C8B-B14F-4D97-AF65-F5344CB8AC3E}">
        <p14:creationId xmlns:p14="http://schemas.microsoft.com/office/powerpoint/2010/main" val="2869893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D618FD-76EF-43FB-A488-1DAD9A021D8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D618FD-76EF-43FB-A488-1DAD9A021D88}"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D618FD-76EF-43FB-A488-1DAD9A021D88}"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D618FD-76EF-43FB-A488-1DAD9A021D88}"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D618FD-76EF-43FB-A488-1DAD9A021D88}"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D618FD-76EF-43FB-A488-1DAD9A021D88}"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D618FD-76EF-43FB-A488-1DAD9A021D88}"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D618FD-76EF-43FB-A488-1DAD9A021D88}"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D618FD-76EF-43FB-A488-1DAD9A021D88}"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D618FD-76EF-43FB-A488-1DAD9A021D88}"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D618FD-76EF-43FB-A488-1DAD9A021D88}"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D618FD-76EF-43FB-A488-1DAD9A021D88}"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D618FD-76EF-43FB-A488-1DAD9A021D88}"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D618FD-76EF-43FB-A488-1DAD9A021D88}"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D618FD-76EF-43FB-A488-1DAD9A021D88}"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D618FD-76EF-43FB-A488-1DAD9A021D88}"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D618FD-76EF-43FB-A488-1DAD9A021D88}"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D618FD-76EF-43FB-A488-1DAD9A021D88}"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D618FD-76EF-43FB-A488-1DAD9A021D88}" type="slidenum">
              <a:rPr lang="en-US" smtClean="0"/>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D618FD-76EF-43FB-A488-1DAD9A021D8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D618FD-76EF-43FB-A488-1DAD9A021D8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D618FD-76EF-43FB-A488-1DAD9A021D8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D618FD-76EF-43FB-A488-1DAD9A021D8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D618FD-76EF-43FB-A488-1DAD9A021D8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D618FD-76EF-43FB-A488-1DAD9A021D8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D618FD-76EF-43FB-A488-1DAD9A021D8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A805EE-4264-424B-9C42-07731B2CBE12}" type="datetimeFigureOut">
              <a:rPr lang="en-US" smtClean="0"/>
              <a:pPr/>
              <a:t>8/24/12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D65A6-45E9-4DCF-BB5C-80FA13AC821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A805EE-4264-424B-9C42-07731B2CBE12}" type="datetimeFigureOut">
              <a:rPr lang="en-US" smtClean="0"/>
              <a:pPr/>
              <a:t>8/24/12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D65A6-45E9-4DCF-BB5C-80FA13AC821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A805EE-4264-424B-9C42-07731B2CBE12}" type="datetimeFigureOut">
              <a:rPr lang="en-US" smtClean="0"/>
              <a:pPr/>
              <a:t>8/24/12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D65A6-45E9-4DCF-BB5C-80FA13AC821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A805EE-4264-424B-9C42-07731B2CBE12}" type="datetimeFigureOut">
              <a:rPr lang="en-US" smtClean="0"/>
              <a:pPr/>
              <a:t>8/24/12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D65A6-45E9-4DCF-BB5C-80FA13AC821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A805EE-4264-424B-9C42-07731B2CBE12}" type="datetimeFigureOut">
              <a:rPr lang="en-US" smtClean="0"/>
              <a:pPr/>
              <a:t>8/24/12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D65A6-45E9-4DCF-BB5C-80FA13AC821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A805EE-4264-424B-9C42-07731B2CBE12}" type="datetimeFigureOut">
              <a:rPr lang="en-US" smtClean="0"/>
              <a:pPr/>
              <a:t>8/24/12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9D65A6-45E9-4DCF-BB5C-80FA13AC821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A805EE-4264-424B-9C42-07731B2CBE12}" type="datetimeFigureOut">
              <a:rPr lang="en-US" smtClean="0"/>
              <a:pPr/>
              <a:t>8/24/12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9D65A6-45E9-4DCF-BB5C-80FA13AC821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A805EE-4264-424B-9C42-07731B2CBE12}" type="datetimeFigureOut">
              <a:rPr lang="en-US" smtClean="0"/>
              <a:pPr/>
              <a:t>8/24/12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9D65A6-45E9-4DCF-BB5C-80FA13AC821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A805EE-4264-424B-9C42-07731B2CBE12}" type="datetimeFigureOut">
              <a:rPr lang="en-US" smtClean="0"/>
              <a:pPr/>
              <a:t>8/24/12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9D65A6-45E9-4DCF-BB5C-80FA13AC821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A805EE-4264-424B-9C42-07731B2CBE12}" type="datetimeFigureOut">
              <a:rPr lang="en-US" smtClean="0"/>
              <a:pPr/>
              <a:t>8/24/12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9D65A6-45E9-4DCF-BB5C-80FA13AC821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A805EE-4264-424B-9C42-07731B2CBE12}" type="datetimeFigureOut">
              <a:rPr lang="en-US" smtClean="0"/>
              <a:pPr/>
              <a:t>8/24/12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9D65A6-45E9-4DCF-BB5C-80FA13AC821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A805EE-4264-424B-9C42-07731B2CBE12}" type="datetimeFigureOut">
              <a:rPr lang="en-US" smtClean="0"/>
              <a:pPr/>
              <a:t>8/24/12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9D65A6-45E9-4DCF-BB5C-80FA13AC821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3"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3"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3"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3"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3"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3"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3"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3"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3"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3" Type="http://schemas.openxmlformats.org/officeDocument/2006/relationships/image" Target="../media/image1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3" Type="http://schemas.openxmlformats.org/officeDocument/2006/relationships/image" Target="../media/image1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3"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Some of that stuff I told you we would learn</a:t>
            </a:r>
            <a:endParaRPr lang="en-US" dirty="0"/>
          </a:p>
        </p:txBody>
      </p:sp>
      <p:sp>
        <p:nvSpPr>
          <p:cNvPr id="3" name="Subtitle 2"/>
          <p:cNvSpPr>
            <a:spLocks noGrp="1"/>
          </p:cNvSpPr>
          <p:nvPr>
            <p:ph type="subTitle" idx="1"/>
          </p:nvPr>
        </p:nvSpPr>
        <p:spPr/>
        <p:txBody>
          <a:bodyPr/>
          <a:lstStyle/>
          <a:p>
            <a:r>
              <a:rPr lang="en-US" dirty="0" smtClean="0"/>
              <a:t>Heracles</a:t>
            </a:r>
            <a:endParaRPr lang="en-US" dirty="0"/>
          </a:p>
        </p:txBody>
      </p:sp>
      <p:sp>
        <p:nvSpPr>
          <p:cNvPr id="4" name="TextBox 3"/>
          <p:cNvSpPr txBox="1"/>
          <p:nvPr/>
        </p:nvSpPr>
        <p:spPr>
          <a:xfrm>
            <a:off x="4746345" y="6038163"/>
            <a:ext cx="184666" cy="369332"/>
          </a:xfrm>
          <a:prstGeom prst="rect">
            <a:avLst/>
          </a:prstGeom>
          <a:noFill/>
        </p:spPr>
        <p:txBody>
          <a:bodyPr wrap="none" rtlCol="0">
            <a:spAutoFit/>
          </a:bodyPr>
          <a:lstStyle/>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g_hydra.jpg"/>
          <p:cNvPicPr>
            <a:picLocks noChangeAspect="1"/>
          </p:cNvPicPr>
          <p:nvPr/>
        </p:nvPicPr>
        <p:blipFill>
          <a:blip r:embed="rId3" cstate="print"/>
          <a:stretch>
            <a:fillRect/>
          </a:stretch>
        </p:blipFill>
        <p:spPr>
          <a:xfrm>
            <a:off x="0" y="0"/>
            <a:ext cx="9144000" cy="6858000"/>
          </a:xfrm>
          <a:prstGeom prst="rect">
            <a:avLst/>
          </a:prstGeom>
        </p:spPr>
      </p:pic>
      <p:sp>
        <p:nvSpPr>
          <p:cNvPr id="2" name="Title 1"/>
          <p:cNvSpPr>
            <a:spLocks noGrp="1"/>
          </p:cNvSpPr>
          <p:nvPr>
            <p:ph type="title"/>
          </p:nvPr>
        </p:nvSpPr>
        <p:spPr>
          <a:xfrm>
            <a:off x="457200" y="0"/>
            <a:ext cx="8229600" cy="1143000"/>
          </a:xfrm>
        </p:spPr>
        <p:txBody>
          <a:bodyPr/>
          <a:lstStyle/>
          <a:p>
            <a:r>
              <a:rPr lang="en-US" dirty="0" smtClean="0">
                <a:solidFill>
                  <a:schemeClr val="bg1"/>
                </a:solidFill>
              </a:rPr>
              <a:t>Task # 2: Kill the </a:t>
            </a:r>
            <a:r>
              <a:rPr lang="en-US" dirty="0" err="1" smtClean="0">
                <a:solidFill>
                  <a:schemeClr val="bg1"/>
                </a:solidFill>
              </a:rPr>
              <a:t>Lernean</a:t>
            </a:r>
            <a:r>
              <a:rPr lang="en-US" dirty="0" smtClean="0">
                <a:solidFill>
                  <a:schemeClr val="bg1"/>
                </a:solidFill>
              </a:rPr>
              <a:t> Hydra</a:t>
            </a:r>
            <a:endParaRPr lang="en-US" dirty="0">
              <a:solidFill>
                <a:schemeClr val="bg1"/>
              </a:solidFill>
            </a:endParaRPr>
          </a:p>
        </p:txBody>
      </p:sp>
      <p:sp>
        <p:nvSpPr>
          <p:cNvPr id="3" name="Content Placeholder 2"/>
          <p:cNvSpPr>
            <a:spLocks noGrp="1"/>
          </p:cNvSpPr>
          <p:nvPr>
            <p:ph idx="1"/>
          </p:nvPr>
        </p:nvSpPr>
        <p:spPr>
          <a:xfrm>
            <a:off x="533400" y="1371600"/>
            <a:ext cx="8229600" cy="4525963"/>
          </a:xfrm>
        </p:spPr>
        <p:txBody>
          <a:bodyPr/>
          <a:lstStyle/>
          <a:p>
            <a:r>
              <a:rPr lang="en-US" dirty="0" smtClean="0">
                <a:solidFill>
                  <a:schemeClr val="bg1"/>
                </a:solidFill>
              </a:rPr>
              <a:t>The 9-headed Hydra lived in the </a:t>
            </a:r>
            <a:r>
              <a:rPr lang="en-US" dirty="0" err="1" smtClean="0">
                <a:solidFill>
                  <a:schemeClr val="bg1"/>
                </a:solidFill>
              </a:rPr>
              <a:t>Lernean</a:t>
            </a:r>
            <a:r>
              <a:rPr lang="en-US" dirty="0" smtClean="0">
                <a:solidFill>
                  <a:schemeClr val="bg1"/>
                </a:solidFill>
              </a:rPr>
              <a:t> swamp.</a:t>
            </a:r>
          </a:p>
          <a:p>
            <a:r>
              <a:rPr lang="en-US" dirty="0" smtClean="0">
                <a:solidFill>
                  <a:schemeClr val="bg1"/>
                </a:solidFill>
              </a:rPr>
              <a:t>Heracles chops off a head and two grow back.</a:t>
            </a:r>
          </a:p>
          <a:p>
            <a:r>
              <a:rPr lang="en-US" dirty="0" smtClean="0">
                <a:solidFill>
                  <a:schemeClr val="bg1"/>
                </a:solidFill>
              </a:rPr>
              <a:t>Heracles finally has an idea. He chops off a head and has his nephew </a:t>
            </a:r>
            <a:r>
              <a:rPr lang="en-US" dirty="0" err="1" smtClean="0">
                <a:solidFill>
                  <a:schemeClr val="bg1"/>
                </a:solidFill>
              </a:rPr>
              <a:t>Iolaus</a:t>
            </a:r>
            <a:r>
              <a:rPr lang="en-US" dirty="0" smtClean="0">
                <a:solidFill>
                  <a:schemeClr val="bg1"/>
                </a:solidFill>
              </a:rPr>
              <a:t> burn the wound.</a:t>
            </a:r>
          </a:p>
          <a:p>
            <a:r>
              <a:rPr lang="en-US" dirty="0" smtClean="0">
                <a:solidFill>
                  <a:schemeClr val="bg1"/>
                </a:solidFill>
              </a:rPr>
              <a:t>All heads are disposed of except for the immortal one which he buries under a rock.</a:t>
            </a:r>
            <a:endParaRPr lang="en-US"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Nd9GcQzyMw5iBpo3_uDAEYY5dBDHa1_TXeLehGl1Q51SXLw3st_wag&amp;t=1&amp;usg=__XRsEAt6VIljVMBK8PqfMhtbaoxw="/>
          <p:cNvPicPr>
            <a:picLocks noChangeAspect="1"/>
          </p:cNvPicPr>
          <p:nvPr/>
        </p:nvPicPr>
        <p:blipFill>
          <a:blip r:embed="rId3" cstate="print"/>
          <a:stretch>
            <a:fillRect/>
          </a:stretch>
        </p:blipFill>
        <p:spPr>
          <a:xfrm>
            <a:off x="0" y="0"/>
            <a:ext cx="9144000" cy="6839029"/>
          </a:xfrm>
          <a:prstGeom prst="rect">
            <a:avLst/>
          </a:prstGeom>
        </p:spPr>
      </p:pic>
      <p:sp>
        <p:nvSpPr>
          <p:cNvPr id="2" name="Title 1"/>
          <p:cNvSpPr>
            <a:spLocks noGrp="1"/>
          </p:cNvSpPr>
          <p:nvPr>
            <p:ph type="title"/>
          </p:nvPr>
        </p:nvSpPr>
        <p:spPr/>
        <p:txBody>
          <a:bodyPr>
            <a:normAutofit fontScale="90000"/>
          </a:bodyPr>
          <a:lstStyle/>
          <a:p>
            <a:r>
              <a:rPr lang="en-US" dirty="0" smtClean="0">
                <a:solidFill>
                  <a:schemeClr val="bg1"/>
                </a:solidFill>
              </a:rPr>
              <a:t>Task # 3: Capture the </a:t>
            </a:r>
            <a:r>
              <a:rPr lang="en-US" dirty="0" err="1" smtClean="0">
                <a:solidFill>
                  <a:schemeClr val="bg1"/>
                </a:solidFill>
              </a:rPr>
              <a:t>Cerynean</a:t>
            </a:r>
            <a:r>
              <a:rPr lang="en-US" dirty="0" smtClean="0">
                <a:solidFill>
                  <a:schemeClr val="bg1"/>
                </a:solidFill>
              </a:rPr>
              <a:t> Hind</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The </a:t>
            </a:r>
            <a:r>
              <a:rPr lang="en-US" dirty="0" err="1">
                <a:solidFill>
                  <a:schemeClr val="bg1"/>
                </a:solidFill>
              </a:rPr>
              <a:t>C</a:t>
            </a:r>
            <a:r>
              <a:rPr lang="en-US" dirty="0" err="1" smtClean="0">
                <a:solidFill>
                  <a:schemeClr val="bg1"/>
                </a:solidFill>
              </a:rPr>
              <a:t>erynean</a:t>
            </a:r>
            <a:r>
              <a:rPr lang="en-US" dirty="0" smtClean="0">
                <a:solidFill>
                  <a:schemeClr val="bg1"/>
                </a:solidFill>
              </a:rPr>
              <a:t> Hind is a deer sacred to Artemis.</a:t>
            </a:r>
          </a:p>
          <a:p>
            <a:r>
              <a:rPr lang="en-US" dirty="0" smtClean="0">
                <a:solidFill>
                  <a:schemeClr val="bg1"/>
                </a:solidFill>
              </a:rPr>
              <a:t>Its golden horns are marked with the word </a:t>
            </a:r>
            <a:r>
              <a:rPr lang="en-US" dirty="0" err="1" smtClean="0">
                <a:solidFill>
                  <a:schemeClr val="bg1"/>
                </a:solidFill>
              </a:rPr>
              <a:t>Taygete</a:t>
            </a:r>
            <a:r>
              <a:rPr lang="en-US" dirty="0" smtClean="0">
                <a:solidFill>
                  <a:schemeClr val="bg1"/>
                </a:solidFill>
              </a:rPr>
              <a:t>.</a:t>
            </a:r>
          </a:p>
          <a:p>
            <a:r>
              <a:rPr lang="en-US" dirty="0" smtClean="0">
                <a:solidFill>
                  <a:schemeClr val="bg1"/>
                </a:solidFill>
              </a:rPr>
              <a:t>Heracles catches it at the </a:t>
            </a:r>
            <a:r>
              <a:rPr lang="en-US" dirty="0" err="1" smtClean="0">
                <a:solidFill>
                  <a:schemeClr val="bg1"/>
                </a:solidFill>
              </a:rPr>
              <a:t>Ladon</a:t>
            </a:r>
            <a:r>
              <a:rPr lang="en-US" dirty="0" smtClean="0">
                <a:solidFill>
                  <a:schemeClr val="bg1"/>
                </a:solidFill>
              </a:rPr>
              <a:t> river.</a:t>
            </a:r>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23.3Erymanthian.jpg"/>
          <p:cNvPicPr>
            <a:picLocks noChangeAspect="1"/>
          </p:cNvPicPr>
          <p:nvPr/>
        </p:nvPicPr>
        <p:blipFill>
          <a:blip r:embed="rId3" cstate="print"/>
          <a:stretch>
            <a:fillRect/>
          </a:stretch>
        </p:blipFill>
        <p:spPr>
          <a:xfrm>
            <a:off x="0" y="0"/>
            <a:ext cx="9144000" cy="6858000"/>
          </a:xfrm>
          <a:prstGeom prst="rect">
            <a:avLst/>
          </a:prstGeom>
        </p:spPr>
      </p:pic>
      <p:sp>
        <p:nvSpPr>
          <p:cNvPr id="2" name="Title 1"/>
          <p:cNvSpPr>
            <a:spLocks noGrp="1"/>
          </p:cNvSpPr>
          <p:nvPr>
            <p:ph type="title"/>
          </p:nvPr>
        </p:nvSpPr>
        <p:spPr/>
        <p:txBody>
          <a:bodyPr>
            <a:normAutofit fontScale="90000"/>
          </a:bodyPr>
          <a:lstStyle/>
          <a:p>
            <a:r>
              <a:rPr lang="en-US" dirty="0" smtClean="0">
                <a:solidFill>
                  <a:schemeClr val="bg1"/>
                </a:solidFill>
              </a:rPr>
              <a:t>Task # 4: Capture the </a:t>
            </a:r>
            <a:r>
              <a:rPr lang="en-US" dirty="0" err="1" smtClean="0">
                <a:solidFill>
                  <a:schemeClr val="bg1"/>
                </a:solidFill>
              </a:rPr>
              <a:t>Erymanthian</a:t>
            </a:r>
            <a:r>
              <a:rPr lang="en-US" dirty="0" smtClean="0">
                <a:solidFill>
                  <a:schemeClr val="bg1"/>
                </a:solidFill>
              </a:rPr>
              <a:t> Boar </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A boar on Mt. </a:t>
            </a:r>
            <a:r>
              <a:rPr lang="en-US" dirty="0" err="1" smtClean="0">
                <a:solidFill>
                  <a:schemeClr val="bg1"/>
                </a:solidFill>
              </a:rPr>
              <a:t>Erymanthus</a:t>
            </a:r>
            <a:r>
              <a:rPr lang="en-US" dirty="0" smtClean="0">
                <a:solidFill>
                  <a:schemeClr val="bg1"/>
                </a:solidFill>
              </a:rPr>
              <a:t>.</a:t>
            </a:r>
          </a:p>
          <a:p>
            <a:r>
              <a:rPr lang="en-US" dirty="0" smtClean="0">
                <a:solidFill>
                  <a:schemeClr val="bg1"/>
                </a:solidFill>
              </a:rPr>
              <a:t>Heracles captured it by driving it into deep snow.</a:t>
            </a:r>
          </a:p>
          <a:p>
            <a:r>
              <a:rPr lang="en-US" dirty="0" smtClean="0">
                <a:solidFill>
                  <a:schemeClr val="bg1"/>
                </a:solidFill>
              </a:rPr>
              <a:t>During this task, he stopped by the house of the centaur </a:t>
            </a:r>
            <a:r>
              <a:rPr lang="en-US" dirty="0" err="1" smtClean="0">
                <a:solidFill>
                  <a:schemeClr val="bg1"/>
                </a:solidFill>
              </a:rPr>
              <a:t>Pholus</a:t>
            </a:r>
            <a:r>
              <a:rPr lang="en-US" dirty="0" smtClean="0">
                <a:solidFill>
                  <a:schemeClr val="bg1"/>
                </a:solidFill>
              </a:rPr>
              <a:t>. </a:t>
            </a:r>
          </a:p>
          <a:p>
            <a:r>
              <a:rPr lang="en-US" dirty="0" smtClean="0">
                <a:solidFill>
                  <a:schemeClr val="bg1"/>
                </a:solidFill>
              </a:rPr>
              <a:t>When he brought it back, he scared </a:t>
            </a:r>
            <a:r>
              <a:rPr lang="en-US" dirty="0" err="1" smtClean="0">
                <a:solidFill>
                  <a:schemeClr val="bg1"/>
                </a:solidFill>
              </a:rPr>
              <a:t>Eurystheus</a:t>
            </a:r>
            <a:r>
              <a:rPr lang="en-US" dirty="0" smtClean="0">
                <a:solidFill>
                  <a:schemeClr val="bg1"/>
                </a:solidFill>
              </a:rPr>
              <a:t> so much that he jumped and hid in a jar.</a:t>
            </a:r>
            <a:endParaRPr lang="en-US"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Task # 5: Clean the Augean Stables</a:t>
            </a:r>
            <a:endParaRPr lang="en-US" dirty="0"/>
          </a:p>
        </p:txBody>
      </p:sp>
      <p:sp>
        <p:nvSpPr>
          <p:cNvPr id="3" name="Content Placeholder 2"/>
          <p:cNvSpPr>
            <a:spLocks noGrp="1"/>
          </p:cNvSpPr>
          <p:nvPr>
            <p:ph idx="1"/>
          </p:nvPr>
        </p:nvSpPr>
        <p:spPr/>
        <p:txBody>
          <a:bodyPr/>
          <a:lstStyle/>
          <a:p>
            <a:r>
              <a:rPr lang="en-US" dirty="0" smtClean="0"/>
              <a:t>King </a:t>
            </a:r>
            <a:r>
              <a:rPr lang="en-US" dirty="0" err="1" smtClean="0"/>
              <a:t>Augeas</a:t>
            </a:r>
            <a:r>
              <a:rPr lang="en-US" dirty="0" smtClean="0"/>
              <a:t> had a very large, and dirty stable. Heracles had to clean them in one day. </a:t>
            </a:r>
            <a:r>
              <a:rPr lang="en-US" dirty="0" err="1" smtClean="0"/>
              <a:t>Augeas</a:t>
            </a:r>
            <a:r>
              <a:rPr lang="en-US" dirty="0" smtClean="0"/>
              <a:t> promised Heracles 1/10 of his herds.</a:t>
            </a:r>
          </a:p>
          <a:p>
            <a:r>
              <a:rPr lang="en-US" dirty="0" smtClean="0"/>
              <a:t>Heracles rerouted the Alpheus and </a:t>
            </a:r>
            <a:r>
              <a:rPr lang="en-US" dirty="0" err="1" smtClean="0"/>
              <a:t>Peneus</a:t>
            </a:r>
            <a:r>
              <a:rPr lang="en-US" dirty="0" smtClean="0"/>
              <a:t> rivers to clean the stables.</a:t>
            </a:r>
          </a:p>
          <a:p>
            <a:r>
              <a:rPr lang="en-US" dirty="0" err="1" smtClean="0"/>
              <a:t>Augeas</a:t>
            </a:r>
            <a:r>
              <a:rPr lang="en-US" dirty="0" smtClean="0"/>
              <a:t> refused his pay and exiled him.</a:t>
            </a:r>
          </a:p>
          <a:p>
            <a:r>
              <a:rPr lang="en-US" dirty="0" smtClean="0"/>
              <a:t>After this task, Heracles supposedly founded the Olympic games.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eracles.birds.jpg"/>
          <p:cNvPicPr>
            <a:picLocks noChangeAspect="1"/>
          </p:cNvPicPr>
          <p:nvPr/>
        </p:nvPicPr>
        <p:blipFill>
          <a:blip r:embed="rId3" cstate="print"/>
          <a:stretch>
            <a:fillRect/>
          </a:stretch>
        </p:blipFill>
        <p:spPr>
          <a:xfrm>
            <a:off x="0" y="-41525"/>
            <a:ext cx="9144000" cy="6899525"/>
          </a:xfrm>
          <a:prstGeom prst="rect">
            <a:avLst/>
          </a:prstGeom>
        </p:spPr>
      </p:pic>
      <p:sp>
        <p:nvSpPr>
          <p:cNvPr id="2" name="Title 1"/>
          <p:cNvSpPr>
            <a:spLocks noGrp="1"/>
          </p:cNvSpPr>
          <p:nvPr>
            <p:ph type="title"/>
          </p:nvPr>
        </p:nvSpPr>
        <p:spPr/>
        <p:txBody>
          <a:bodyPr/>
          <a:lstStyle/>
          <a:p>
            <a:r>
              <a:rPr lang="en-US" dirty="0" smtClean="0">
                <a:solidFill>
                  <a:schemeClr val="bg1"/>
                </a:solidFill>
              </a:rPr>
              <a:t>Task # 6- Kill the </a:t>
            </a:r>
            <a:r>
              <a:rPr lang="en-US" dirty="0" err="1" smtClean="0">
                <a:solidFill>
                  <a:schemeClr val="bg1"/>
                </a:solidFill>
              </a:rPr>
              <a:t>Stymphalian</a:t>
            </a:r>
            <a:r>
              <a:rPr lang="en-US" dirty="0" smtClean="0">
                <a:solidFill>
                  <a:schemeClr val="bg1"/>
                </a:solidFill>
              </a:rPr>
              <a:t> Birds</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These birds were made of bronze, launched their feathers at </a:t>
            </a:r>
            <a:r>
              <a:rPr lang="en-US" dirty="0" err="1" smtClean="0">
                <a:solidFill>
                  <a:schemeClr val="bg1"/>
                </a:solidFill>
              </a:rPr>
              <a:t>passerbys</a:t>
            </a:r>
            <a:r>
              <a:rPr lang="en-US" dirty="0" smtClean="0">
                <a:solidFill>
                  <a:schemeClr val="bg1"/>
                </a:solidFill>
              </a:rPr>
              <a:t>, and had toxic dung that lived at Lake </a:t>
            </a:r>
            <a:r>
              <a:rPr lang="en-US" dirty="0" err="1" smtClean="0">
                <a:solidFill>
                  <a:schemeClr val="bg1"/>
                </a:solidFill>
              </a:rPr>
              <a:t>Stymphalus</a:t>
            </a:r>
            <a:r>
              <a:rPr lang="en-US" dirty="0" smtClean="0">
                <a:solidFill>
                  <a:schemeClr val="bg1"/>
                </a:solidFill>
              </a:rPr>
              <a:t>.</a:t>
            </a:r>
          </a:p>
          <a:p>
            <a:r>
              <a:rPr lang="en-US" dirty="0" smtClean="0">
                <a:solidFill>
                  <a:schemeClr val="bg1"/>
                </a:solidFill>
              </a:rPr>
              <a:t>Heracles startled them using bronze </a:t>
            </a:r>
            <a:r>
              <a:rPr lang="en-US" dirty="0" err="1" smtClean="0">
                <a:solidFill>
                  <a:schemeClr val="bg1"/>
                </a:solidFill>
              </a:rPr>
              <a:t>catanets</a:t>
            </a:r>
            <a:r>
              <a:rPr lang="en-US" dirty="0" smtClean="0">
                <a:solidFill>
                  <a:schemeClr val="bg1"/>
                </a:solidFill>
              </a:rPr>
              <a:t>. Then he played duck hunt.</a:t>
            </a:r>
            <a:endParaRPr lang="en-US"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Peloponnesian Labors</a:t>
            </a:r>
            <a:endParaRPr lang="en-US" dirty="0"/>
          </a:p>
        </p:txBody>
      </p:sp>
      <p:sp>
        <p:nvSpPr>
          <p:cNvPr id="3" name="Content Placeholder 2"/>
          <p:cNvSpPr>
            <a:spLocks noGrp="1"/>
          </p:cNvSpPr>
          <p:nvPr>
            <p:ph idx="1"/>
          </p:nvPr>
        </p:nvSpPr>
        <p:spPr/>
        <p:txBody>
          <a:bodyPr/>
          <a:lstStyle/>
          <a:p>
            <a:r>
              <a:rPr lang="en-US" dirty="0" smtClean="0"/>
              <a:t>These first six labors occur on the </a:t>
            </a:r>
            <a:r>
              <a:rPr lang="en-US" dirty="0" err="1" smtClean="0"/>
              <a:t>Peloponese</a:t>
            </a:r>
            <a:r>
              <a:rPr lang="en-US" dirty="0" smtClean="0"/>
              <a:t>.</a:t>
            </a:r>
            <a:endParaRPr lang="en-US" dirty="0"/>
          </a:p>
        </p:txBody>
      </p:sp>
      <p:pic>
        <p:nvPicPr>
          <p:cNvPr id="4" name="Picture 3" descr="greece.jpg"/>
          <p:cNvPicPr>
            <a:picLocks noChangeAspect="1"/>
          </p:cNvPicPr>
          <p:nvPr/>
        </p:nvPicPr>
        <p:blipFill>
          <a:blip r:embed="rId3" cstate="print"/>
          <a:stretch>
            <a:fillRect/>
          </a:stretch>
        </p:blipFill>
        <p:spPr>
          <a:xfrm>
            <a:off x="1524000" y="2194122"/>
            <a:ext cx="5943600" cy="466387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25.2Tauros.jpg"/>
          <p:cNvPicPr>
            <a:picLocks noChangeAspect="1"/>
          </p:cNvPicPr>
          <p:nvPr/>
        </p:nvPicPr>
        <p:blipFill>
          <a:blip r:embed="rId3" cstate="print"/>
          <a:stretch>
            <a:fillRect/>
          </a:stretch>
        </p:blipFill>
        <p:spPr>
          <a:xfrm>
            <a:off x="0" y="0"/>
            <a:ext cx="9144000" cy="6858000"/>
          </a:xfrm>
          <a:prstGeom prst="rect">
            <a:avLst/>
          </a:prstGeom>
        </p:spPr>
      </p:pic>
      <p:sp>
        <p:nvSpPr>
          <p:cNvPr id="2" name="Title 1"/>
          <p:cNvSpPr>
            <a:spLocks noGrp="1"/>
          </p:cNvSpPr>
          <p:nvPr>
            <p:ph type="title"/>
          </p:nvPr>
        </p:nvSpPr>
        <p:spPr/>
        <p:txBody>
          <a:bodyPr>
            <a:normAutofit/>
          </a:bodyPr>
          <a:lstStyle/>
          <a:p>
            <a:r>
              <a:rPr lang="en-US" dirty="0" smtClean="0">
                <a:solidFill>
                  <a:schemeClr val="bg1"/>
                </a:solidFill>
              </a:rPr>
              <a:t>Task # 7: Capture the Cretan bull</a:t>
            </a:r>
            <a:r>
              <a:rPr lang="en-US" dirty="0" smtClean="0"/>
              <a:t>.</a:t>
            </a:r>
            <a:endParaRPr lang="en-US" dirty="0"/>
          </a:p>
        </p:txBody>
      </p:sp>
      <p:sp>
        <p:nvSpPr>
          <p:cNvPr id="3" name="Content Placeholder 2"/>
          <p:cNvSpPr>
            <a:spLocks noGrp="1"/>
          </p:cNvSpPr>
          <p:nvPr>
            <p:ph idx="1"/>
          </p:nvPr>
        </p:nvSpPr>
        <p:spPr/>
        <p:txBody>
          <a:bodyPr/>
          <a:lstStyle/>
          <a:p>
            <a:r>
              <a:rPr lang="en-US" dirty="0" smtClean="0">
                <a:solidFill>
                  <a:schemeClr val="bg1"/>
                </a:solidFill>
              </a:rPr>
              <a:t>He went to Crete and captured it and released it in Marathon near Athens.</a:t>
            </a:r>
            <a:endParaRPr lang="en-US"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abor8B.jpg"/>
          <p:cNvPicPr>
            <a:picLocks noChangeAspect="1"/>
          </p:cNvPicPr>
          <p:nvPr/>
        </p:nvPicPr>
        <p:blipFill>
          <a:blip r:embed="rId3" cstate="print"/>
          <a:stretch>
            <a:fillRect/>
          </a:stretch>
        </p:blipFill>
        <p:spPr>
          <a:xfrm>
            <a:off x="0" y="-1"/>
            <a:ext cx="9144000" cy="6888669"/>
          </a:xfrm>
          <a:prstGeom prst="rect">
            <a:avLst/>
          </a:prstGeom>
        </p:spPr>
      </p:pic>
      <p:sp>
        <p:nvSpPr>
          <p:cNvPr id="3" name="Content Placeholder 2"/>
          <p:cNvSpPr>
            <a:spLocks noGrp="1"/>
          </p:cNvSpPr>
          <p:nvPr>
            <p:ph idx="1"/>
          </p:nvPr>
        </p:nvSpPr>
        <p:spPr/>
        <p:txBody>
          <a:bodyPr/>
          <a:lstStyle/>
          <a:p>
            <a:r>
              <a:rPr lang="en-US" dirty="0" smtClean="0">
                <a:solidFill>
                  <a:schemeClr val="bg1"/>
                </a:solidFill>
              </a:rPr>
              <a:t>The mares ate human flesh. :O</a:t>
            </a:r>
          </a:p>
          <a:p>
            <a:r>
              <a:rPr lang="en-US" dirty="0" smtClean="0">
                <a:solidFill>
                  <a:schemeClr val="bg1"/>
                </a:solidFill>
              </a:rPr>
              <a:t>Heracles captured them and tamed them by feeding their master, </a:t>
            </a:r>
            <a:r>
              <a:rPr lang="en-US" dirty="0" err="1" smtClean="0">
                <a:solidFill>
                  <a:schemeClr val="bg1"/>
                </a:solidFill>
              </a:rPr>
              <a:t>Diomedes</a:t>
            </a:r>
            <a:r>
              <a:rPr lang="en-US" dirty="0" smtClean="0">
                <a:solidFill>
                  <a:schemeClr val="bg1"/>
                </a:solidFill>
              </a:rPr>
              <a:t>, son of Ares, to them.</a:t>
            </a:r>
          </a:p>
          <a:p>
            <a:r>
              <a:rPr lang="en-US" dirty="0" smtClean="0">
                <a:solidFill>
                  <a:schemeClr val="bg1"/>
                </a:solidFill>
              </a:rPr>
              <a:t>On the way back, Heracles stops at the house of </a:t>
            </a:r>
            <a:r>
              <a:rPr lang="en-US" dirty="0" err="1" smtClean="0">
                <a:solidFill>
                  <a:schemeClr val="bg1"/>
                </a:solidFill>
              </a:rPr>
              <a:t>Admetus</a:t>
            </a:r>
            <a:r>
              <a:rPr lang="en-US" dirty="0" smtClean="0">
                <a:solidFill>
                  <a:schemeClr val="bg1"/>
                </a:solidFill>
              </a:rPr>
              <a:t> and Alcestis.</a:t>
            </a:r>
            <a:endParaRPr lang="en-US" dirty="0">
              <a:solidFill>
                <a:schemeClr val="bg1"/>
              </a:solidFill>
            </a:endParaRPr>
          </a:p>
        </p:txBody>
      </p:sp>
      <p:sp>
        <p:nvSpPr>
          <p:cNvPr id="2" name="Title 1"/>
          <p:cNvSpPr>
            <a:spLocks noGrp="1"/>
          </p:cNvSpPr>
          <p:nvPr>
            <p:ph type="title"/>
          </p:nvPr>
        </p:nvSpPr>
        <p:spPr/>
        <p:txBody>
          <a:bodyPr>
            <a:normAutofit fontScale="90000"/>
          </a:bodyPr>
          <a:lstStyle/>
          <a:p>
            <a:r>
              <a:rPr lang="en-US" dirty="0" smtClean="0">
                <a:solidFill>
                  <a:schemeClr val="bg1"/>
                </a:solidFill>
              </a:rPr>
              <a:t>Task # 8: Capture the Mares of </a:t>
            </a:r>
            <a:r>
              <a:rPr lang="en-US" dirty="0" err="1" smtClean="0">
                <a:solidFill>
                  <a:schemeClr val="bg1"/>
                </a:solidFill>
              </a:rPr>
              <a:t>Diomedes</a:t>
            </a:r>
            <a:endParaRPr lang="en-US"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ercules_and_Hippolyta.jpg"/>
          <p:cNvPicPr>
            <a:picLocks noChangeAspect="1"/>
          </p:cNvPicPr>
          <p:nvPr/>
        </p:nvPicPr>
        <p:blipFill>
          <a:blip r:embed="rId3" cstate="print"/>
          <a:stretch>
            <a:fillRect/>
          </a:stretch>
        </p:blipFill>
        <p:spPr>
          <a:xfrm>
            <a:off x="0" y="0"/>
            <a:ext cx="9144000" cy="6858001"/>
          </a:xfrm>
          <a:prstGeom prst="rect">
            <a:avLst/>
          </a:prstGeom>
        </p:spPr>
      </p:pic>
      <p:sp>
        <p:nvSpPr>
          <p:cNvPr id="2" name="Title 1"/>
          <p:cNvSpPr>
            <a:spLocks noGrp="1"/>
          </p:cNvSpPr>
          <p:nvPr>
            <p:ph type="title"/>
          </p:nvPr>
        </p:nvSpPr>
        <p:spPr/>
        <p:txBody>
          <a:bodyPr>
            <a:normAutofit fontScale="90000"/>
          </a:bodyPr>
          <a:lstStyle/>
          <a:p>
            <a:r>
              <a:rPr lang="en-US" dirty="0" smtClean="0">
                <a:solidFill>
                  <a:schemeClr val="bg1"/>
                </a:solidFill>
              </a:rPr>
              <a:t>Task # 9: Capture the girdle of </a:t>
            </a:r>
            <a:r>
              <a:rPr lang="en-US" dirty="0" err="1" smtClean="0">
                <a:solidFill>
                  <a:schemeClr val="bg1"/>
                </a:solidFill>
              </a:rPr>
              <a:t>Hippolyta</a:t>
            </a:r>
            <a:endParaRPr lang="en-US" dirty="0">
              <a:solidFill>
                <a:schemeClr val="bg1"/>
              </a:solidFill>
            </a:endParaRPr>
          </a:p>
        </p:txBody>
      </p:sp>
      <p:sp>
        <p:nvSpPr>
          <p:cNvPr id="3" name="Content Placeholder 2"/>
          <p:cNvSpPr>
            <a:spLocks noGrp="1"/>
          </p:cNvSpPr>
          <p:nvPr>
            <p:ph idx="1"/>
          </p:nvPr>
        </p:nvSpPr>
        <p:spPr/>
        <p:txBody>
          <a:bodyPr/>
          <a:lstStyle/>
          <a:p>
            <a:r>
              <a:rPr lang="en-US" dirty="0" err="1" smtClean="0">
                <a:solidFill>
                  <a:schemeClr val="bg1"/>
                </a:solidFill>
              </a:rPr>
              <a:t>Hippolyta</a:t>
            </a:r>
            <a:r>
              <a:rPr lang="en-US" dirty="0" smtClean="0">
                <a:solidFill>
                  <a:schemeClr val="bg1"/>
                </a:solidFill>
              </a:rPr>
              <a:t> was the queen of the Amazons. Heracles asked her for the girdle and she said yes. Then Hera spread suspicion of the stranger among the Amazons, who then attacked him. Heracles killed </a:t>
            </a:r>
            <a:r>
              <a:rPr lang="en-US" dirty="0" err="1" smtClean="0">
                <a:solidFill>
                  <a:schemeClr val="bg1"/>
                </a:solidFill>
              </a:rPr>
              <a:t>Hippolyta</a:t>
            </a:r>
            <a:r>
              <a:rPr lang="en-US" dirty="0" smtClean="0">
                <a:solidFill>
                  <a:schemeClr val="bg1"/>
                </a:solidFill>
              </a:rPr>
              <a:t> and left.</a:t>
            </a:r>
          </a:p>
          <a:p>
            <a:r>
              <a:rPr lang="en-US" dirty="0" smtClean="0">
                <a:solidFill>
                  <a:schemeClr val="bg1"/>
                </a:solidFill>
              </a:rPr>
              <a:t>On the way back he saved </a:t>
            </a:r>
            <a:r>
              <a:rPr lang="en-US" dirty="0" err="1" smtClean="0">
                <a:solidFill>
                  <a:schemeClr val="bg1"/>
                </a:solidFill>
              </a:rPr>
              <a:t>Hesione</a:t>
            </a:r>
            <a:r>
              <a:rPr lang="en-US" dirty="0" smtClean="0">
                <a:solidFill>
                  <a:schemeClr val="bg1"/>
                </a:solidFill>
              </a:rPr>
              <a:t> at Troy from a sea monster. </a:t>
            </a:r>
            <a:endParaRPr lang="en-US"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1990.34.0304.jpeg"/>
          <p:cNvPicPr>
            <a:picLocks noChangeAspect="1"/>
          </p:cNvPicPr>
          <p:nvPr/>
        </p:nvPicPr>
        <p:blipFill>
          <a:blip r:embed="rId3" cstate="print"/>
          <a:stretch>
            <a:fillRect/>
          </a:stretch>
        </p:blipFill>
        <p:spPr>
          <a:xfrm>
            <a:off x="0" y="0"/>
            <a:ext cx="9195084" cy="6858000"/>
          </a:xfrm>
          <a:prstGeom prst="rect">
            <a:avLst/>
          </a:prstGeom>
        </p:spPr>
      </p:pic>
      <p:sp>
        <p:nvSpPr>
          <p:cNvPr id="2" name="Title 1"/>
          <p:cNvSpPr>
            <a:spLocks noGrp="1"/>
          </p:cNvSpPr>
          <p:nvPr>
            <p:ph type="title"/>
          </p:nvPr>
        </p:nvSpPr>
        <p:spPr/>
        <p:txBody>
          <a:bodyPr>
            <a:normAutofit fontScale="90000"/>
          </a:bodyPr>
          <a:lstStyle/>
          <a:p>
            <a:r>
              <a:rPr lang="en-US" dirty="0" smtClean="0">
                <a:solidFill>
                  <a:schemeClr val="bg1"/>
                </a:solidFill>
              </a:rPr>
              <a:t>Task # 10: Capture the Cattle of </a:t>
            </a:r>
            <a:r>
              <a:rPr lang="en-US" dirty="0" err="1" smtClean="0">
                <a:solidFill>
                  <a:schemeClr val="bg1"/>
                </a:solidFill>
              </a:rPr>
              <a:t>Geryon</a:t>
            </a:r>
            <a:endParaRPr lang="en-US" dirty="0">
              <a:solidFill>
                <a:schemeClr val="bg1"/>
              </a:solidFill>
            </a:endParaRPr>
          </a:p>
        </p:txBody>
      </p:sp>
      <p:sp>
        <p:nvSpPr>
          <p:cNvPr id="3" name="Content Placeholder 2"/>
          <p:cNvSpPr>
            <a:spLocks noGrp="1"/>
          </p:cNvSpPr>
          <p:nvPr>
            <p:ph idx="1"/>
          </p:nvPr>
        </p:nvSpPr>
        <p:spPr/>
        <p:txBody>
          <a:bodyPr/>
          <a:lstStyle/>
          <a:p>
            <a:r>
              <a:rPr lang="en-US" dirty="0" err="1" smtClean="0">
                <a:solidFill>
                  <a:schemeClr val="bg1"/>
                </a:solidFill>
              </a:rPr>
              <a:t>Geryon</a:t>
            </a:r>
            <a:r>
              <a:rPr lang="en-US" dirty="0" smtClean="0">
                <a:solidFill>
                  <a:schemeClr val="bg1"/>
                </a:solidFill>
              </a:rPr>
              <a:t> is a guy with three  bodies. </a:t>
            </a:r>
          </a:p>
          <a:p>
            <a:r>
              <a:rPr lang="en-US" dirty="0" smtClean="0">
                <a:solidFill>
                  <a:schemeClr val="bg1"/>
                </a:solidFill>
              </a:rPr>
              <a:t>Heracles goes and fights the giant guard, </a:t>
            </a:r>
            <a:r>
              <a:rPr lang="en-US" dirty="0" err="1" smtClean="0">
                <a:solidFill>
                  <a:schemeClr val="bg1"/>
                </a:solidFill>
              </a:rPr>
              <a:t>Eurytion</a:t>
            </a:r>
            <a:r>
              <a:rPr lang="en-US" dirty="0" smtClean="0">
                <a:solidFill>
                  <a:schemeClr val="bg1"/>
                </a:solidFill>
              </a:rPr>
              <a:t>, and the two-headed dog, </a:t>
            </a:r>
            <a:r>
              <a:rPr lang="en-US" dirty="0" err="1" smtClean="0">
                <a:solidFill>
                  <a:schemeClr val="bg1"/>
                </a:solidFill>
              </a:rPr>
              <a:t>Orthus</a:t>
            </a:r>
            <a:r>
              <a:rPr lang="en-US" dirty="0" smtClean="0">
                <a:solidFill>
                  <a:schemeClr val="bg1"/>
                </a:solidFill>
              </a:rPr>
              <a:t>.</a:t>
            </a:r>
          </a:p>
          <a:p>
            <a:r>
              <a:rPr lang="en-US" dirty="0" smtClean="0">
                <a:solidFill>
                  <a:schemeClr val="bg1"/>
                </a:solidFill>
              </a:rPr>
              <a:t>He kills them and </a:t>
            </a:r>
            <a:r>
              <a:rPr lang="en-US" dirty="0" err="1" smtClean="0">
                <a:solidFill>
                  <a:schemeClr val="bg1"/>
                </a:solidFill>
              </a:rPr>
              <a:t>Geryon</a:t>
            </a:r>
            <a:r>
              <a:rPr lang="en-US" dirty="0" smtClean="0">
                <a:solidFill>
                  <a:schemeClr val="bg1"/>
                </a:solidFill>
              </a:rPr>
              <a:t>, takes the cattle and returns. </a:t>
            </a:r>
          </a:p>
          <a:p>
            <a:r>
              <a:rPr lang="en-US" dirty="0" smtClean="0">
                <a:solidFill>
                  <a:schemeClr val="bg1"/>
                </a:solidFill>
              </a:rPr>
              <a:t>On the way, he encounters </a:t>
            </a:r>
            <a:r>
              <a:rPr lang="en-US" dirty="0" err="1" smtClean="0">
                <a:solidFill>
                  <a:schemeClr val="bg1"/>
                </a:solidFill>
              </a:rPr>
              <a:t>Cacus</a:t>
            </a:r>
            <a:r>
              <a:rPr lang="en-US" dirty="0" smtClean="0">
                <a:solidFill>
                  <a:schemeClr val="bg1"/>
                </a:solidFill>
              </a:rPr>
              <a:t>, the </a:t>
            </a:r>
            <a:r>
              <a:rPr lang="en-US" dirty="0" err="1" smtClean="0">
                <a:solidFill>
                  <a:schemeClr val="bg1"/>
                </a:solidFill>
              </a:rPr>
              <a:t>Ligurians</a:t>
            </a:r>
            <a:r>
              <a:rPr lang="en-US" dirty="0" smtClean="0">
                <a:solidFill>
                  <a:schemeClr val="bg1"/>
                </a:solidFill>
              </a:rPr>
              <a:t>, and made the pillars of Heracles.</a:t>
            </a:r>
            <a:endParaRPr lang="en-US"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Heracles</a:t>
            </a:r>
            <a:endParaRPr lang="en-US" dirty="0"/>
          </a:p>
        </p:txBody>
      </p:sp>
      <p:sp>
        <p:nvSpPr>
          <p:cNvPr id="3" name="Content Placeholder 2"/>
          <p:cNvSpPr>
            <a:spLocks noGrp="1"/>
          </p:cNvSpPr>
          <p:nvPr>
            <p:ph idx="1"/>
          </p:nvPr>
        </p:nvSpPr>
        <p:spPr/>
        <p:txBody>
          <a:bodyPr/>
          <a:lstStyle/>
          <a:p>
            <a:r>
              <a:rPr lang="en-US" dirty="0" err="1" smtClean="0"/>
              <a:t>Amphitryon</a:t>
            </a:r>
            <a:r>
              <a:rPr lang="en-US" dirty="0" smtClean="0"/>
              <a:t> marries </a:t>
            </a:r>
            <a:r>
              <a:rPr lang="en-US" dirty="0" err="1" smtClean="0"/>
              <a:t>Alcmena</a:t>
            </a:r>
            <a:r>
              <a:rPr lang="en-US" dirty="0" smtClean="0"/>
              <a:t>.</a:t>
            </a:r>
          </a:p>
          <a:p>
            <a:r>
              <a:rPr lang="en-US" dirty="0" smtClean="0"/>
              <a:t>Zeus comes to </a:t>
            </a:r>
            <a:r>
              <a:rPr lang="en-US" dirty="0" err="1" smtClean="0"/>
              <a:t>Alcmena</a:t>
            </a:r>
            <a:r>
              <a:rPr lang="en-US" dirty="0" smtClean="0"/>
              <a:t> in the form of </a:t>
            </a:r>
            <a:r>
              <a:rPr lang="en-US" dirty="0" err="1" smtClean="0"/>
              <a:t>Amphitryon</a:t>
            </a:r>
            <a:r>
              <a:rPr lang="en-US" dirty="0" smtClean="0"/>
              <a:t>, her own husband.</a:t>
            </a:r>
          </a:p>
          <a:p>
            <a:r>
              <a:rPr lang="en-US" dirty="0" smtClean="0"/>
              <a:t>Zeus and </a:t>
            </a:r>
            <a:r>
              <a:rPr lang="en-US" dirty="0" err="1" smtClean="0"/>
              <a:t>Alcmena</a:t>
            </a:r>
            <a:r>
              <a:rPr lang="en-US" dirty="0" smtClean="0"/>
              <a:t> have Heracles while </a:t>
            </a:r>
            <a:r>
              <a:rPr lang="en-US" dirty="0" err="1" smtClean="0"/>
              <a:t>Amphitryon</a:t>
            </a:r>
            <a:r>
              <a:rPr lang="en-US" dirty="0" smtClean="0"/>
              <a:t> and </a:t>
            </a:r>
            <a:r>
              <a:rPr lang="en-US" dirty="0" err="1" smtClean="0"/>
              <a:t>Alcmena</a:t>
            </a:r>
            <a:r>
              <a:rPr lang="en-US" dirty="0" smtClean="0"/>
              <a:t> have </a:t>
            </a:r>
            <a:r>
              <a:rPr lang="en-US" dirty="0" err="1" smtClean="0"/>
              <a:t>Iphicles</a:t>
            </a:r>
            <a:r>
              <a:rPr lang="en-US" dirty="0" smtClean="0"/>
              <a:t>.</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err="1" smtClean="0"/>
              <a:t>Eusrystheus</a:t>
            </a:r>
            <a:r>
              <a:rPr lang="en-US" dirty="0" smtClean="0"/>
              <a:t> demands two more labors. </a:t>
            </a:r>
          </a:p>
          <a:p>
            <a:r>
              <a:rPr lang="en-US" dirty="0" smtClean="0"/>
              <a:t>He claims that since Heracles had help defeating the Hydra and wanted pay for cleaning the Augean stables, he would have to do new ones.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1990.14.0209.jpeg"/>
          <p:cNvPicPr>
            <a:picLocks noChangeAspect="1"/>
          </p:cNvPicPr>
          <p:nvPr/>
        </p:nvPicPr>
        <p:blipFill>
          <a:blip r:embed="rId3" cstate="print"/>
          <a:stretch>
            <a:fillRect/>
          </a:stretch>
        </p:blipFill>
        <p:spPr>
          <a:xfrm>
            <a:off x="0" y="0"/>
            <a:ext cx="9204236" cy="6858000"/>
          </a:xfrm>
          <a:prstGeom prst="rect">
            <a:avLst/>
          </a:prstGeom>
        </p:spPr>
      </p:pic>
      <p:sp>
        <p:nvSpPr>
          <p:cNvPr id="2" name="Title 1"/>
          <p:cNvSpPr>
            <a:spLocks noGrp="1"/>
          </p:cNvSpPr>
          <p:nvPr>
            <p:ph type="title"/>
          </p:nvPr>
        </p:nvSpPr>
        <p:spPr/>
        <p:txBody>
          <a:bodyPr>
            <a:normAutofit fontScale="90000"/>
          </a:bodyPr>
          <a:lstStyle/>
          <a:p>
            <a:r>
              <a:rPr lang="en-US" dirty="0" smtClean="0">
                <a:solidFill>
                  <a:schemeClr val="bg1"/>
                </a:solidFill>
              </a:rPr>
              <a:t>Task # 11: Fetch the Apples of the </a:t>
            </a:r>
            <a:r>
              <a:rPr lang="en-US" dirty="0" err="1" smtClean="0">
                <a:solidFill>
                  <a:schemeClr val="bg1"/>
                </a:solidFill>
              </a:rPr>
              <a:t>Hesperides</a:t>
            </a:r>
            <a:r>
              <a:rPr lang="en-US" dirty="0" smtClean="0">
                <a:solidFill>
                  <a:schemeClr val="bg1"/>
                </a:solidFill>
              </a:rPr>
              <a:t>.</a:t>
            </a:r>
            <a:endParaRPr lang="en-US" dirty="0">
              <a:solidFill>
                <a:schemeClr val="bg1"/>
              </a:solidFill>
            </a:endParaRPr>
          </a:p>
        </p:txBody>
      </p:sp>
      <p:sp>
        <p:nvSpPr>
          <p:cNvPr id="3" name="Content Placeholder 2"/>
          <p:cNvSpPr>
            <a:spLocks noGrp="1"/>
          </p:cNvSpPr>
          <p:nvPr>
            <p:ph idx="1"/>
          </p:nvPr>
        </p:nvSpPr>
        <p:spPr>
          <a:xfrm>
            <a:off x="457200" y="1371600"/>
            <a:ext cx="8229600" cy="5486400"/>
          </a:xfrm>
        </p:spPr>
        <p:txBody>
          <a:bodyPr>
            <a:normAutofit lnSpcReduction="10000"/>
          </a:bodyPr>
          <a:lstStyle/>
          <a:p>
            <a:r>
              <a:rPr lang="en-US" dirty="0" smtClean="0">
                <a:solidFill>
                  <a:schemeClr val="bg1"/>
                </a:solidFill>
              </a:rPr>
              <a:t>There was a tree with golden apples in the far north. It was guarded by the </a:t>
            </a:r>
            <a:r>
              <a:rPr lang="en-US" dirty="0" err="1" smtClean="0">
                <a:solidFill>
                  <a:schemeClr val="bg1"/>
                </a:solidFill>
              </a:rPr>
              <a:t>Hesperides</a:t>
            </a:r>
            <a:r>
              <a:rPr lang="en-US" dirty="0" smtClean="0">
                <a:solidFill>
                  <a:schemeClr val="bg1"/>
                </a:solidFill>
              </a:rPr>
              <a:t> and the dragon </a:t>
            </a:r>
            <a:r>
              <a:rPr lang="en-US" dirty="0" err="1" smtClean="0">
                <a:solidFill>
                  <a:schemeClr val="bg1"/>
                </a:solidFill>
              </a:rPr>
              <a:t>Ladon</a:t>
            </a:r>
            <a:r>
              <a:rPr lang="en-US" dirty="0" smtClean="0">
                <a:solidFill>
                  <a:schemeClr val="bg1"/>
                </a:solidFill>
              </a:rPr>
              <a:t>. </a:t>
            </a:r>
          </a:p>
          <a:p>
            <a:r>
              <a:rPr lang="en-US" dirty="0" smtClean="0">
                <a:solidFill>
                  <a:schemeClr val="bg1"/>
                </a:solidFill>
              </a:rPr>
              <a:t>Story 1- Heracles went there, beat up the dragon, and took the apples.</a:t>
            </a:r>
          </a:p>
          <a:p>
            <a:r>
              <a:rPr lang="en-US" dirty="0" smtClean="0">
                <a:solidFill>
                  <a:schemeClr val="bg1"/>
                </a:solidFill>
              </a:rPr>
              <a:t>Story 2- Heracles went to Atlas and carried the world for him until he returned with the apples. Heracles tricks him into carrying it again.</a:t>
            </a:r>
          </a:p>
          <a:p>
            <a:r>
              <a:rPr lang="en-US" dirty="0" smtClean="0">
                <a:solidFill>
                  <a:schemeClr val="bg1"/>
                </a:solidFill>
              </a:rPr>
              <a:t>During this he kills </a:t>
            </a:r>
            <a:r>
              <a:rPr lang="en-US" dirty="0" err="1" smtClean="0">
                <a:solidFill>
                  <a:schemeClr val="bg1"/>
                </a:solidFill>
              </a:rPr>
              <a:t>Busiris</a:t>
            </a:r>
            <a:r>
              <a:rPr lang="en-US" dirty="0" smtClean="0">
                <a:solidFill>
                  <a:schemeClr val="bg1"/>
                </a:solidFill>
              </a:rPr>
              <a:t> and frees Prometheus.</a:t>
            </a:r>
            <a:endParaRPr lang="en-US"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Nd9GcSrjgHX-9wCFmXgb6UFb6v9tz_-hW8hRZYWe_dbVkb8vnKbj1s&amp;t=1&amp;usg=__3VNARTHRsHcvE4_56DNWVy8ihcY="/>
          <p:cNvPicPr>
            <a:picLocks noChangeAspect="1"/>
          </p:cNvPicPr>
          <p:nvPr/>
        </p:nvPicPr>
        <p:blipFill>
          <a:blip r:embed="rId3" cstate="print"/>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dirty="0" smtClean="0">
                <a:solidFill>
                  <a:schemeClr val="bg1"/>
                </a:solidFill>
              </a:rPr>
              <a:t>Task # 12: Capturing Cerberus</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Heracles goes down to the underworld. He asks Hades if he can borrow </a:t>
            </a:r>
            <a:r>
              <a:rPr lang="en-US" dirty="0" err="1" smtClean="0">
                <a:solidFill>
                  <a:schemeClr val="bg1"/>
                </a:solidFill>
              </a:rPr>
              <a:t>Cercerus</a:t>
            </a:r>
            <a:r>
              <a:rPr lang="en-US" dirty="0" smtClean="0">
                <a:solidFill>
                  <a:schemeClr val="bg1"/>
                </a:solidFill>
              </a:rPr>
              <a:t>. He wrestles Cerberus and brings him up and back.</a:t>
            </a:r>
          </a:p>
          <a:p>
            <a:r>
              <a:rPr lang="en-US" dirty="0" smtClean="0">
                <a:solidFill>
                  <a:schemeClr val="bg1"/>
                </a:solidFill>
              </a:rPr>
              <a:t>While down there Heracles freed </a:t>
            </a:r>
            <a:r>
              <a:rPr lang="en-US" dirty="0" err="1" smtClean="0">
                <a:solidFill>
                  <a:schemeClr val="bg1"/>
                </a:solidFill>
              </a:rPr>
              <a:t>Theseus</a:t>
            </a:r>
            <a:r>
              <a:rPr lang="en-US" dirty="0" smtClean="0">
                <a:solidFill>
                  <a:schemeClr val="bg1"/>
                </a:solidFill>
              </a:rPr>
              <a:t> from the Chair of Forgetfulness.</a:t>
            </a:r>
            <a:endParaRPr lang="en-US"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being freed</a:t>
            </a:r>
            <a:endParaRPr lang="en-US" dirty="0"/>
          </a:p>
        </p:txBody>
      </p:sp>
      <p:sp>
        <p:nvSpPr>
          <p:cNvPr id="3" name="Content Placeholder 2"/>
          <p:cNvSpPr>
            <a:spLocks noGrp="1"/>
          </p:cNvSpPr>
          <p:nvPr>
            <p:ph idx="1"/>
          </p:nvPr>
        </p:nvSpPr>
        <p:spPr/>
        <p:txBody>
          <a:bodyPr/>
          <a:lstStyle/>
          <a:p>
            <a:r>
              <a:rPr lang="en-US" dirty="0" smtClean="0"/>
              <a:t>Heracles served under </a:t>
            </a:r>
            <a:r>
              <a:rPr lang="en-US" dirty="0" err="1" smtClean="0"/>
              <a:t>Omphale</a:t>
            </a:r>
            <a:endParaRPr lang="en-US" dirty="0" smtClean="0"/>
          </a:p>
          <a:p>
            <a:r>
              <a:rPr lang="en-US" dirty="0" err="1" smtClean="0"/>
              <a:t>Sieged</a:t>
            </a:r>
            <a:r>
              <a:rPr lang="en-US" dirty="0" smtClean="0"/>
              <a:t> Troy</a:t>
            </a:r>
          </a:p>
          <a:p>
            <a:r>
              <a:rPr lang="en-US" dirty="0" smtClean="0"/>
              <a:t>Went on the Quest for the Golden Fleece</a:t>
            </a:r>
          </a:p>
          <a:p>
            <a:r>
              <a:rPr lang="en-US" dirty="0" smtClean="0"/>
              <a:t>Competed with </a:t>
            </a:r>
            <a:r>
              <a:rPr lang="en-US" dirty="0" err="1" smtClean="0"/>
              <a:t>Achelous</a:t>
            </a:r>
            <a:r>
              <a:rPr lang="en-US" dirty="0" smtClean="0"/>
              <a:t> and won </a:t>
            </a:r>
            <a:r>
              <a:rPr lang="en-US" dirty="0" err="1" smtClean="0"/>
              <a:t>Deianira</a:t>
            </a:r>
            <a:endParaRPr lang="en-US" dirty="0" smtClean="0"/>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Iole</a:t>
            </a:r>
            <a:endParaRPr lang="en-US" dirty="0"/>
          </a:p>
        </p:txBody>
      </p:sp>
      <p:sp>
        <p:nvSpPr>
          <p:cNvPr id="3" name="Content Placeholder 2"/>
          <p:cNvSpPr>
            <a:spLocks noGrp="1"/>
          </p:cNvSpPr>
          <p:nvPr>
            <p:ph idx="1"/>
          </p:nvPr>
        </p:nvSpPr>
        <p:spPr/>
        <p:txBody>
          <a:bodyPr/>
          <a:lstStyle/>
          <a:p>
            <a:r>
              <a:rPr lang="en-US" dirty="0" smtClean="0"/>
              <a:t>Heracles went to an archery contest held by </a:t>
            </a:r>
            <a:r>
              <a:rPr lang="en-US" dirty="0" err="1" smtClean="0"/>
              <a:t>Eurytus</a:t>
            </a:r>
            <a:r>
              <a:rPr lang="en-US" dirty="0" smtClean="0"/>
              <a:t> for the hand of his daughter </a:t>
            </a:r>
            <a:r>
              <a:rPr lang="en-US" dirty="0" err="1" smtClean="0"/>
              <a:t>Iole</a:t>
            </a:r>
            <a:r>
              <a:rPr lang="en-US" dirty="0" smtClean="0"/>
              <a:t>.</a:t>
            </a:r>
          </a:p>
          <a:p>
            <a:r>
              <a:rPr lang="en-US" dirty="0" smtClean="0"/>
              <a:t>Heracles won and demanded his prize. </a:t>
            </a:r>
            <a:r>
              <a:rPr lang="en-US" dirty="0" err="1" smtClean="0"/>
              <a:t>Eurytus</a:t>
            </a:r>
            <a:r>
              <a:rPr lang="en-US" dirty="0" smtClean="0"/>
              <a:t> refuses. </a:t>
            </a:r>
          </a:p>
          <a:p>
            <a:r>
              <a:rPr lang="en-US" dirty="0" smtClean="0"/>
              <a:t>Heracles lays </a:t>
            </a:r>
            <a:r>
              <a:rPr lang="en-US" dirty="0" err="1" smtClean="0"/>
              <a:t>seige</a:t>
            </a:r>
            <a:r>
              <a:rPr lang="en-US" dirty="0" smtClean="0"/>
              <a:t> and wins.</a:t>
            </a:r>
          </a:p>
          <a:p>
            <a:r>
              <a:rPr lang="en-US" dirty="0" err="1" smtClean="0"/>
              <a:t>Deianira</a:t>
            </a:r>
            <a:r>
              <a:rPr lang="en-US" dirty="0" smtClean="0"/>
              <a:t> is not pleased with another woman.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 of Heracles</a:t>
            </a:r>
            <a:endParaRPr lang="en-US" dirty="0"/>
          </a:p>
        </p:txBody>
      </p:sp>
      <p:sp>
        <p:nvSpPr>
          <p:cNvPr id="3" name="Content Placeholder 2"/>
          <p:cNvSpPr>
            <a:spLocks noGrp="1"/>
          </p:cNvSpPr>
          <p:nvPr>
            <p:ph idx="1"/>
          </p:nvPr>
        </p:nvSpPr>
        <p:spPr/>
        <p:txBody>
          <a:bodyPr/>
          <a:lstStyle/>
          <a:p>
            <a:r>
              <a:rPr lang="en-US" dirty="0" err="1" smtClean="0"/>
              <a:t>Deianira</a:t>
            </a:r>
            <a:r>
              <a:rPr lang="en-US" dirty="0" smtClean="0"/>
              <a:t> has the robe with </a:t>
            </a:r>
            <a:r>
              <a:rPr lang="en-US" dirty="0" err="1" smtClean="0"/>
              <a:t>Nessus</a:t>
            </a:r>
            <a:r>
              <a:rPr lang="en-US" dirty="0" smtClean="0"/>
              <a:t>’ blood delivered by </a:t>
            </a:r>
            <a:r>
              <a:rPr lang="en-US" dirty="0" err="1" smtClean="0"/>
              <a:t>Lichas</a:t>
            </a:r>
            <a:r>
              <a:rPr lang="en-US" dirty="0" smtClean="0"/>
              <a:t> to Heracles. </a:t>
            </a:r>
          </a:p>
          <a:p>
            <a:r>
              <a:rPr lang="en-US" dirty="0" smtClean="0"/>
              <a:t>Heracles is in agonizing pain and punts </a:t>
            </a:r>
            <a:r>
              <a:rPr lang="en-US" dirty="0" err="1" smtClean="0"/>
              <a:t>Lichas</a:t>
            </a:r>
            <a:r>
              <a:rPr lang="en-US" dirty="0" smtClean="0"/>
              <a:t> out to sea. He makes a funeral pyre and lies on it.</a:t>
            </a:r>
          </a:p>
          <a:p>
            <a:r>
              <a:rPr lang="en-US" dirty="0" smtClean="0"/>
              <a:t>Everyone except </a:t>
            </a:r>
            <a:r>
              <a:rPr lang="en-US" dirty="0" err="1" smtClean="0"/>
              <a:t>Poeas</a:t>
            </a:r>
            <a:r>
              <a:rPr lang="en-US" dirty="0" smtClean="0"/>
              <a:t> is too scared to light the pyre. </a:t>
            </a:r>
            <a:r>
              <a:rPr lang="en-US" dirty="0" err="1" smtClean="0"/>
              <a:t>Poeas</a:t>
            </a:r>
            <a:r>
              <a:rPr lang="en-US" dirty="0" smtClean="0"/>
              <a:t> gets the bow and arrows of Heracles.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Happy Ending</a:t>
            </a:r>
            <a:endParaRPr lang="en-US" dirty="0"/>
          </a:p>
        </p:txBody>
      </p:sp>
      <p:sp>
        <p:nvSpPr>
          <p:cNvPr id="3" name="Content Placeholder 2"/>
          <p:cNvSpPr>
            <a:spLocks noGrp="1"/>
          </p:cNvSpPr>
          <p:nvPr>
            <p:ph idx="1"/>
          </p:nvPr>
        </p:nvSpPr>
        <p:spPr/>
        <p:txBody>
          <a:bodyPr/>
          <a:lstStyle/>
          <a:p>
            <a:r>
              <a:rPr lang="en-US" dirty="0" smtClean="0"/>
              <a:t>Heracles is given immortality by Zeus and is given Hebe as his wife.</a:t>
            </a:r>
          </a:p>
          <a:p>
            <a:r>
              <a:rPr lang="en-US" dirty="0" smtClean="0"/>
              <a:t>On Mt. Olympus Heracles acts as a glorified doorman.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Hera</a:t>
            </a:r>
            <a:endParaRPr lang="en-US" dirty="0"/>
          </a:p>
        </p:txBody>
      </p:sp>
      <p:sp>
        <p:nvSpPr>
          <p:cNvPr id="3" name="Content Placeholder 2"/>
          <p:cNvSpPr>
            <a:spLocks noGrp="1"/>
          </p:cNvSpPr>
          <p:nvPr>
            <p:ph idx="1"/>
          </p:nvPr>
        </p:nvSpPr>
        <p:spPr/>
        <p:txBody>
          <a:bodyPr/>
          <a:lstStyle/>
          <a:p>
            <a:r>
              <a:rPr lang="en-US" dirty="0" smtClean="0"/>
              <a:t>Hera tries to prevent the birth of Heracles.</a:t>
            </a:r>
          </a:p>
          <a:p>
            <a:pPr>
              <a:buNone/>
            </a:pPr>
            <a:r>
              <a:rPr lang="en-US" dirty="0"/>
              <a:t> </a:t>
            </a:r>
            <a:r>
              <a:rPr lang="en-US" dirty="0" smtClean="0"/>
              <a:t>             </a:t>
            </a:r>
            <a:r>
              <a:rPr lang="en-US" dirty="0" err="1" smtClean="0"/>
              <a:t>Eileithyia</a:t>
            </a:r>
            <a:r>
              <a:rPr lang="en-US" dirty="0" smtClean="0"/>
              <a:t>, goddess of childbirth, keeps 	    him in there by clasping her hands and 	    crossing her legs.</a:t>
            </a:r>
          </a:p>
          <a:p>
            <a:r>
              <a:rPr lang="en-US" dirty="0" err="1" smtClean="0"/>
              <a:t>Alcmena’s</a:t>
            </a:r>
            <a:r>
              <a:rPr lang="en-US" dirty="0" smtClean="0"/>
              <a:t> nurse, </a:t>
            </a:r>
            <a:r>
              <a:rPr lang="en-US" dirty="0" err="1" smtClean="0"/>
              <a:t>Galanthis</a:t>
            </a:r>
            <a:r>
              <a:rPr lang="en-US" dirty="0" smtClean="0"/>
              <a:t>, distracts </a:t>
            </a:r>
            <a:r>
              <a:rPr lang="en-US" dirty="0" err="1" smtClean="0"/>
              <a:t>Eileithyia</a:t>
            </a:r>
            <a:r>
              <a:rPr lang="en-US" dirty="0" smtClean="0"/>
              <a:t> by telling her that Heracles was born. </a:t>
            </a:r>
            <a:r>
              <a:rPr lang="en-US" dirty="0" err="1" smtClean="0"/>
              <a:t>Eileithyia</a:t>
            </a:r>
            <a:r>
              <a:rPr lang="en-US" dirty="0" smtClean="0"/>
              <a:t> turns her into a weasel.</a:t>
            </a:r>
          </a:p>
          <a:p>
            <a:r>
              <a:rPr lang="en-US" dirty="0" smtClean="0"/>
              <a:t>Hera continues to persecute Heracles.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Heracles</a:t>
            </a:r>
            <a:endParaRPr lang="en-US" dirty="0"/>
          </a:p>
        </p:txBody>
      </p:sp>
      <p:sp>
        <p:nvSpPr>
          <p:cNvPr id="3" name="Content Placeholder 2"/>
          <p:cNvSpPr>
            <a:spLocks noGrp="1"/>
          </p:cNvSpPr>
          <p:nvPr>
            <p:ph idx="1"/>
          </p:nvPr>
        </p:nvSpPr>
        <p:spPr/>
        <p:txBody>
          <a:bodyPr/>
          <a:lstStyle/>
          <a:p>
            <a:r>
              <a:rPr lang="en-US" dirty="0" smtClean="0"/>
              <a:t>Hera sent two snakes to kill him while he slept when he was a wee little baby. Heracles strangled the snakes and played with them like playthings.</a:t>
            </a:r>
          </a:p>
          <a:p>
            <a:r>
              <a:rPr lang="en-US" dirty="0" smtClean="0"/>
              <a:t>He then grew to be a healthy, young demigod and was sent off to be trained as a hero.</a:t>
            </a:r>
          </a:p>
          <a:p>
            <a:r>
              <a:rPr lang="en-US" dirty="0" smtClean="0"/>
              <a:t>Where did he go you may ask?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a:t>
            </a:r>
            <a:endParaRPr lang="en-US" dirty="0"/>
          </a:p>
        </p:txBody>
      </p:sp>
      <p:sp>
        <p:nvSpPr>
          <p:cNvPr id="3" name="Content Placeholder 2"/>
          <p:cNvSpPr>
            <a:spLocks noGrp="1"/>
          </p:cNvSpPr>
          <p:nvPr>
            <p:ph idx="1"/>
          </p:nvPr>
        </p:nvSpPr>
        <p:spPr/>
        <p:txBody>
          <a:bodyPr/>
          <a:lstStyle/>
          <a:p>
            <a:r>
              <a:rPr lang="en-US" dirty="0" smtClean="0"/>
              <a:t>Heracles received training from many people</a:t>
            </a:r>
          </a:p>
          <a:p>
            <a:r>
              <a:rPr lang="en-US" dirty="0" smtClean="0"/>
              <a:t>He learned wrestling from </a:t>
            </a:r>
            <a:r>
              <a:rPr lang="en-US" dirty="0" err="1" smtClean="0"/>
              <a:t>Autolycus</a:t>
            </a:r>
            <a:r>
              <a:rPr lang="en-US" dirty="0" smtClean="0"/>
              <a:t>.</a:t>
            </a:r>
          </a:p>
          <a:p>
            <a:r>
              <a:rPr lang="en-US" dirty="0" smtClean="0"/>
              <a:t>He learned chariot-driving from </a:t>
            </a:r>
            <a:r>
              <a:rPr lang="en-US" dirty="0" err="1" smtClean="0"/>
              <a:t>Amphitryon</a:t>
            </a:r>
            <a:r>
              <a:rPr lang="en-US" dirty="0" smtClean="0"/>
              <a:t>. </a:t>
            </a:r>
          </a:p>
          <a:p>
            <a:r>
              <a:rPr lang="en-US" dirty="0" smtClean="0"/>
              <a:t>Sometimes Heracles learns from Chiron.</a:t>
            </a:r>
          </a:p>
          <a:p>
            <a:r>
              <a:rPr lang="en-US" dirty="0" smtClean="0"/>
              <a:t>He learned music from </a:t>
            </a:r>
            <a:r>
              <a:rPr lang="en-US" dirty="0" err="1" smtClean="0"/>
              <a:t>Linus</a:t>
            </a:r>
            <a:r>
              <a:rPr lang="en-US" dirty="0" smtClean="0"/>
              <a:t>. He then killed him during a lesson by smacking him with a lyre. For killing him he was exiled to Mt. </a:t>
            </a:r>
            <a:r>
              <a:rPr lang="en-US" dirty="0" err="1" smtClean="0"/>
              <a:t>Cithaereon</a:t>
            </a:r>
            <a:r>
              <a:rPr lang="en-US" dirty="0" smtClean="0"/>
              <a:t>. </a:t>
            </a:r>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Exile</a:t>
            </a:r>
            <a:endParaRPr lang="en-US" dirty="0"/>
          </a:p>
        </p:txBody>
      </p:sp>
      <p:sp>
        <p:nvSpPr>
          <p:cNvPr id="3" name="Content Placeholder 2"/>
          <p:cNvSpPr>
            <a:spLocks noGrp="1"/>
          </p:cNvSpPr>
          <p:nvPr>
            <p:ph idx="1"/>
          </p:nvPr>
        </p:nvSpPr>
        <p:spPr/>
        <p:txBody>
          <a:bodyPr/>
          <a:lstStyle/>
          <a:p>
            <a:r>
              <a:rPr lang="en-US" dirty="0" smtClean="0"/>
              <a:t>He killed the </a:t>
            </a:r>
            <a:r>
              <a:rPr lang="en-US" dirty="0" err="1" smtClean="0"/>
              <a:t>Cithaereon</a:t>
            </a:r>
            <a:r>
              <a:rPr lang="en-US" dirty="0" smtClean="0"/>
              <a:t> lion for King </a:t>
            </a:r>
            <a:r>
              <a:rPr lang="en-US" dirty="0" err="1" smtClean="0"/>
              <a:t>Thespius</a:t>
            </a:r>
            <a:r>
              <a:rPr lang="en-US" dirty="0" smtClean="0"/>
              <a:t>. </a:t>
            </a:r>
            <a:r>
              <a:rPr lang="en-US" dirty="0" err="1" smtClean="0"/>
              <a:t>Thespius</a:t>
            </a:r>
            <a:r>
              <a:rPr lang="en-US" dirty="0" smtClean="0"/>
              <a:t> allowed Heracles to sleep with his 50 daughters.</a:t>
            </a:r>
          </a:p>
          <a:p>
            <a:r>
              <a:rPr lang="en-US" dirty="0" smtClean="0"/>
              <a:t>Later he helped King </a:t>
            </a:r>
            <a:r>
              <a:rPr lang="en-US" dirty="0" err="1" smtClean="0"/>
              <a:t>Creon</a:t>
            </a:r>
            <a:r>
              <a:rPr lang="en-US" dirty="0" smtClean="0"/>
              <a:t> and received </a:t>
            </a:r>
            <a:r>
              <a:rPr lang="en-US" dirty="0" err="1" smtClean="0"/>
              <a:t>Creon’s</a:t>
            </a:r>
            <a:r>
              <a:rPr lang="en-US" dirty="0" smtClean="0"/>
              <a:t> daughter, Megara, as a wife.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IS MADNESS!</a:t>
            </a:r>
            <a:endParaRPr lang="en-US" dirty="0"/>
          </a:p>
        </p:txBody>
      </p:sp>
      <p:sp>
        <p:nvSpPr>
          <p:cNvPr id="3" name="Content Placeholder 2"/>
          <p:cNvSpPr>
            <a:spLocks noGrp="1"/>
          </p:cNvSpPr>
          <p:nvPr>
            <p:ph idx="1"/>
          </p:nvPr>
        </p:nvSpPr>
        <p:spPr/>
        <p:txBody>
          <a:bodyPr/>
          <a:lstStyle/>
          <a:p>
            <a:r>
              <a:rPr lang="en-US" dirty="0" smtClean="0"/>
              <a:t>Hera drives Heracles insane and he kills Megara and his three children by her.</a:t>
            </a:r>
          </a:p>
          <a:p>
            <a:r>
              <a:rPr lang="en-US" dirty="0" smtClean="0"/>
              <a:t>He then snaps back to reality and goes to the Oracle to seek advice.</a:t>
            </a:r>
          </a:p>
          <a:p>
            <a:r>
              <a:rPr lang="en-US" dirty="0" smtClean="0"/>
              <a:t>Hera, through the Oracle, commands Heracles to serve King </a:t>
            </a:r>
            <a:r>
              <a:rPr lang="en-US" dirty="0" err="1" smtClean="0"/>
              <a:t>Eurystheus</a:t>
            </a:r>
            <a:r>
              <a:rPr lang="en-US" dirty="0" smtClean="0"/>
              <a:t> for 10 years.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10 (12) Labors of Heracles</a:t>
            </a:r>
            <a:endParaRPr lang="en-US" dirty="0"/>
          </a:p>
        </p:txBody>
      </p:sp>
      <p:sp>
        <p:nvSpPr>
          <p:cNvPr id="3" name="Content Placeholder 2"/>
          <p:cNvSpPr>
            <a:spLocks noGrp="1"/>
          </p:cNvSpPr>
          <p:nvPr>
            <p:ph idx="1"/>
          </p:nvPr>
        </p:nvSpPr>
        <p:spPr/>
        <p:txBody>
          <a:bodyPr/>
          <a:lstStyle/>
          <a:p>
            <a:r>
              <a:rPr lang="en-US" dirty="0" err="1" smtClean="0"/>
              <a:t>Eurystheus</a:t>
            </a:r>
            <a:r>
              <a:rPr lang="en-US" dirty="0" smtClean="0"/>
              <a:t> asks Heracles to do 10 tasks for him and he would be free.</a:t>
            </a:r>
          </a:p>
          <a:p>
            <a:r>
              <a:rPr lang="en-US" dirty="0" smtClean="0"/>
              <a:t>Most of these tasks either involve killing or capturing except for one.</a:t>
            </a:r>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Nd9GcTizeHljA8b3I23jYFqHVSariszQhwTWfODL5LjhqCyJLImRSA&amp;t=1&amp;usg=__S66GCHzSOQVtODoAw1e6PQtuN5s="/>
          <p:cNvPicPr>
            <a:picLocks noChangeAspect="1"/>
          </p:cNvPicPr>
          <p:nvPr/>
        </p:nvPicPr>
        <p:blipFill>
          <a:blip r:embed="rId3" cstate="print"/>
          <a:stretch>
            <a:fillRect/>
          </a:stretch>
        </p:blipFill>
        <p:spPr>
          <a:xfrm>
            <a:off x="0" y="0"/>
            <a:ext cx="9144001" cy="6858000"/>
          </a:xfrm>
          <a:prstGeom prst="rect">
            <a:avLst/>
          </a:prstGeom>
        </p:spPr>
      </p:pic>
      <p:sp>
        <p:nvSpPr>
          <p:cNvPr id="2" name="Title 1"/>
          <p:cNvSpPr>
            <a:spLocks noGrp="1"/>
          </p:cNvSpPr>
          <p:nvPr>
            <p:ph type="title"/>
          </p:nvPr>
        </p:nvSpPr>
        <p:spPr/>
        <p:txBody>
          <a:bodyPr/>
          <a:lstStyle/>
          <a:p>
            <a:r>
              <a:rPr lang="en-US" dirty="0" smtClean="0">
                <a:solidFill>
                  <a:schemeClr val="bg1"/>
                </a:solidFill>
              </a:rPr>
              <a:t>Task # 1: Kill the </a:t>
            </a:r>
            <a:r>
              <a:rPr lang="en-US" dirty="0" err="1" smtClean="0">
                <a:solidFill>
                  <a:schemeClr val="bg1"/>
                </a:solidFill>
              </a:rPr>
              <a:t>Nemean</a:t>
            </a:r>
            <a:r>
              <a:rPr lang="en-US" dirty="0" smtClean="0">
                <a:solidFill>
                  <a:schemeClr val="bg1"/>
                </a:solidFill>
              </a:rPr>
              <a:t> Lion</a:t>
            </a:r>
            <a:endParaRPr lang="en-US" dirty="0">
              <a:solidFill>
                <a:schemeClr val="bg1"/>
              </a:solidFill>
            </a:endParaRPr>
          </a:p>
        </p:txBody>
      </p:sp>
      <p:sp>
        <p:nvSpPr>
          <p:cNvPr id="3" name="Content Placeholder 2"/>
          <p:cNvSpPr>
            <a:spLocks noGrp="1"/>
          </p:cNvSpPr>
          <p:nvPr>
            <p:ph idx="1"/>
          </p:nvPr>
        </p:nvSpPr>
        <p:spPr>
          <a:xfrm>
            <a:off x="457200" y="1143000"/>
            <a:ext cx="8229600" cy="5715000"/>
          </a:xfrm>
        </p:spPr>
        <p:txBody>
          <a:bodyPr>
            <a:normAutofit/>
          </a:bodyPr>
          <a:lstStyle/>
          <a:p>
            <a:r>
              <a:rPr lang="en-US" dirty="0" smtClean="0">
                <a:solidFill>
                  <a:schemeClr val="bg1"/>
                </a:solidFill>
              </a:rPr>
              <a:t>The </a:t>
            </a:r>
            <a:r>
              <a:rPr lang="en-US" dirty="0" err="1" smtClean="0">
                <a:solidFill>
                  <a:schemeClr val="bg1"/>
                </a:solidFill>
              </a:rPr>
              <a:t>Nemean</a:t>
            </a:r>
            <a:r>
              <a:rPr lang="en-US" dirty="0" smtClean="0">
                <a:solidFill>
                  <a:schemeClr val="bg1"/>
                </a:solidFill>
              </a:rPr>
              <a:t> Lion was a lion in Nemea.</a:t>
            </a:r>
          </a:p>
          <a:p>
            <a:endParaRPr lang="en-US" dirty="0" smtClean="0">
              <a:solidFill>
                <a:schemeClr val="bg1"/>
              </a:solidFill>
            </a:endParaRPr>
          </a:p>
          <a:p>
            <a:endParaRPr lang="en-US" dirty="0">
              <a:solidFill>
                <a:schemeClr val="bg1"/>
              </a:solidFill>
            </a:endParaRPr>
          </a:p>
          <a:p>
            <a:r>
              <a:rPr lang="en-US" dirty="0" smtClean="0">
                <a:solidFill>
                  <a:schemeClr val="bg1"/>
                </a:solidFill>
              </a:rPr>
              <a:t>It’s pelt, skin, fur, </a:t>
            </a:r>
            <a:r>
              <a:rPr lang="en-US" dirty="0" err="1" smtClean="0">
                <a:solidFill>
                  <a:schemeClr val="bg1"/>
                </a:solidFill>
              </a:rPr>
              <a:t>idk</a:t>
            </a:r>
            <a:r>
              <a:rPr lang="en-US" dirty="0" smtClean="0">
                <a:solidFill>
                  <a:schemeClr val="bg1"/>
                </a:solidFill>
              </a:rPr>
              <a:t> was invulnerable to edged weapons, so Heracles beat it to death with his club. </a:t>
            </a:r>
          </a:p>
          <a:p>
            <a:endParaRPr lang="en-US" dirty="0" smtClean="0">
              <a:solidFill>
                <a:schemeClr val="bg1"/>
              </a:solidFill>
            </a:endParaRPr>
          </a:p>
          <a:p>
            <a:endParaRPr lang="en-US" dirty="0" smtClean="0">
              <a:solidFill>
                <a:schemeClr val="bg1"/>
              </a:solidFill>
            </a:endParaRPr>
          </a:p>
          <a:p>
            <a:r>
              <a:rPr lang="en-US" dirty="0" smtClean="0">
                <a:solidFill>
                  <a:schemeClr val="bg1"/>
                </a:solidFill>
              </a:rPr>
              <a:t>He then skinned it with its own claws and wore it.</a:t>
            </a:r>
            <a:endParaRPr lang="en-US"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1187</Words>
  <Application>Microsoft Macintosh PowerPoint</Application>
  <PresentationFormat>On-screen Show (4:3)</PresentationFormat>
  <Paragraphs>130</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Some of that stuff I told you we would learn</vt:lpstr>
      <vt:lpstr>Heracles</vt:lpstr>
      <vt:lpstr>Hera</vt:lpstr>
      <vt:lpstr>Heracles</vt:lpstr>
      <vt:lpstr>Training</vt:lpstr>
      <vt:lpstr>Exile</vt:lpstr>
      <vt:lpstr>THIS IS MADNESS!</vt:lpstr>
      <vt:lpstr>The 10 (12) Labors of Heracles</vt:lpstr>
      <vt:lpstr>Task # 1: Kill the Nemean Lion</vt:lpstr>
      <vt:lpstr>Task # 2: Kill the Lernean Hydra</vt:lpstr>
      <vt:lpstr>Task # 3: Capture the Cerynean Hind</vt:lpstr>
      <vt:lpstr>Task # 4: Capture the Erymanthian Boar </vt:lpstr>
      <vt:lpstr>Task # 5: Clean the Augean Stables</vt:lpstr>
      <vt:lpstr>Task # 6- Kill the Stymphalian Birds</vt:lpstr>
      <vt:lpstr>The Peloponnesian Labors</vt:lpstr>
      <vt:lpstr>Task # 7: Capture the Cretan bull.</vt:lpstr>
      <vt:lpstr>Task # 8: Capture the Mares of Diomedes</vt:lpstr>
      <vt:lpstr>Task # 9: Capture the girdle of Hippolyta</vt:lpstr>
      <vt:lpstr>Task # 10: Capture the Cattle of Geryon</vt:lpstr>
      <vt:lpstr>PowerPoint Presentation</vt:lpstr>
      <vt:lpstr>Task # 11: Fetch the Apples of the Hesperides.</vt:lpstr>
      <vt:lpstr>Task # 12: Capturing Cerberus</vt:lpstr>
      <vt:lpstr>After being freed</vt:lpstr>
      <vt:lpstr>Iole</vt:lpstr>
      <vt:lpstr>The end of Heracles</vt:lpstr>
      <vt:lpstr>Happy Ending</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of that stuff I told you we would learn</dc:title>
  <dc:creator>Paul Chong</dc:creator>
  <cp:lastModifiedBy>CMCSS CMCSS</cp:lastModifiedBy>
  <cp:revision>4</cp:revision>
  <dcterms:created xsi:type="dcterms:W3CDTF">2010-08-25T04:12:28Z</dcterms:created>
  <dcterms:modified xsi:type="dcterms:W3CDTF">2012-08-24T20:28:41Z</dcterms:modified>
</cp:coreProperties>
</file>