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41" r:id="rId3"/>
    <p:sldId id="291" r:id="rId4"/>
    <p:sldId id="257" r:id="rId5"/>
    <p:sldId id="258" r:id="rId6"/>
    <p:sldId id="259" r:id="rId7"/>
    <p:sldId id="292" r:id="rId8"/>
    <p:sldId id="269" r:id="rId9"/>
    <p:sldId id="293" r:id="rId10"/>
    <p:sldId id="261" r:id="rId11"/>
    <p:sldId id="262" r:id="rId12"/>
    <p:sldId id="263" r:id="rId13"/>
    <p:sldId id="264" r:id="rId14"/>
    <p:sldId id="265" r:id="rId15"/>
    <p:sldId id="267" r:id="rId16"/>
    <p:sldId id="294" r:id="rId17"/>
    <p:sldId id="268" r:id="rId18"/>
    <p:sldId id="295" r:id="rId19"/>
    <p:sldId id="270" r:id="rId20"/>
    <p:sldId id="271" r:id="rId21"/>
    <p:sldId id="272" r:id="rId22"/>
    <p:sldId id="273" r:id="rId23"/>
    <p:sldId id="296"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97" r:id="rId37"/>
    <p:sldId id="286" r:id="rId38"/>
    <p:sldId id="287" r:id="rId39"/>
    <p:sldId id="288" r:id="rId40"/>
    <p:sldId id="289" r:id="rId41"/>
    <p:sldId id="298" r:id="rId42"/>
    <p:sldId id="299" r:id="rId43"/>
    <p:sldId id="300" r:id="rId44"/>
    <p:sldId id="320" r:id="rId45"/>
    <p:sldId id="321" r:id="rId46"/>
    <p:sldId id="322"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6" r:id="rId89"/>
    <p:sldId id="347" r:id="rId90"/>
    <p:sldId id="348" r:id="rId91"/>
    <p:sldId id="350" r:id="rId92"/>
    <p:sldId id="351" r:id="rId93"/>
    <p:sldId id="352" r:id="rId94"/>
    <p:sldId id="353" r:id="rId95"/>
    <p:sldId id="354" r:id="rId96"/>
    <p:sldId id="355" r:id="rId97"/>
    <p:sldId id="451" r:id="rId98"/>
    <p:sldId id="452" r:id="rId99"/>
    <p:sldId id="453" r:id="rId100"/>
    <p:sldId id="454" r:id="rId101"/>
    <p:sldId id="455" r:id="rId102"/>
    <p:sldId id="456"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96" r:id="rId137"/>
    <p:sldId id="397" r:id="rId138"/>
    <p:sldId id="398" r:id="rId139"/>
    <p:sldId id="433" r:id="rId140"/>
    <p:sldId id="434" r:id="rId141"/>
    <p:sldId id="389" r:id="rId142"/>
    <p:sldId id="390" r:id="rId143"/>
    <p:sldId id="391" r:id="rId144"/>
    <p:sldId id="392" r:id="rId145"/>
    <p:sldId id="393" r:id="rId146"/>
    <p:sldId id="394" r:id="rId147"/>
    <p:sldId id="395" r:id="rId148"/>
    <p:sldId id="410" r:id="rId149"/>
    <p:sldId id="411" r:id="rId150"/>
    <p:sldId id="412" r:id="rId151"/>
    <p:sldId id="399" r:id="rId152"/>
    <p:sldId id="400" r:id="rId153"/>
    <p:sldId id="401" r:id="rId154"/>
    <p:sldId id="402" r:id="rId155"/>
    <p:sldId id="403" r:id="rId156"/>
    <p:sldId id="404" r:id="rId157"/>
    <p:sldId id="405" r:id="rId158"/>
    <p:sldId id="406" r:id="rId159"/>
    <p:sldId id="407" r:id="rId160"/>
    <p:sldId id="408" r:id="rId161"/>
    <p:sldId id="409" r:id="rId162"/>
    <p:sldId id="413" r:id="rId163"/>
    <p:sldId id="414" r:id="rId164"/>
    <p:sldId id="415" r:id="rId165"/>
    <p:sldId id="419" r:id="rId166"/>
    <p:sldId id="420" r:id="rId167"/>
    <p:sldId id="421" r:id="rId168"/>
    <p:sldId id="422" r:id="rId169"/>
    <p:sldId id="423" r:id="rId170"/>
    <p:sldId id="424" r:id="rId171"/>
    <p:sldId id="425" r:id="rId172"/>
    <p:sldId id="448" r:id="rId173"/>
    <p:sldId id="449" r:id="rId174"/>
    <p:sldId id="450" r:id="rId175"/>
    <p:sldId id="457" r:id="rId1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1" autoAdjust="0"/>
    <p:restoredTop sz="94660"/>
  </p:normalViewPr>
  <p:slideViewPr>
    <p:cSldViewPr snapToGrid="0">
      <p:cViewPr varScale="1">
        <p:scale>
          <a:sx n="69" d="100"/>
          <a:sy n="69" d="100"/>
        </p:scale>
        <p:origin x="6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8BA830-E981-4B61-97A3-99A828142721}" type="datetimeFigureOut">
              <a:rPr lang="en-US" smtClean="0"/>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BCA7D-0A07-46C3-B94C-F9420D377E0D}" type="slidenum">
              <a:rPr lang="en-US" smtClean="0"/>
              <a:t>‹#›</a:t>
            </a:fld>
            <a:endParaRPr lang="en-US" dirty="0"/>
          </a:p>
        </p:txBody>
      </p:sp>
    </p:spTree>
    <p:extLst>
      <p:ext uri="{BB962C8B-B14F-4D97-AF65-F5344CB8AC3E}">
        <p14:creationId xmlns:p14="http://schemas.microsoft.com/office/powerpoint/2010/main" val="20059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8BA830-E981-4B61-97A3-99A828142721}" type="datetimeFigureOut">
              <a:rPr lang="en-US" smtClean="0"/>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BCA7D-0A07-46C3-B94C-F9420D377E0D}" type="slidenum">
              <a:rPr lang="en-US" smtClean="0"/>
              <a:t>‹#›</a:t>
            </a:fld>
            <a:endParaRPr lang="en-US" dirty="0"/>
          </a:p>
        </p:txBody>
      </p:sp>
    </p:spTree>
    <p:extLst>
      <p:ext uri="{BB962C8B-B14F-4D97-AF65-F5344CB8AC3E}">
        <p14:creationId xmlns:p14="http://schemas.microsoft.com/office/powerpoint/2010/main" val="324736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8BA830-E981-4B61-97A3-99A828142721}" type="datetimeFigureOut">
              <a:rPr lang="en-US" smtClean="0"/>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BCA7D-0A07-46C3-B94C-F9420D377E0D}" type="slidenum">
              <a:rPr lang="en-US" smtClean="0"/>
              <a:t>‹#›</a:t>
            </a:fld>
            <a:endParaRPr lang="en-US" dirty="0"/>
          </a:p>
        </p:txBody>
      </p:sp>
    </p:spTree>
    <p:extLst>
      <p:ext uri="{BB962C8B-B14F-4D97-AF65-F5344CB8AC3E}">
        <p14:creationId xmlns:p14="http://schemas.microsoft.com/office/powerpoint/2010/main" val="190298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8BA830-E981-4B61-97A3-99A828142721}" type="datetimeFigureOut">
              <a:rPr lang="en-US" smtClean="0"/>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BCA7D-0A07-46C3-B94C-F9420D377E0D}" type="slidenum">
              <a:rPr lang="en-US" smtClean="0"/>
              <a:t>‹#›</a:t>
            </a:fld>
            <a:endParaRPr lang="en-US" dirty="0"/>
          </a:p>
        </p:txBody>
      </p:sp>
    </p:spTree>
    <p:extLst>
      <p:ext uri="{BB962C8B-B14F-4D97-AF65-F5344CB8AC3E}">
        <p14:creationId xmlns:p14="http://schemas.microsoft.com/office/powerpoint/2010/main" val="417229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8BA830-E981-4B61-97A3-99A828142721}" type="datetimeFigureOut">
              <a:rPr lang="en-US" smtClean="0"/>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BCA7D-0A07-46C3-B94C-F9420D377E0D}" type="slidenum">
              <a:rPr lang="en-US" smtClean="0"/>
              <a:t>‹#›</a:t>
            </a:fld>
            <a:endParaRPr lang="en-US" dirty="0"/>
          </a:p>
        </p:txBody>
      </p:sp>
    </p:spTree>
    <p:extLst>
      <p:ext uri="{BB962C8B-B14F-4D97-AF65-F5344CB8AC3E}">
        <p14:creationId xmlns:p14="http://schemas.microsoft.com/office/powerpoint/2010/main" val="355381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8BA830-E981-4B61-97A3-99A828142721}" type="datetimeFigureOut">
              <a:rPr lang="en-US" smtClean="0"/>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9BCA7D-0A07-46C3-B94C-F9420D377E0D}" type="slidenum">
              <a:rPr lang="en-US" smtClean="0"/>
              <a:t>‹#›</a:t>
            </a:fld>
            <a:endParaRPr lang="en-US" dirty="0"/>
          </a:p>
        </p:txBody>
      </p:sp>
    </p:spTree>
    <p:extLst>
      <p:ext uri="{BB962C8B-B14F-4D97-AF65-F5344CB8AC3E}">
        <p14:creationId xmlns:p14="http://schemas.microsoft.com/office/powerpoint/2010/main" val="129017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8BA830-E981-4B61-97A3-99A828142721}" type="datetimeFigureOut">
              <a:rPr lang="en-US" smtClean="0"/>
              <a:t>9/10/2014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9BCA7D-0A07-46C3-B94C-F9420D377E0D}" type="slidenum">
              <a:rPr lang="en-US" smtClean="0"/>
              <a:t>‹#›</a:t>
            </a:fld>
            <a:endParaRPr lang="en-US" dirty="0"/>
          </a:p>
        </p:txBody>
      </p:sp>
    </p:spTree>
    <p:extLst>
      <p:ext uri="{BB962C8B-B14F-4D97-AF65-F5344CB8AC3E}">
        <p14:creationId xmlns:p14="http://schemas.microsoft.com/office/powerpoint/2010/main" val="71401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8BA830-E981-4B61-97A3-99A828142721}" type="datetimeFigureOut">
              <a:rPr lang="en-US" smtClean="0"/>
              <a:t>9/10/2014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9BCA7D-0A07-46C3-B94C-F9420D377E0D}" type="slidenum">
              <a:rPr lang="en-US" smtClean="0"/>
              <a:t>‹#›</a:t>
            </a:fld>
            <a:endParaRPr lang="en-US" dirty="0"/>
          </a:p>
        </p:txBody>
      </p:sp>
    </p:spTree>
    <p:extLst>
      <p:ext uri="{BB962C8B-B14F-4D97-AF65-F5344CB8AC3E}">
        <p14:creationId xmlns:p14="http://schemas.microsoft.com/office/powerpoint/2010/main" val="238612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BA830-E981-4B61-97A3-99A828142721}" type="datetimeFigureOut">
              <a:rPr lang="en-US" smtClean="0"/>
              <a:t>9/10/2014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9BCA7D-0A07-46C3-B94C-F9420D377E0D}" type="slidenum">
              <a:rPr lang="en-US" smtClean="0"/>
              <a:t>‹#›</a:t>
            </a:fld>
            <a:endParaRPr lang="en-US" dirty="0"/>
          </a:p>
        </p:txBody>
      </p:sp>
    </p:spTree>
    <p:extLst>
      <p:ext uri="{BB962C8B-B14F-4D97-AF65-F5344CB8AC3E}">
        <p14:creationId xmlns:p14="http://schemas.microsoft.com/office/powerpoint/2010/main" val="416237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8BA830-E981-4B61-97A3-99A828142721}" type="datetimeFigureOut">
              <a:rPr lang="en-US" smtClean="0"/>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9BCA7D-0A07-46C3-B94C-F9420D377E0D}" type="slidenum">
              <a:rPr lang="en-US" smtClean="0"/>
              <a:t>‹#›</a:t>
            </a:fld>
            <a:endParaRPr lang="en-US" dirty="0"/>
          </a:p>
        </p:txBody>
      </p:sp>
    </p:spTree>
    <p:extLst>
      <p:ext uri="{BB962C8B-B14F-4D97-AF65-F5344CB8AC3E}">
        <p14:creationId xmlns:p14="http://schemas.microsoft.com/office/powerpoint/2010/main" val="272671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8BA830-E981-4B61-97A3-99A828142721}" type="datetimeFigureOut">
              <a:rPr lang="en-US" smtClean="0"/>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9BCA7D-0A07-46C3-B94C-F9420D377E0D}" type="slidenum">
              <a:rPr lang="en-US" smtClean="0"/>
              <a:t>‹#›</a:t>
            </a:fld>
            <a:endParaRPr lang="en-US" dirty="0"/>
          </a:p>
        </p:txBody>
      </p:sp>
    </p:spTree>
    <p:extLst>
      <p:ext uri="{BB962C8B-B14F-4D97-AF65-F5344CB8AC3E}">
        <p14:creationId xmlns:p14="http://schemas.microsoft.com/office/powerpoint/2010/main" val="21945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BA830-E981-4B61-97A3-99A828142721}" type="datetimeFigureOut">
              <a:rPr lang="en-US" smtClean="0"/>
              <a:t>9/10/2014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BCA7D-0A07-46C3-B94C-F9420D377E0D}" type="slidenum">
              <a:rPr lang="en-US" smtClean="0"/>
              <a:t>‹#›</a:t>
            </a:fld>
            <a:endParaRPr lang="en-US" dirty="0"/>
          </a:p>
        </p:txBody>
      </p:sp>
    </p:spTree>
    <p:extLst>
      <p:ext uri="{BB962C8B-B14F-4D97-AF65-F5344CB8AC3E}">
        <p14:creationId xmlns:p14="http://schemas.microsoft.com/office/powerpoint/2010/main" val="550786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6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8.xml"/></Relationships>
</file>

<file path=ppt/slides/_rels/slide16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8.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4065" y="995340"/>
            <a:ext cx="6424188" cy="2606698"/>
          </a:xfrm>
        </p:spPr>
        <p:txBody>
          <a:bodyPr anchor="ctr"/>
          <a:lstStyle/>
          <a:p>
            <a:r>
              <a:rPr lang="en-US" dirty="0" smtClean="0">
                <a:solidFill>
                  <a:schemeClr val="bg1"/>
                </a:solidFill>
                <a:latin typeface="Book Antiqua" panose="02040602050305030304" pitchFamily="18" charset="0"/>
              </a:rPr>
              <a:t>LESSER DIVINITIES &amp; MYTHS</a:t>
            </a:r>
            <a:endParaRPr lang="en-US" dirty="0">
              <a:solidFill>
                <a:schemeClr val="bg1"/>
              </a:solidFill>
              <a:latin typeface="Book Antiqua" panose="02040602050305030304" pitchFamily="18" charset="0"/>
            </a:endParaRPr>
          </a:p>
        </p:txBody>
      </p:sp>
      <p:sp>
        <p:nvSpPr>
          <p:cNvPr id="3" name="Subtitle 2"/>
          <p:cNvSpPr>
            <a:spLocks noGrp="1"/>
          </p:cNvSpPr>
          <p:nvPr>
            <p:ph type="subTitle" idx="1"/>
          </p:nvPr>
        </p:nvSpPr>
        <p:spPr>
          <a:xfrm>
            <a:off x="4394065" y="3675265"/>
            <a:ext cx="6424188" cy="1655762"/>
          </a:xfrm>
        </p:spPr>
        <p:txBody>
          <a:bodyPr anchor="ctr"/>
          <a:lstStyle/>
          <a:p>
            <a:r>
              <a:rPr lang="en-US" dirty="0" smtClean="0">
                <a:solidFill>
                  <a:schemeClr val="bg1"/>
                </a:solidFill>
                <a:latin typeface="Book Antiqua" panose="02040602050305030304" pitchFamily="18" charset="0"/>
              </a:rPr>
              <a:t>W. D. GRIFFIN,JR</a:t>
            </a:r>
          </a:p>
          <a:p>
            <a:r>
              <a:rPr lang="en-US" smtClean="0">
                <a:solidFill>
                  <a:schemeClr val="bg1"/>
                </a:solidFill>
                <a:latin typeface="Book Antiqua" panose="02040602050305030304" pitchFamily="18" charset="0"/>
              </a:rPr>
              <a:t>AUGUST 30, </a:t>
            </a:r>
            <a:r>
              <a:rPr lang="en-US" dirty="0" smtClean="0">
                <a:solidFill>
                  <a:schemeClr val="bg1"/>
                </a:solidFill>
                <a:latin typeface="Book Antiqua" panose="02040602050305030304" pitchFamily="18" charset="0"/>
              </a:rPr>
              <a:t>2014</a:t>
            </a:r>
            <a:endParaRPr lang="en-US" dirty="0">
              <a:solidFill>
                <a:schemeClr val="bg1"/>
              </a:solidFill>
              <a:latin typeface="Book Antiqua" panose="02040602050305030304" pitchFamily="18" charset="0"/>
            </a:endParaRPr>
          </a:p>
        </p:txBody>
      </p:sp>
      <p:pic>
        <p:nvPicPr>
          <p:cNvPr id="1026" name="Picture 2" descr="http://ts2.mm.bing.net/th?id=HN.608041749973435153&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915" y="995340"/>
            <a:ext cx="3105150" cy="439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909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006" y="862885"/>
            <a:ext cx="10503794" cy="5534740"/>
          </a:xfrm>
        </p:spPr>
        <p:txBody>
          <a:bodyPr>
            <a:normAutofit lnSpcReduction="10000"/>
          </a:bodyPr>
          <a:lstStyle/>
          <a:p>
            <a:pPr>
              <a:buFont typeface="Wingdings" panose="05000000000000000000" pitchFamily="2" charset="2"/>
              <a:buChar char="Ø"/>
            </a:pPr>
            <a:r>
              <a:rPr lang="en-US" dirty="0" smtClean="0">
                <a:solidFill>
                  <a:schemeClr val="bg1"/>
                </a:solidFill>
              </a:rPr>
              <a:t> </a:t>
            </a:r>
            <a:r>
              <a:rPr lang="en-US" sz="3200" dirty="0" smtClean="0">
                <a:solidFill>
                  <a:schemeClr val="bg1"/>
                </a:solidFill>
                <a:latin typeface="Book Antiqua" panose="02040602050305030304" pitchFamily="18" charset="0"/>
              </a:rPr>
              <a:t>referred to as “The Hunter”</a:t>
            </a:r>
          </a:p>
          <a:p>
            <a:pPr>
              <a:buFont typeface="Wingdings" panose="05000000000000000000" pitchFamily="2" charset="2"/>
              <a:buChar char="Ø"/>
            </a:pPr>
            <a:r>
              <a:rPr lang="en-US" sz="3200" dirty="0">
                <a:solidFill>
                  <a:schemeClr val="bg1"/>
                </a:solidFill>
                <a:latin typeface="Book Antiqua" panose="02040602050305030304" pitchFamily="18" charset="0"/>
              </a:rPr>
              <a:t> </a:t>
            </a:r>
            <a:r>
              <a:rPr lang="en-US" sz="3200" dirty="0" smtClean="0">
                <a:solidFill>
                  <a:schemeClr val="bg1"/>
                </a:solidFill>
                <a:latin typeface="Book Antiqua" panose="02040602050305030304" pitchFamily="18" charset="0"/>
              </a:rPr>
              <a:t>several myths surround Orion and his origin</a:t>
            </a:r>
          </a:p>
          <a:p>
            <a:pPr>
              <a:buFont typeface="Wingdings" panose="05000000000000000000" pitchFamily="2" charset="2"/>
              <a:buChar char="Ø"/>
            </a:pPr>
            <a:r>
              <a:rPr lang="en-US" sz="3200" dirty="0">
                <a:solidFill>
                  <a:schemeClr val="bg1"/>
                </a:solidFill>
                <a:latin typeface="Book Antiqua" panose="02040602050305030304" pitchFamily="18" charset="0"/>
              </a:rPr>
              <a:t> </a:t>
            </a:r>
            <a:r>
              <a:rPr lang="en-US" sz="3200" dirty="0" smtClean="0">
                <a:solidFill>
                  <a:schemeClr val="bg1"/>
                </a:solidFill>
                <a:latin typeface="Book Antiqua" panose="02040602050305030304" pitchFamily="18" charset="0"/>
              </a:rPr>
              <a:t>according to Hesiod (</a:t>
            </a:r>
            <a:r>
              <a:rPr lang="en-US" sz="3200" i="1" dirty="0" smtClean="0">
                <a:solidFill>
                  <a:schemeClr val="bg1"/>
                </a:solidFill>
                <a:latin typeface="Book Antiqua" panose="02040602050305030304" pitchFamily="18" charset="0"/>
              </a:rPr>
              <a:t>Astronomia</a:t>
            </a:r>
            <a:r>
              <a:rPr lang="en-US" sz="3200" dirty="0" smtClean="0">
                <a:solidFill>
                  <a:schemeClr val="bg1"/>
                </a:solidFill>
                <a:latin typeface="Book Antiqua" panose="02040602050305030304" pitchFamily="18" charset="0"/>
              </a:rPr>
              <a:t>) he is the son of Poseidon and Euryale, daughter of Minos</a:t>
            </a:r>
          </a:p>
          <a:p>
            <a:pPr>
              <a:buFont typeface="Wingdings" panose="05000000000000000000" pitchFamily="2" charset="2"/>
              <a:buChar char="Ø"/>
            </a:pPr>
            <a:r>
              <a:rPr lang="en-US" sz="3200" dirty="0">
                <a:solidFill>
                  <a:schemeClr val="bg1"/>
                </a:solidFill>
                <a:latin typeface="Book Antiqua" panose="02040602050305030304" pitchFamily="18" charset="0"/>
              </a:rPr>
              <a:t> </a:t>
            </a:r>
            <a:r>
              <a:rPr lang="en-US" sz="3200" dirty="0" smtClean="0">
                <a:solidFill>
                  <a:schemeClr val="bg1"/>
                </a:solidFill>
                <a:latin typeface="Book Antiqua" panose="02040602050305030304" pitchFamily="18" charset="0"/>
              </a:rPr>
              <a:t>being the son of Poseidon he is given the ability to walk on water</a:t>
            </a:r>
          </a:p>
          <a:p>
            <a:pPr>
              <a:buFont typeface="Wingdings" panose="05000000000000000000" pitchFamily="2" charset="2"/>
              <a:buChar char="Ø"/>
            </a:pPr>
            <a:r>
              <a:rPr lang="en-US" sz="3200" dirty="0">
                <a:solidFill>
                  <a:schemeClr val="bg1"/>
                </a:solidFill>
                <a:latin typeface="Book Antiqua" panose="02040602050305030304" pitchFamily="18" charset="0"/>
              </a:rPr>
              <a:t> </a:t>
            </a:r>
            <a:r>
              <a:rPr lang="en-US" sz="3200" dirty="0" smtClean="0">
                <a:solidFill>
                  <a:schemeClr val="bg1"/>
                </a:solidFill>
                <a:latin typeface="Book Antiqua" panose="02040602050305030304" pitchFamily="18" charset="0"/>
              </a:rPr>
              <a:t>other sources depict him as earth-born and a giant</a:t>
            </a:r>
          </a:p>
          <a:p>
            <a:pPr>
              <a:buFont typeface="Wingdings" panose="05000000000000000000" pitchFamily="2" charset="2"/>
              <a:buChar char="Ø"/>
            </a:pPr>
            <a:r>
              <a:rPr lang="en-US" sz="3200" dirty="0">
                <a:solidFill>
                  <a:schemeClr val="bg1"/>
                </a:solidFill>
                <a:latin typeface="Book Antiqua" panose="02040602050305030304" pitchFamily="18" charset="0"/>
              </a:rPr>
              <a:t> </a:t>
            </a:r>
            <a:r>
              <a:rPr lang="en-US" sz="3200" i="1" dirty="0">
                <a:solidFill>
                  <a:schemeClr val="bg1"/>
                </a:solidFill>
                <a:latin typeface="Book Antiqua" panose="02040602050305030304" pitchFamily="18" charset="0"/>
              </a:rPr>
              <a:t>scholia</a:t>
            </a:r>
            <a:r>
              <a:rPr lang="en-US" sz="3200" dirty="0">
                <a:solidFill>
                  <a:schemeClr val="bg1"/>
                </a:solidFill>
                <a:latin typeface="Book Antiqua" panose="02040602050305030304" pitchFamily="18" charset="0"/>
              </a:rPr>
              <a:t> in the margins of a copy of Homer’s </a:t>
            </a:r>
            <a:r>
              <a:rPr lang="en-US" sz="3200" i="1" dirty="0">
                <a:solidFill>
                  <a:schemeClr val="bg1"/>
                </a:solidFill>
                <a:latin typeface="Book Antiqua" panose="02040602050305030304" pitchFamily="18" charset="0"/>
              </a:rPr>
              <a:t>Iliad </a:t>
            </a:r>
            <a:r>
              <a:rPr lang="en-US" sz="3200" dirty="0">
                <a:solidFill>
                  <a:schemeClr val="bg1"/>
                </a:solidFill>
                <a:latin typeface="Book Antiqua" panose="02040602050305030304" pitchFamily="18" charset="0"/>
              </a:rPr>
              <a:t>belonging to Eudocia, the wife of Theodosius II, attribute one earth-born version to Euphorion of Chalcis and also supported by Hyginus</a:t>
            </a:r>
          </a:p>
          <a:p>
            <a:pPr>
              <a:buFont typeface="Wingdings" panose="05000000000000000000" pitchFamily="2" charset="2"/>
              <a:buChar char="Ø"/>
            </a:pPr>
            <a:endParaRPr lang="en-US" sz="3200" dirty="0" smtClean="0">
              <a:solidFill>
                <a:schemeClr val="bg1"/>
              </a:solidFill>
              <a:latin typeface="Book Antiqua" panose="02040602050305030304" pitchFamily="18" charset="0"/>
            </a:endParaRPr>
          </a:p>
          <a:p>
            <a:pPr>
              <a:buFont typeface="Wingdings" panose="05000000000000000000" pitchFamily="2" charset="2"/>
              <a:buChar char="Ø"/>
            </a:pPr>
            <a:endParaRPr lang="en-US" sz="3200" dirty="0" smtClean="0">
              <a:solidFill>
                <a:schemeClr val="bg1"/>
              </a:solidFill>
              <a:latin typeface="Book Antiqua" panose="02040602050305030304" pitchFamily="18" charset="0"/>
            </a:endParaRPr>
          </a:p>
          <a:p>
            <a:pPr marL="0" indent="0">
              <a:buNone/>
            </a:pPr>
            <a:endParaRPr lang="en-US" dirty="0" smtClean="0">
              <a:solidFill>
                <a:schemeClr val="bg1"/>
              </a:solidFill>
              <a:latin typeface="Book Antiqua" panose="02040602050305030304" pitchFamily="18" charset="0"/>
            </a:endParaRPr>
          </a:p>
        </p:txBody>
      </p:sp>
    </p:spTree>
    <p:extLst>
      <p:ext uri="{BB962C8B-B14F-4D97-AF65-F5344CB8AC3E}">
        <p14:creationId xmlns:p14="http://schemas.microsoft.com/office/powerpoint/2010/main" val="53905134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772" y="283335"/>
            <a:ext cx="6348211" cy="6310648"/>
          </a:xfrm>
        </p:spPr>
        <p:txBody>
          <a:bodyPr>
            <a:normAutofit lnSpcReduction="10000"/>
          </a:bodyPr>
          <a:lstStyle/>
          <a:p>
            <a:pPr>
              <a:buFont typeface="Wingdings" panose="05000000000000000000" pitchFamily="2" charset="2"/>
              <a:buChar char="v"/>
            </a:pPr>
            <a:r>
              <a:rPr lang="en-US" dirty="0" smtClean="0">
                <a:solidFill>
                  <a:schemeClr val="bg1"/>
                </a:solidFill>
                <a:latin typeface="Book Antiqua" panose="02040602050305030304" pitchFamily="18" charset="0"/>
              </a:rPr>
              <a:t> At the demand of the Delphic oracle the Mantineians brought the bones of Arcas to their city from the ruins of Maenalus</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most accepted version is that, while hunting, he spotted a bear which was Callisto</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Before he could raise and toss his javelin, Zeus raised both to the heavens as constellations:  Callisto as the Great Bear (Arctus, Ursa Major, or the Big Dipper); Arcas as Arctophylax, guardian of the Great Bear (Arcturus, Böotes, Ursa Minor, or the Little Dipper)</a:t>
            </a:r>
          </a:p>
          <a:p>
            <a:pPr marL="0" indent="0">
              <a:buNone/>
            </a:pPr>
            <a:r>
              <a:rPr lang="en-US" dirty="0" smtClean="0">
                <a:solidFill>
                  <a:srgbClr val="FFC000"/>
                </a:solidFill>
                <a:latin typeface="Book Antiqua" panose="02040602050305030304" pitchFamily="18" charset="0"/>
              </a:rPr>
              <a:t>Note:  Ursa Major was also known as Haxama (the Wain)</a:t>
            </a:r>
            <a:endParaRPr lang="en-US" dirty="0">
              <a:solidFill>
                <a:srgbClr val="FFC000"/>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6593983" y="991673"/>
            <a:ext cx="5293217" cy="4391696"/>
          </a:xfrm>
          <a:prstGeom prst="rect">
            <a:avLst/>
          </a:prstGeom>
        </p:spPr>
      </p:pic>
    </p:spTree>
    <p:extLst>
      <p:ext uri="{BB962C8B-B14F-4D97-AF65-F5344CB8AC3E}">
        <p14:creationId xmlns:p14="http://schemas.microsoft.com/office/powerpoint/2010/main" val="10650974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321" y="408948"/>
            <a:ext cx="10515600" cy="5875941"/>
          </a:xfrm>
        </p:spPr>
        <p:txBody>
          <a:bodyPr/>
          <a:lstStyle/>
          <a:p>
            <a:pPr>
              <a:buFont typeface="Wingdings" panose="05000000000000000000" pitchFamily="2" charset="2"/>
              <a:buChar char="v"/>
            </a:pPr>
            <a:r>
              <a:rPr lang="en-US" dirty="0" smtClean="0">
                <a:solidFill>
                  <a:schemeClr val="bg1"/>
                </a:solidFill>
                <a:latin typeface="Book Antiqua" panose="02040602050305030304" pitchFamily="18" charset="0"/>
              </a:rPr>
              <a:t> In Book I of the </a:t>
            </a:r>
            <a:r>
              <a:rPr lang="en-US" i="1" dirty="0" smtClean="0">
                <a:solidFill>
                  <a:schemeClr val="bg1"/>
                </a:solidFill>
                <a:latin typeface="Book Antiqua" panose="02040602050305030304" pitchFamily="18" charset="0"/>
              </a:rPr>
              <a:t>Metamorphoses</a:t>
            </a:r>
            <a:r>
              <a:rPr lang="en-US" dirty="0" smtClean="0">
                <a:solidFill>
                  <a:schemeClr val="bg1"/>
                </a:solidFill>
                <a:latin typeface="Book Antiqua" panose="02040602050305030304" pitchFamily="18" charset="0"/>
              </a:rPr>
              <a:t> Ovid describes the victim of Lycaon’s attempt to deceive Zeus as a Northern Prisoner and not Arcas</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Book II he describes the myth of Jupiter and Callisto whom he calls the Arcadian nymph</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also relates how Juno visits the realm of Tethys and Oceanus and requested that they “forbid these bearlike beings in the stars to wade your waters”</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Some sources say that she made the request of Poseidon</a:t>
            </a:r>
          </a:p>
          <a:p>
            <a:pPr>
              <a:buFont typeface="Wingdings" panose="05000000000000000000" pitchFamily="2" charset="2"/>
              <a:buChar char="v"/>
            </a:pPr>
            <a:endParaRPr lang="en-US" dirty="0">
              <a:solidFill>
                <a:schemeClr val="bg1"/>
              </a:solidFill>
              <a:latin typeface="Book Antiqua" panose="02040602050305030304" pitchFamily="18" charset="0"/>
            </a:endParaRPr>
          </a:p>
          <a:p>
            <a:pPr marL="0" indent="0">
              <a:buNone/>
            </a:pPr>
            <a:r>
              <a:rPr lang="en-US" b="1" dirty="0" smtClean="0">
                <a:solidFill>
                  <a:schemeClr val="bg1"/>
                </a:solidFill>
                <a:latin typeface="Book Antiqua" panose="02040602050305030304" pitchFamily="18" charset="0"/>
              </a:rPr>
              <a:t>Arcadia</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Arcadia derives its name from Arcas</a:t>
            </a:r>
          </a:p>
          <a:p>
            <a:pPr marL="0" indent="0">
              <a:buNone/>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3832228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5155"/>
            <a:ext cx="10515600" cy="3348507"/>
          </a:xfrm>
        </p:spPr>
        <p:txBody>
          <a:bodyPr/>
          <a:lstStyle/>
          <a:p>
            <a:pPr>
              <a:buFont typeface="Wingdings" panose="05000000000000000000" pitchFamily="2" charset="2"/>
              <a:buChar char="v"/>
            </a:pPr>
            <a:r>
              <a:rPr lang="en-US" dirty="0" smtClean="0">
                <a:solidFill>
                  <a:schemeClr val="bg1"/>
                </a:solidFill>
                <a:latin typeface="Book Antiqua" panose="02040602050305030304" pitchFamily="18" charset="0"/>
              </a:rPr>
              <a:t>  It is a mountainous region of the interior of the Peloponnesus</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first ruler of Arcadia was Pelasgus who was either earth born or an immigrant from Argos</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 Pelasgus taught the naked, root-eating inhabitants the rudiments of shelter, clothing and diet</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 Lycaon was his son by either the nymph Cyllene or the Oceanid Meliboea</a:t>
            </a:r>
          </a:p>
          <a:p>
            <a:pPr marL="0" indent="0">
              <a:buNone/>
            </a:pP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3826559" y="3747751"/>
            <a:ext cx="4538881" cy="2783425"/>
          </a:xfrm>
          <a:prstGeom prst="rect">
            <a:avLst/>
          </a:prstGeom>
        </p:spPr>
      </p:pic>
    </p:spTree>
    <p:extLst>
      <p:ext uri="{BB962C8B-B14F-4D97-AF65-F5344CB8AC3E}">
        <p14:creationId xmlns:p14="http://schemas.microsoft.com/office/powerpoint/2010/main" val="81165695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8000" dirty="0" smtClean="0">
                <a:solidFill>
                  <a:schemeClr val="bg1"/>
                </a:solidFill>
                <a:latin typeface="Book Antiqua" panose="02040602050305030304" pitchFamily="18" charset="0"/>
              </a:rPr>
              <a:t>ARION</a:t>
            </a:r>
            <a:endParaRPr lang="en-US" sz="8000" dirty="0">
              <a:solidFill>
                <a:schemeClr val="bg1"/>
              </a:solidFill>
              <a:latin typeface="Book Antiqua" panose="02040602050305030304" pitchFamily="18" charset="0"/>
            </a:endParaRPr>
          </a:p>
        </p:txBody>
      </p:sp>
      <p:sp>
        <p:nvSpPr>
          <p:cNvPr id="6" name="Content Placeholder 5"/>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endParaRPr lang="en-US" dirty="0"/>
          </a:p>
        </p:txBody>
      </p:sp>
      <p:pic>
        <p:nvPicPr>
          <p:cNvPr id="8" name="Picture 7"/>
          <p:cNvPicPr>
            <a:picLocks noChangeAspect="1"/>
          </p:cNvPicPr>
          <p:nvPr/>
        </p:nvPicPr>
        <p:blipFill>
          <a:blip r:embed="rId2"/>
          <a:stretch>
            <a:fillRect/>
          </a:stretch>
        </p:blipFill>
        <p:spPr>
          <a:xfrm>
            <a:off x="838200" y="1825625"/>
            <a:ext cx="4834820" cy="4351338"/>
          </a:xfrm>
          <a:prstGeom prst="rect">
            <a:avLst/>
          </a:prstGeom>
        </p:spPr>
      </p:pic>
      <p:pic>
        <p:nvPicPr>
          <p:cNvPr id="9" name="Picture 8"/>
          <p:cNvPicPr>
            <a:picLocks noChangeAspect="1"/>
          </p:cNvPicPr>
          <p:nvPr/>
        </p:nvPicPr>
        <p:blipFill>
          <a:blip r:embed="rId3"/>
          <a:stretch>
            <a:fillRect/>
          </a:stretch>
        </p:blipFill>
        <p:spPr>
          <a:xfrm>
            <a:off x="7019511" y="1825625"/>
            <a:ext cx="4351338" cy="4351338"/>
          </a:xfrm>
          <a:prstGeom prst="rect">
            <a:avLst/>
          </a:prstGeom>
        </p:spPr>
      </p:pic>
    </p:spTree>
    <p:extLst>
      <p:ext uri="{BB962C8B-B14F-4D97-AF65-F5344CB8AC3E}">
        <p14:creationId xmlns:p14="http://schemas.microsoft.com/office/powerpoint/2010/main" val="407402682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518"/>
            <a:ext cx="10515600" cy="5700445"/>
          </a:xfrm>
        </p:spPr>
        <p:txBody>
          <a:bodyPr>
            <a:normAutofit lnSpcReduction="10000"/>
          </a:bodyPr>
          <a:lstStyle/>
          <a:p>
            <a:pPr marL="0" indent="0">
              <a:buNone/>
            </a:pPr>
            <a:r>
              <a:rPr lang="en-US" dirty="0" smtClean="0">
                <a:solidFill>
                  <a:schemeClr val="bg1"/>
                </a:solidFill>
                <a:latin typeface="Book Antiqua" panose="02040602050305030304" pitchFamily="18" charset="0"/>
              </a:rPr>
              <a:t>The poet</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was a poet who lived ca. 700 B.C.</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was credited with inventing the dithyramb, a choral ode to Dionysus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Not only was he skilled in poetry and music, but he also had a beautiful voice when he sang</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traveled from Corinth to Sicily for a contest which he won</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On the return trip the crew of the ship decided to take the prize and kill Arion</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asked that he be allowed to sing one more song which was granted</a:t>
            </a:r>
          </a:p>
          <a:p>
            <a:r>
              <a:rPr lang="en-US" dirty="0" smtClean="0">
                <a:solidFill>
                  <a:schemeClr val="bg1"/>
                </a:solidFill>
                <a:latin typeface="Book Antiqua" panose="02040602050305030304" pitchFamily="18" charset="0"/>
              </a:rPr>
              <a:t>As he sang, his beautiful voice attracted dolphins who carried him to safety</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409218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958" y="605307"/>
            <a:ext cx="10515600" cy="5447764"/>
          </a:xfrm>
        </p:spPr>
        <p:txBody>
          <a:bodyPr/>
          <a:lstStyle/>
          <a:p>
            <a:r>
              <a:rPr lang="en-US" dirty="0" smtClean="0">
                <a:solidFill>
                  <a:schemeClr val="bg1"/>
                </a:solidFill>
                <a:latin typeface="Book Antiqua" panose="02040602050305030304" pitchFamily="18" charset="0"/>
              </a:rPr>
              <a:t> He proceeded to Corinth where he related the details of his journey to the king Periander</a:t>
            </a:r>
          </a:p>
          <a:p>
            <a:r>
              <a:rPr lang="en-US" dirty="0" smtClean="0">
                <a:solidFill>
                  <a:schemeClr val="bg1"/>
                </a:solidFill>
                <a:latin typeface="Book Antiqua" panose="02040602050305030304" pitchFamily="18" charset="0"/>
              </a:rPr>
              <a:t>Periander did not believe him until the ship arrived in the port and the sailors told him that Arion had remained in Sicily</a:t>
            </a:r>
          </a:p>
          <a:p>
            <a:r>
              <a:rPr lang="en-US" dirty="0" smtClean="0">
                <a:solidFill>
                  <a:schemeClr val="bg1"/>
                </a:solidFill>
                <a:latin typeface="Book Antiqua" panose="02040602050305030304" pitchFamily="18" charset="0"/>
              </a:rPr>
              <a:t>At that moment Arion appeared wearing the same robes as he had on the day of his rescue</a:t>
            </a:r>
          </a:p>
          <a:p>
            <a:r>
              <a:rPr lang="en-US" dirty="0" smtClean="0">
                <a:solidFill>
                  <a:schemeClr val="bg1"/>
                </a:solidFill>
                <a:latin typeface="Book Antiqua" panose="02040602050305030304" pitchFamily="18" charset="0"/>
              </a:rPr>
              <a:t>They confessed their crime and were crucified by the king</a:t>
            </a:r>
          </a:p>
          <a:p>
            <a:r>
              <a:rPr lang="en-US" dirty="0" smtClean="0">
                <a:solidFill>
                  <a:schemeClr val="bg1"/>
                </a:solidFill>
                <a:latin typeface="Book Antiqua" panose="02040602050305030304" pitchFamily="18" charset="0"/>
              </a:rPr>
              <a:t>Periander then ordered a bronze statue of a man on a dolphin be erected at Taenarum</a:t>
            </a:r>
          </a:p>
          <a:p>
            <a:r>
              <a:rPr lang="en-US" dirty="0" smtClean="0">
                <a:solidFill>
                  <a:schemeClr val="bg1"/>
                </a:solidFill>
                <a:latin typeface="Book Antiqua" panose="02040602050305030304" pitchFamily="18" charset="0"/>
              </a:rPr>
              <a:t>Apollo then placed both Arion and the dolphin (Delphinus) among the stars</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79542123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518"/>
            <a:ext cx="10515600" cy="5700445"/>
          </a:xfrm>
        </p:spPr>
        <p:txBody>
          <a:bodyPr/>
          <a:lstStyle/>
          <a:p>
            <a:pPr marL="0" indent="0">
              <a:buNone/>
            </a:pPr>
            <a:r>
              <a:rPr lang="en-US" dirty="0" smtClean="0">
                <a:solidFill>
                  <a:schemeClr val="bg1"/>
                </a:solidFill>
                <a:latin typeface="Book Antiqua" panose="02040602050305030304" pitchFamily="18" charset="0"/>
              </a:rPr>
              <a:t>The divine horse</a:t>
            </a:r>
          </a:p>
          <a:p>
            <a:r>
              <a:rPr lang="en-US" dirty="0" smtClean="0">
                <a:solidFill>
                  <a:schemeClr val="bg1"/>
                </a:solidFill>
                <a:latin typeface="Book Antiqua" panose="02040602050305030304" pitchFamily="18" charset="0"/>
              </a:rPr>
              <a:t> While searching for Persephone, Demeter disguised herself as a mare to escape the pursuit of Poseidon</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Poseidon changed himself into a stallion and mounted her</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Two offspring were born as a result: a daughter, Desponia, whose name was known only to the initiates of the Eleusinian mysteries and the swift horse Arion</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Arion ran with the herds of Oncius until Heracles begged for him</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Heracles later gave Arion to Adrastus </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It was Arion who saved the life of Adrastus in the battle of the Seven against Thebes</a:t>
            </a:r>
          </a:p>
        </p:txBody>
      </p:sp>
    </p:spTree>
    <p:extLst>
      <p:ext uri="{BB962C8B-B14F-4D97-AF65-F5344CB8AC3E}">
        <p14:creationId xmlns:p14="http://schemas.microsoft.com/office/powerpoint/2010/main" val="29732906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a:xfrm>
            <a:off x="1051797" y="987424"/>
            <a:ext cx="3932237" cy="4873626"/>
          </a:xfrm>
        </p:spPr>
        <p:txBody>
          <a:bodyPr anchor="ctr">
            <a:normAutofit/>
          </a:bodyPr>
          <a:lstStyle/>
          <a:p>
            <a:pPr algn="ctr"/>
            <a:r>
              <a:rPr lang="en-US" sz="6600" dirty="0" smtClean="0">
                <a:solidFill>
                  <a:schemeClr val="bg1"/>
                </a:solidFill>
                <a:latin typeface="Book Antiqua" panose="02040602050305030304" pitchFamily="18" charset="0"/>
              </a:rPr>
              <a:t>BITON</a:t>
            </a:r>
          </a:p>
          <a:p>
            <a:pPr algn="ctr"/>
            <a:r>
              <a:rPr lang="en-US" sz="6600" dirty="0" smtClean="0">
                <a:solidFill>
                  <a:schemeClr val="bg1"/>
                </a:solidFill>
                <a:latin typeface="Book Antiqua" panose="02040602050305030304" pitchFamily="18" charset="0"/>
              </a:rPr>
              <a:t>&amp;</a:t>
            </a:r>
          </a:p>
          <a:p>
            <a:pPr algn="ctr"/>
            <a:r>
              <a:rPr lang="en-US" sz="6600" dirty="0" smtClean="0">
                <a:solidFill>
                  <a:schemeClr val="bg1"/>
                </a:solidFill>
                <a:latin typeface="Book Antiqua" panose="02040602050305030304" pitchFamily="18" charset="0"/>
              </a:rPr>
              <a:t>CLEOBIS</a:t>
            </a:r>
            <a:endParaRPr lang="en-US" sz="6600" dirty="0">
              <a:solidFill>
                <a:schemeClr val="bg1"/>
              </a:solidFill>
              <a:latin typeface="Book Antiqua" panose="02040602050305030304" pitchFamily="18" charset="0"/>
            </a:endParaRPr>
          </a:p>
        </p:txBody>
      </p:sp>
      <p:pic>
        <p:nvPicPr>
          <p:cNvPr id="7" name="Picture 6"/>
          <p:cNvPicPr>
            <a:picLocks noChangeAspect="1"/>
          </p:cNvPicPr>
          <p:nvPr/>
        </p:nvPicPr>
        <p:blipFill>
          <a:blip r:embed="rId2"/>
          <a:stretch>
            <a:fillRect/>
          </a:stretch>
        </p:blipFill>
        <p:spPr>
          <a:xfrm>
            <a:off x="5581496" y="987424"/>
            <a:ext cx="5773892" cy="4881563"/>
          </a:xfrm>
          <a:prstGeom prst="rect">
            <a:avLst/>
          </a:prstGeom>
        </p:spPr>
      </p:pic>
    </p:spTree>
    <p:extLst>
      <p:ext uri="{BB962C8B-B14F-4D97-AF65-F5344CB8AC3E}">
        <p14:creationId xmlns:p14="http://schemas.microsoft.com/office/powerpoint/2010/main" val="373510590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003"/>
            <a:ext cx="10515600" cy="5751960"/>
          </a:xfrm>
        </p:spPr>
        <p:txBody>
          <a:bodyPr>
            <a:normAutofit lnSpcReduction="10000"/>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Biton and Cleobis are two brothers whose legend is related by Solon to Croesus (Herodotus, </a:t>
            </a:r>
            <a:r>
              <a:rPr lang="en-US" i="1" dirty="0" smtClean="0">
                <a:solidFill>
                  <a:schemeClr val="bg1"/>
                </a:solidFill>
                <a:latin typeface="Book Antiqua" panose="02040602050305030304" pitchFamily="18" charset="0"/>
              </a:rPr>
              <a:t>Histories</a:t>
            </a:r>
            <a:r>
              <a:rPr lang="en-US" dirty="0" smtClean="0">
                <a:solidFill>
                  <a:schemeClr val="bg1"/>
                </a:solidFill>
                <a:latin typeface="Book Antiqua" panose="02040602050305030304" pitchFamily="18" charset="0"/>
              </a:rPr>
              <a:t>)</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Their mother Cydippe was a priestess of Hera who desired to travel to Argos for a festival of Hera; and to see the ivory and gold statue of the goddess sculpted by Polyclitus whose talent rivaled that of Phidias</a:t>
            </a:r>
          </a:p>
          <a:p>
            <a:pPr>
              <a:buFont typeface="Wingdings" panose="05000000000000000000" pitchFamily="2" charset="2"/>
              <a:buChar char="§"/>
            </a:pPr>
            <a:r>
              <a:rPr lang="en-US" dirty="0" smtClean="0">
                <a:solidFill>
                  <a:schemeClr val="bg1"/>
                </a:solidFill>
                <a:latin typeface="Book Antiqua" panose="02040602050305030304" pitchFamily="18" charset="0"/>
              </a:rPr>
              <a:t>The oxen that would pull her cart had not returned from the fields</a:t>
            </a:r>
          </a:p>
          <a:p>
            <a:pPr>
              <a:buFont typeface="Wingdings" panose="05000000000000000000" pitchFamily="2" charset="2"/>
              <a:buChar char="§"/>
            </a:pPr>
            <a:r>
              <a:rPr lang="en-US" dirty="0" smtClean="0">
                <a:solidFill>
                  <a:schemeClr val="bg1"/>
                </a:solidFill>
                <a:latin typeface="Book Antiqua" panose="02040602050305030304" pitchFamily="18" charset="0"/>
              </a:rPr>
              <a:t>As it was growing late, Biton and Cleobis harnessed themselves to the cart and pulled her to the temple in Argos, a distance of 5.1 miles</a:t>
            </a:r>
          </a:p>
          <a:p>
            <a:pPr>
              <a:buFont typeface="Wingdings" panose="05000000000000000000" pitchFamily="2" charset="2"/>
              <a:buChar char="§"/>
            </a:pPr>
            <a:r>
              <a:rPr lang="en-US" dirty="0" smtClean="0">
                <a:solidFill>
                  <a:schemeClr val="bg1"/>
                </a:solidFill>
                <a:latin typeface="Book Antiqua" panose="02040602050305030304" pitchFamily="18" charset="0"/>
              </a:rPr>
              <a:t>Cydippe was so impressed by their devotion to her and her goddess that she prayed to Hera that she would give them the best gift that a god could give a mortal</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61027209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3944"/>
            <a:ext cx="6489879" cy="5533019"/>
          </a:xfrm>
        </p:spPr>
        <p:txBody>
          <a:bodyPr/>
          <a:lstStyle/>
          <a:p>
            <a:pPr>
              <a:buFont typeface="Wingdings" panose="05000000000000000000" pitchFamily="2" charset="2"/>
              <a:buChar char="§"/>
            </a:pPr>
            <a:r>
              <a:rPr lang="en-US" dirty="0" smtClean="0">
                <a:solidFill>
                  <a:schemeClr val="bg1"/>
                </a:solidFill>
                <a:latin typeface="Book Antiqua" panose="02040602050305030304" pitchFamily="18" charset="0"/>
              </a:rPr>
              <a:t>Hera heard the prayer and ordained that the brothers would die in their sleep at the festival where they, her mother and Hera were all being praised; and be worshiped as heroes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That night the brothers lay down to sleep in the temple and never awoke</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Argives erected statues of the brothers to the sanctuary of Apollo at Delphi</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7328079" y="643944"/>
            <a:ext cx="3567448" cy="4842857"/>
          </a:xfrm>
          <a:prstGeom prst="rect">
            <a:avLst/>
          </a:prstGeom>
        </p:spPr>
      </p:pic>
    </p:spTree>
    <p:extLst>
      <p:ext uri="{BB962C8B-B14F-4D97-AF65-F5344CB8AC3E}">
        <p14:creationId xmlns:p14="http://schemas.microsoft.com/office/powerpoint/2010/main" val="4269467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8338"/>
            <a:ext cx="10515600" cy="5468625"/>
          </a:xfrm>
        </p:spPr>
        <p:txBody>
          <a:bodyPr>
            <a:normAutofit/>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according to this version Zeus, Poseidon and Hermes visited Hyrieus of Tangara</a:t>
            </a:r>
          </a:p>
          <a:p>
            <a:pPr>
              <a:buFont typeface="Wingdings" panose="05000000000000000000" pitchFamily="2" charset="2"/>
              <a:buChar char="Ø"/>
            </a:pPr>
            <a:r>
              <a:rPr lang="en-US" i="1"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Hyrieus roasted one of his finest bulls and served it to the gods </a:t>
            </a:r>
          </a:p>
          <a:p>
            <a:pPr>
              <a:buFont typeface="Wingdings" panose="05000000000000000000" pitchFamily="2" charset="2"/>
              <a:buChar char="Ø"/>
            </a:pPr>
            <a:r>
              <a:rPr lang="en-US" i="1"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during the feast Hyrieus told of his wishes for a son</a:t>
            </a:r>
          </a:p>
          <a:p>
            <a:pPr>
              <a:buFont typeface="Wingdings" panose="05000000000000000000" pitchFamily="2" charset="2"/>
              <a:buChar char="Ø"/>
            </a:pPr>
            <a:r>
              <a:rPr lang="en-US" i="1"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gods urinated into the bull’s hide and told Hyrieus to bury the hide and dig it up in 10 months (this refers to the time the Greeks used for measuring gestation called lunations)</a:t>
            </a:r>
          </a:p>
          <a:p>
            <a:pPr>
              <a:buFont typeface="Wingdings" panose="05000000000000000000" pitchFamily="2" charset="2"/>
              <a:buChar char="Ø"/>
            </a:pPr>
            <a:r>
              <a:rPr lang="en-US" i="1"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Hyrieus did as instructed and Orion was born from the earth</a:t>
            </a:r>
          </a:p>
          <a:p>
            <a:pPr>
              <a:buFont typeface="Wingdings" panose="05000000000000000000" pitchFamily="2" charset="2"/>
              <a:buChar char="Ø"/>
            </a:pPr>
            <a:r>
              <a:rPr lang="en-US" dirty="0">
                <a:solidFill>
                  <a:schemeClr val="bg1"/>
                </a:solidFill>
                <a:latin typeface="Book Antiqua" panose="02040602050305030304" pitchFamily="18" charset="0"/>
              </a:rPr>
              <a:t> Orion traveled to Chios, famous for its wine, and cleared the island of wild beasts for its king Oenopion whose name means wine face in return for the hand of his daughter Merope</a:t>
            </a:r>
          </a:p>
          <a:p>
            <a:pPr>
              <a:buFont typeface="Wingdings" panose="05000000000000000000" pitchFamily="2" charset="2"/>
              <a:buChar char="Ø"/>
            </a:pPr>
            <a:r>
              <a:rPr lang="en-US" dirty="0">
                <a:solidFill>
                  <a:schemeClr val="bg1"/>
                </a:solidFill>
                <a:latin typeface="Book Antiqua" panose="02040602050305030304" pitchFamily="18" charset="0"/>
              </a:rPr>
              <a:t> Oenopion stalls the marriage and Orion attempts to rape her</a:t>
            </a:r>
          </a:p>
          <a:p>
            <a:pPr>
              <a:buFont typeface="Wingdings" panose="05000000000000000000" pitchFamily="2" charset="2"/>
              <a:buChar char="Ø"/>
            </a:pPr>
            <a:endParaRPr lang="en-US" dirty="0" smtClean="0">
              <a:solidFill>
                <a:schemeClr val="bg1"/>
              </a:solidFill>
              <a:latin typeface="Book Antiqua" panose="02040602050305030304" pitchFamily="18" charset="0"/>
            </a:endParaRPr>
          </a:p>
          <a:p>
            <a:pPr>
              <a:buFont typeface="Wingdings" panose="05000000000000000000" pitchFamily="2" charset="2"/>
              <a:buChar char="Ø"/>
            </a:pPr>
            <a:endParaRPr lang="en-US" i="1" dirty="0">
              <a:solidFill>
                <a:schemeClr val="bg1"/>
              </a:solidFill>
            </a:endParaRPr>
          </a:p>
        </p:txBody>
      </p:sp>
    </p:spTree>
    <p:extLst>
      <p:ext uri="{BB962C8B-B14F-4D97-AF65-F5344CB8AC3E}">
        <p14:creationId xmlns:p14="http://schemas.microsoft.com/office/powerpoint/2010/main" val="32840752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11988" y="2362994"/>
            <a:ext cx="3932237" cy="1600200"/>
          </a:xfrm>
        </p:spPr>
        <p:txBody>
          <a:bodyPr anchor="ctr">
            <a:normAutofit/>
          </a:bodyPr>
          <a:lstStyle/>
          <a:p>
            <a:pPr algn="ctr"/>
            <a:r>
              <a:rPr lang="en-US" sz="6600" dirty="0" smtClean="0">
                <a:solidFill>
                  <a:schemeClr val="bg1"/>
                </a:solidFill>
                <a:latin typeface="Book Antiqua" panose="02040602050305030304" pitchFamily="18" charset="0"/>
              </a:rPr>
              <a:t>DRYOPE</a:t>
            </a:r>
            <a:endParaRPr lang="en-US" sz="6600" dirty="0">
              <a:solidFill>
                <a:schemeClr val="bg1"/>
              </a:solidFill>
              <a:latin typeface="Book Antiqua" panose="02040602050305030304" pitchFamily="18" charset="0"/>
            </a:endParaRPr>
          </a:p>
        </p:txBody>
      </p:sp>
      <p:sp>
        <p:nvSpPr>
          <p:cNvPr id="5" name="Picture Placeholder 4"/>
          <p:cNvSpPr>
            <a:spLocks noGrp="1"/>
          </p:cNvSpPr>
          <p:nvPr>
            <p:ph type="pic" idx="1"/>
          </p:nvPr>
        </p:nvSpPr>
        <p:spPr>
          <a:xfrm>
            <a:off x="839788" y="1154851"/>
            <a:ext cx="6172200" cy="4873625"/>
          </a:xfrm>
        </p:spPr>
      </p:sp>
      <p:pic>
        <p:nvPicPr>
          <p:cNvPr id="7" name="Picture 6"/>
          <p:cNvPicPr>
            <a:picLocks noChangeAspect="1"/>
          </p:cNvPicPr>
          <p:nvPr/>
        </p:nvPicPr>
        <p:blipFill>
          <a:blip r:embed="rId2"/>
          <a:stretch>
            <a:fillRect/>
          </a:stretch>
        </p:blipFill>
        <p:spPr>
          <a:xfrm>
            <a:off x="839787" y="1143794"/>
            <a:ext cx="5483747" cy="4884682"/>
          </a:xfrm>
          <a:prstGeom prst="rect">
            <a:avLst/>
          </a:prstGeom>
        </p:spPr>
      </p:pic>
    </p:spTree>
    <p:extLst>
      <p:ext uri="{BB962C8B-B14F-4D97-AF65-F5344CB8AC3E}">
        <p14:creationId xmlns:p14="http://schemas.microsoft.com/office/powerpoint/2010/main" val="148240613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528034"/>
            <a:ext cx="10515600" cy="5648929"/>
          </a:xfrm>
        </p:spPr>
        <p:txBody>
          <a:bodyPr>
            <a:normAutofit fontScale="92500"/>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This myth is mentioned in Book IX of Ovid’s </a:t>
            </a:r>
            <a:r>
              <a:rPr lang="en-US" i="1" dirty="0" smtClean="0">
                <a:solidFill>
                  <a:schemeClr val="bg1"/>
                </a:solidFill>
                <a:latin typeface="Book Antiqua" panose="02040602050305030304" pitchFamily="18" charset="0"/>
              </a:rPr>
              <a:t>Metamorphoses </a:t>
            </a:r>
          </a:p>
          <a:p>
            <a:pPr>
              <a:buFont typeface="Wingdings" panose="05000000000000000000" pitchFamily="2" charset="2"/>
              <a:buChar char="Ø"/>
            </a:pPr>
            <a:r>
              <a:rPr lang="en-US" dirty="0" smtClean="0">
                <a:solidFill>
                  <a:schemeClr val="bg1"/>
                </a:solidFill>
                <a:latin typeface="Book Antiqua" panose="02040602050305030304" pitchFamily="18" charset="0"/>
              </a:rPr>
              <a:t>Dryope was the daughter of Euryton, king of Oechalia, by his first wife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Dryope was seduced by Apollo</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After marrying Andaemon, she bore a son to Apollo whom her father named Amphissus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One afternoon she and her sister, Iole, were myrtle and daisies to make garlands to honor the nymphs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sat beside a small lake and, wishing to amuse her son, plucked a lotus blossom</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Iole notice blood dripping from the stem</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tree was the nymph Lotis who had been transformed into the tree which bore her name while trying to escape from Priapus</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30987259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8490"/>
            <a:ext cx="6258059" cy="5378473"/>
          </a:xfrm>
        </p:spPr>
        <p:txBody>
          <a:bodyPr>
            <a:normAutofit lnSpcReduction="10000"/>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Before she could offer a prayer of forgiveness, she felt herself rooted to the ground</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Soon her body began to grow bark</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Iole brought Andaemon to the spot where Dryope asked that he bring her son there to play in the shade and to warn him to be careful of picking any flowers or plants as one does not always know if a nymph is living in it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With that her face was covered in bark and she too became a lotus tree</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7202174" y="798490"/>
            <a:ext cx="3693353" cy="4905530"/>
          </a:xfrm>
          <a:prstGeom prst="rect">
            <a:avLst/>
          </a:prstGeom>
        </p:spPr>
      </p:pic>
      <p:sp>
        <p:nvSpPr>
          <p:cNvPr id="5" name="AutoShape 2" descr="https://encrypted-tbn1.gstatic.com/images?q=tbn:ANd9GcRHzz6Ao_j1dPkljFBJLRJhNPcLaFs3jvyuKKCa49oCSLH9DWTv"/>
          <p:cNvSpPr>
            <a:spLocks noChangeAspect="1" noChangeArrowheads="1"/>
          </p:cNvSpPr>
          <p:nvPr/>
        </p:nvSpPr>
        <p:spPr bwMode="auto">
          <a:xfrm>
            <a:off x="1327552" y="5872162"/>
            <a:ext cx="9567975" cy="8618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dirty="0" smtClean="0">
                <a:solidFill>
                  <a:srgbClr val="FFFF00"/>
                </a:solidFill>
                <a:latin typeface="Book Antiqua" panose="02040602050305030304" pitchFamily="18" charset="0"/>
              </a:rPr>
              <a:t>Note: This is not the same Dryope who lured Hylas away from the quest for the golden fleece at Hera’s request</a:t>
            </a:r>
            <a:endParaRPr lang="en-US" sz="2400"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145690276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450" y="2260241"/>
            <a:ext cx="4695311" cy="2363273"/>
          </a:xfrm>
        </p:spPr>
        <p:txBody>
          <a:bodyPr anchor="ctr">
            <a:normAutofit/>
          </a:bodyPr>
          <a:lstStyle/>
          <a:p>
            <a:pPr algn="ctr"/>
            <a:r>
              <a:rPr lang="en-US" sz="6600" dirty="0" smtClean="0">
                <a:solidFill>
                  <a:schemeClr val="bg1"/>
                </a:solidFill>
                <a:latin typeface="Book Antiqua" panose="02040602050305030304" pitchFamily="18" charset="0"/>
              </a:rPr>
              <a:t>THE HYADES</a:t>
            </a:r>
            <a:endParaRPr lang="en-US" sz="6600" dirty="0">
              <a:solidFill>
                <a:schemeClr val="bg1"/>
              </a:solidFill>
              <a:latin typeface="Book Antiqua" panose="02040602050305030304" pitchFamily="18" charset="0"/>
            </a:endParaRPr>
          </a:p>
        </p:txBody>
      </p:sp>
      <p:sp>
        <p:nvSpPr>
          <p:cNvPr id="5" name="Content Placeholder 4"/>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5183188" y="987425"/>
            <a:ext cx="5248699" cy="4881563"/>
          </a:xfrm>
          <a:prstGeom prst="rect">
            <a:avLst/>
          </a:prstGeom>
        </p:spPr>
      </p:pic>
    </p:spTree>
    <p:extLst>
      <p:ext uri="{BB962C8B-B14F-4D97-AF65-F5344CB8AC3E}">
        <p14:creationId xmlns:p14="http://schemas.microsoft.com/office/powerpoint/2010/main" val="136638685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566670"/>
            <a:ext cx="10515600" cy="5610293"/>
          </a:xfrm>
        </p:spPr>
        <p:txBody>
          <a:bodyPr>
            <a:normAutofit/>
          </a:bodyPr>
          <a:lstStyle/>
          <a:p>
            <a:pPr>
              <a:buFont typeface="Wingdings" panose="05000000000000000000" pitchFamily="2" charset="2"/>
              <a:buChar char="v"/>
            </a:pPr>
            <a:r>
              <a:rPr lang="en-US" dirty="0" smtClean="0">
                <a:solidFill>
                  <a:schemeClr val="bg1"/>
                </a:solidFill>
                <a:latin typeface="Book Antiqua" panose="02040602050305030304" pitchFamily="18" charset="0"/>
              </a:rPr>
              <a:t> The Hyades were the daughters of Atlas and, either Pleïone or the Oceanid Aethra</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derive their name from their brother Hyas whose name means “to rain” and who was killed by a boar or lion</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sisters wept until Zeus placed them in the stars at the head of the constellation Taurus</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are called the “rainy stars” because of their setting in the evening and morning bringing rain in May and November</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were said to have cared for Dionysus on Mt. Nysa at the request of Zeus</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Their sisters are the Pleiades and the Hesperides</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Roman name for the Hyades is Suculae</a:t>
            </a:r>
          </a:p>
          <a:p>
            <a:pPr marL="0" indent="0">
              <a:buNone/>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99368675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16709" y="2788275"/>
            <a:ext cx="4823697" cy="1600200"/>
          </a:xfrm>
        </p:spPr>
        <p:txBody>
          <a:bodyPr anchor="ctr">
            <a:normAutofit/>
          </a:bodyPr>
          <a:lstStyle/>
          <a:p>
            <a:pPr algn="ctr"/>
            <a:r>
              <a:rPr lang="en-US" sz="7200" dirty="0" smtClean="0">
                <a:solidFill>
                  <a:schemeClr val="bg1"/>
                </a:solidFill>
                <a:latin typeface="Book Antiqua" panose="02040602050305030304" pitchFamily="18" charset="0"/>
              </a:rPr>
              <a:t>LINUS</a:t>
            </a:r>
            <a:endParaRPr lang="en-US" sz="7200" dirty="0">
              <a:solidFill>
                <a:schemeClr val="bg1"/>
              </a:solidFill>
              <a:latin typeface="Book Antiqua" panose="02040602050305030304" pitchFamily="18" charset="0"/>
            </a:endParaRPr>
          </a:p>
        </p:txBody>
      </p:sp>
      <p:sp>
        <p:nvSpPr>
          <p:cNvPr id="5" name="Picture Placeholder 4"/>
          <p:cNvSpPr>
            <a:spLocks noGrp="1"/>
          </p:cNvSpPr>
          <p:nvPr>
            <p:ph type="pic" idx="1"/>
          </p:nvPr>
        </p:nvSpPr>
        <p:spPr>
          <a:xfrm>
            <a:off x="3209501" y="1151563"/>
            <a:ext cx="3307208" cy="4873625"/>
          </a:xfrm>
        </p:spPr>
      </p:sp>
      <p:pic>
        <p:nvPicPr>
          <p:cNvPr id="7" name="Picture 6"/>
          <p:cNvPicPr>
            <a:picLocks noChangeAspect="1"/>
          </p:cNvPicPr>
          <p:nvPr/>
        </p:nvPicPr>
        <p:blipFill>
          <a:blip r:embed="rId2"/>
          <a:stretch>
            <a:fillRect/>
          </a:stretch>
        </p:blipFill>
        <p:spPr>
          <a:xfrm>
            <a:off x="3209500" y="1151563"/>
            <a:ext cx="3307209" cy="4960814"/>
          </a:xfrm>
          <a:prstGeom prst="rect">
            <a:avLst/>
          </a:prstGeom>
        </p:spPr>
      </p:pic>
    </p:spTree>
    <p:extLst>
      <p:ext uri="{BB962C8B-B14F-4D97-AF65-F5344CB8AC3E}">
        <p14:creationId xmlns:p14="http://schemas.microsoft.com/office/powerpoint/2010/main" val="48730122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2276"/>
            <a:ext cx="10515600" cy="5674687"/>
          </a:xfrm>
        </p:spPr>
        <p:txBody>
          <a:bodyPr>
            <a:normAutofit lnSpcReduction="10000"/>
          </a:bodyPr>
          <a:lstStyle/>
          <a:p>
            <a:r>
              <a:rPr lang="en-US" dirty="0" smtClean="0">
                <a:solidFill>
                  <a:schemeClr val="bg1"/>
                </a:solidFill>
                <a:latin typeface="Book Antiqua" panose="02040602050305030304" pitchFamily="18" charset="0"/>
              </a:rPr>
              <a:t> Linus was a poet-musician whose death was widely mourned</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Since there were so many traditions about Linus, Pausanias tried to distinguish three separate persons named Linus</a:t>
            </a:r>
          </a:p>
          <a:p>
            <a:pPr marL="0" indent="0">
              <a:buNone/>
            </a:pPr>
            <a:endParaRPr lang="en-US" dirty="0">
              <a:solidFill>
                <a:schemeClr val="bg1"/>
              </a:solidFill>
              <a:latin typeface="Book Antiqua" panose="02040602050305030304" pitchFamily="18" charset="0"/>
            </a:endParaRPr>
          </a:p>
          <a:p>
            <a:pPr marL="0" indent="0">
              <a:buNone/>
            </a:pPr>
            <a:r>
              <a:rPr lang="en-US" dirty="0" smtClean="0">
                <a:solidFill>
                  <a:schemeClr val="bg1"/>
                </a:solidFill>
                <a:latin typeface="Book Antiqua" panose="02040602050305030304" pitchFamily="18" charset="0"/>
              </a:rPr>
              <a:t>Son of Psamathe and Apollo</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Psamathe was the daughter of King Crotopus of Argos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exposed the infant fearing the anger of her father if the child was discovered</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was discovered and raised </a:t>
            </a:r>
            <a:r>
              <a:rPr lang="en-US" smtClean="0">
                <a:solidFill>
                  <a:schemeClr val="bg1"/>
                </a:solidFill>
                <a:latin typeface="Book Antiqua" panose="02040602050305030304" pitchFamily="18" charset="0"/>
              </a:rPr>
              <a:t>by shepherds </a:t>
            </a:r>
            <a:r>
              <a:rPr lang="en-US" dirty="0" smtClean="0">
                <a:solidFill>
                  <a:schemeClr val="bg1"/>
                </a:solidFill>
                <a:latin typeface="Book Antiqua" panose="02040602050305030304" pitchFamily="18" charset="0"/>
              </a:rPr>
              <a:t>until the dogs of Crotopus found and ate him</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Upon discovering the death of his child, Apollo sent Poine (Vengeance) to punish the Argives by snatching children from their mothers</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4436336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7904" y="476518"/>
            <a:ext cx="7515896" cy="5700445"/>
          </a:xfrm>
        </p:spPr>
        <p:txBody>
          <a:bodyPr>
            <a:normAutofit lnSpcReduction="10000"/>
          </a:bodyPr>
          <a:lstStyle/>
          <a:p>
            <a:r>
              <a:rPr lang="en-US" dirty="0" smtClean="0">
                <a:solidFill>
                  <a:schemeClr val="bg1"/>
                </a:solidFill>
                <a:latin typeface="Book Antiqua" panose="02040602050305030304" pitchFamily="18" charset="0"/>
              </a:rPr>
              <a:t> Poine was slain by Coroebus, causing Apollo to send a second punishment against Argos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Coroebus went to Delphi to be punished individually so that Argos did not have to suffer further</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Pythia told him to carry a tripod until he dropped it and to settle there</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tripod dropped in the Geraneian Mountains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To appease Apollo, the Argives erected a temple midway between Argos and Delphi where Linus and his mother were bewailed by the mothers and children of Argos</a:t>
            </a:r>
          </a:p>
          <a:p>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528913" y="476517"/>
            <a:ext cx="3308992" cy="5409127"/>
          </a:xfrm>
          <a:prstGeom prst="rect">
            <a:avLst/>
          </a:prstGeom>
        </p:spPr>
      </p:pic>
    </p:spTree>
    <p:extLst>
      <p:ext uri="{BB962C8B-B14F-4D97-AF65-F5344CB8AC3E}">
        <p14:creationId xmlns:p14="http://schemas.microsoft.com/office/powerpoint/2010/main" val="259691491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3216" y="553792"/>
            <a:ext cx="6060583" cy="5623171"/>
          </a:xfrm>
        </p:spPr>
        <p:txBody>
          <a:bodyPr>
            <a:normAutofit fontScale="92500" lnSpcReduction="10000"/>
          </a:bodyPr>
          <a:lstStyle/>
          <a:p>
            <a:pPr marL="0" indent="0">
              <a:buNone/>
            </a:pPr>
            <a:r>
              <a:rPr lang="en-US" dirty="0" smtClean="0">
                <a:solidFill>
                  <a:schemeClr val="bg1"/>
                </a:solidFill>
                <a:latin typeface="Book Antiqua" panose="02040602050305030304" pitchFamily="18" charset="0"/>
              </a:rPr>
              <a:t>Son of Urania and Amphimarus</a:t>
            </a:r>
          </a:p>
          <a:p>
            <a:r>
              <a:rPr lang="en-US" dirty="0" smtClean="0">
                <a:solidFill>
                  <a:schemeClr val="bg1"/>
                </a:solidFill>
                <a:latin typeface="Book Antiqua" panose="02040602050305030304" pitchFamily="18" charset="0"/>
              </a:rPr>
              <a:t> This son of the Muse Urania and Amphimarus, a son of Poseidon, was slain by Apollo because of his skill in music</a:t>
            </a:r>
          </a:p>
          <a:p>
            <a:pPr marL="0" indent="0">
              <a:buNone/>
            </a:pPr>
            <a:endParaRPr lang="en-US" dirty="0">
              <a:solidFill>
                <a:schemeClr val="bg1"/>
              </a:solidFill>
              <a:latin typeface="Book Antiqua" panose="02040602050305030304" pitchFamily="18" charset="0"/>
            </a:endParaRPr>
          </a:p>
          <a:p>
            <a:pPr marL="0" indent="0">
              <a:buNone/>
            </a:pPr>
            <a:r>
              <a:rPr lang="en-US" dirty="0" smtClean="0">
                <a:solidFill>
                  <a:schemeClr val="bg1"/>
                </a:solidFill>
                <a:latin typeface="Book Antiqua" panose="02040602050305030304" pitchFamily="18" charset="0"/>
              </a:rPr>
              <a:t>Son of Apollo and Calliope</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This son of Apollo is considered the inventor of melody and rhythm </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taught his brother, Orpheus, to play the lyre and then moved to Thebes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also taught music to Heracles but was slain by his student when he reprimanded him for making errors</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605306" y="553791"/>
            <a:ext cx="4584879" cy="5623171"/>
          </a:xfrm>
          <a:prstGeom prst="rect">
            <a:avLst/>
          </a:prstGeom>
        </p:spPr>
      </p:pic>
    </p:spTree>
    <p:extLst>
      <p:ext uri="{BB962C8B-B14F-4D97-AF65-F5344CB8AC3E}">
        <p14:creationId xmlns:p14="http://schemas.microsoft.com/office/powerpoint/2010/main" val="179971604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3792"/>
            <a:ext cx="10515600" cy="5623171"/>
          </a:xfrm>
        </p:spPr>
        <p:txBody>
          <a:bodyPr/>
          <a:lstStyle/>
          <a:p>
            <a:pPr marL="0" indent="0">
              <a:buNone/>
            </a:pPr>
            <a:r>
              <a:rPr lang="en-US" i="1" dirty="0" smtClean="0">
                <a:solidFill>
                  <a:schemeClr val="bg1"/>
                </a:solidFill>
                <a:latin typeface="Book Antiqua" panose="02040602050305030304" pitchFamily="18" charset="0"/>
              </a:rPr>
              <a:t>ailinon</a:t>
            </a:r>
          </a:p>
          <a:p>
            <a:r>
              <a:rPr lang="en-US" dirty="0" smtClean="0">
                <a:solidFill>
                  <a:schemeClr val="bg1"/>
                </a:solidFill>
                <a:latin typeface="Book Antiqua" panose="02040602050305030304" pitchFamily="18" charset="0"/>
              </a:rPr>
              <a:t>The general belief is that the personification of Linus the musician grew up as an explanation of ancient songs that were sung to the word </a:t>
            </a:r>
            <a:r>
              <a:rPr lang="en-US" i="1" dirty="0" smtClean="0">
                <a:solidFill>
                  <a:schemeClr val="bg1"/>
                </a:solidFill>
                <a:latin typeface="Book Antiqua" panose="02040602050305030304" pitchFamily="18" charset="0"/>
              </a:rPr>
              <a:t>ailinon</a:t>
            </a:r>
            <a:r>
              <a:rPr lang="en-US" dirty="0" smtClean="0">
                <a:solidFill>
                  <a:schemeClr val="bg1"/>
                </a:solidFill>
                <a:latin typeface="Book Antiqua" panose="02040602050305030304" pitchFamily="18" charset="0"/>
              </a:rPr>
              <a:t> as a lament for harvested crops or dying vegetation</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name Linus is taken from this lament</a:t>
            </a:r>
          </a:p>
          <a:p>
            <a:r>
              <a:rPr lang="en-US" dirty="0">
                <a:solidFill>
                  <a:schemeClr val="bg1"/>
                </a:solidFill>
                <a:latin typeface="Book Antiqua" panose="02040602050305030304" pitchFamily="18" charset="0"/>
              </a:rPr>
              <a:t> </a:t>
            </a:r>
            <a:r>
              <a:rPr lang="en-US" i="1" dirty="0" smtClean="0">
                <a:solidFill>
                  <a:schemeClr val="bg1"/>
                </a:solidFill>
                <a:latin typeface="Book Antiqua" panose="02040602050305030304" pitchFamily="18" charset="0"/>
              </a:rPr>
              <a:t>Ailinon</a:t>
            </a:r>
            <a:r>
              <a:rPr lang="en-US" dirty="0" smtClean="0">
                <a:solidFill>
                  <a:schemeClr val="bg1"/>
                </a:solidFill>
                <a:latin typeface="Book Antiqua" panose="02040602050305030304" pitchFamily="18" charset="0"/>
              </a:rPr>
              <a:t> means “woe is me”</a:t>
            </a:r>
          </a:p>
          <a:p>
            <a:r>
              <a:rPr lang="en-US" dirty="0" smtClean="0">
                <a:solidFill>
                  <a:schemeClr val="bg1"/>
                </a:solidFill>
                <a:latin typeface="Book Antiqua" panose="02040602050305030304" pitchFamily="18" charset="0"/>
              </a:rPr>
              <a:t>Our English word alas is derived from </a:t>
            </a:r>
            <a:r>
              <a:rPr lang="en-US" i="1" dirty="0" smtClean="0">
                <a:solidFill>
                  <a:schemeClr val="bg1"/>
                </a:solidFill>
                <a:latin typeface="Book Antiqua" panose="02040602050305030304" pitchFamily="18" charset="0"/>
              </a:rPr>
              <a:t>ailinon</a:t>
            </a:r>
            <a:endParaRPr lang="en-US" i="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039289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4096"/>
            <a:ext cx="10515600" cy="5442867"/>
          </a:xfrm>
        </p:spPr>
        <p:txBody>
          <a:bodyPr>
            <a:normAutofit/>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Oenopion puts Orion into a deep sleep with the aid of Dionysus and blinds him</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an oracle tells him that his sight can be restored by traveling east and letting the rays of the sun god Helios fall on his eyes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Orion traveled east following the sound of the clanging hammer of Hephaestus until he reached the island of Lemnos </a:t>
            </a:r>
          </a:p>
          <a:p>
            <a:pPr>
              <a:buFont typeface="Wingdings" panose="05000000000000000000" pitchFamily="2" charset="2"/>
              <a:buChar char="Ø"/>
            </a:pPr>
            <a:r>
              <a:rPr lang="en-US" dirty="0">
                <a:solidFill>
                  <a:schemeClr val="bg1"/>
                </a:solidFill>
                <a:latin typeface="Book Antiqua" panose="02040602050305030304" pitchFamily="18" charset="0"/>
              </a:rPr>
              <a:t> Hephaestus takes pity on him and lends him one of his workers Cedalion to assist him in his quest</a:t>
            </a:r>
          </a:p>
          <a:p>
            <a:pPr>
              <a:buFont typeface="Wingdings" panose="05000000000000000000" pitchFamily="2" charset="2"/>
              <a:buChar char="Ø"/>
            </a:pPr>
            <a:r>
              <a:rPr lang="en-US" dirty="0">
                <a:solidFill>
                  <a:schemeClr val="bg1"/>
                </a:solidFill>
                <a:latin typeface="Book Antiqua" panose="02040602050305030304" pitchFamily="18" charset="0"/>
              </a:rPr>
              <a:t> placing Cedalion on his shoulder they reached the sun god and his sight was restored</a:t>
            </a:r>
          </a:p>
          <a:p>
            <a:pPr>
              <a:buFont typeface="Wingdings" panose="05000000000000000000" pitchFamily="2" charset="2"/>
              <a:buChar char="Ø"/>
            </a:pPr>
            <a:r>
              <a:rPr lang="en-US" dirty="0">
                <a:solidFill>
                  <a:schemeClr val="bg1"/>
                </a:solidFill>
                <a:latin typeface="Book Antiqua" panose="02040602050305030304" pitchFamily="18" charset="0"/>
              </a:rPr>
              <a:t> Orion returned to Chios seeking revenge but Oenopion had fled and could not be found</a:t>
            </a:r>
          </a:p>
          <a:p>
            <a:pPr>
              <a:buFont typeface="Wingdings" panose="05000000000000000000" pitchFamily="2" charset="2"/>
              <a:buChar char="Ø"/>
            </a:pPr>
            <a:endParaRPr lang="en-US" dirty="0" smtClean="0">
              <a:solidFill>
                <a:schemeClr val="bg1"/>
              </a:solidFill>
              <a:latin typeface="Book Antiqua" panose="02040602050305030304" pitchFamily="18" charset="0"/>
            </a:endParaRPr>
          </a:p>
        </p:txBody>
      </p:sp>
    </p:spTree>
    <p:extLst>
      <p:ext uri="{BB962C8B-B14F-4D97-AF65-F5344CB8AC3E}">
        <p14:creationId xmlns:p14="http://schemas.microsoft.com/office/powerpoint/2010/main" val="347468937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69" y="2492062"/>
            <a:ext cx="4867783" cy="1600200"/>
          </a:xfrm>
        </p:spPr>
        <p:txBody>
          <a:bodyPr anchor="ctr">
            <a:normAutofit/>
          </a:bodyPr>
          <a:lstStyle/>
          <a:p>
            <a:pPr algn="ctr"/>
            <a:r>
              <a:rPr lang="en-US" sz="6600" dirty="0" smtClean="0">
                <a:solidFill>
                  <a:schemeClr val="bg1"/>
                </a:solidFill>
                <a:latin typeface="Book Antiqua" panose="02040602050305030304" pitchFamily="18" charset="0"/>
              </a:rPr>
              <a:t>MARPESSA</a:t>
            </a:r>
            <a:endParaRPr lang="en-US" sz="6600" dirty="0">
              <a:solidFill>
                <a:schemeClr val="bg1"/>
              </a:solidFill>
              <a:latin typeface="Book Antiqua" panose="02040602050305030304" pitchFamily="18" charset="0"/>
            </a:endParaRPr>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5679152" y="987425"/>
            <a:ext cx="5676236" cy="4881563"/>
          </a:xfrm>
          <a:prstGeom prst="rect">
            <a:avLst/>
          </a:prstGeom>
        </p:spPr>
      </p:pic>
    </p:spTree>
    <p:extLst>
      <p:ext uri="{BB962C8B-B14F-4D97-AF65-F5344CB8AC3E}">
        <p14:creationId xmlns:p14="http://schemas.microsoft.com/office/powerpoint/2010/main" val="414351124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773510" y="695634"/>
            <a:ext cx="8031050" cy="5557146"/>
          </a:xfrm>
        </p:spPr>
        <p:txBody>
          <a:bodyPr>
            <a:normAutofit fontScale="92500"/>
          </a:bodyPr>
          <a:lstStyle/>
          <a:p>
            <a:r>
              <a:rPr lang="en-US" dirty="0" smtClean="0">
                <a:solidFill>
                  <a:schemeClr val="bg1"/>
                </a:solidFill>
                <a:latin typeface="Book Antiqua" panose="02040602050305030304" pitchFamily="18" charset="0"/>
              </a:rPr>
              <a:t> Marpessa, whose name means “the robbed one”, was the daughter of Alcippe and Evenus, the son of Ares and Demonice and king of Aetolia</a:t>
            </a:r>
          </a:p>
          <a:p>
            <a:r>
              <a:rPr lang="en-US" dirty="0" smtClean="0">
                <a:solidFill>
                  <a:schemeClr val="bg1"/>
                </a:solidFill>
                <a:latin typeface="Book Antiqua" panose="02040602050305030304" pitchFamily="18" charset="0"/>
              </a:rPr>
              <a:t> Idas, an Argonaut and a hero of the Calydonian Boar Hunt, loved Marpessa and she returned his love</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Apollo also loved Marpessa</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Evenus refused to allow them to marry, Idas sought the aid of Poseidon</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Poseidon gave him a winged chariot to aid him in his quest</a:t>
            </a:r>
          </a:p>
          <a:p>
            <a:r>
              <a:rPr lang="en-US" dirty="0" smtClean="0">
                <a:solidFill>
                  <a:schemeClr val="bg1"/>
                </a:solidFill>
                <a:latin typeface="Book Antiqua" panose="02040602050305030304" pitchFamily="18" charset="0"/>
              </a:rPr>
              <a:t>When Idas and Marpessa fled Aetolia, Evenus gave chase but was no match for the chariot of Poseidon</a:t>
            </a:r>
          </a:p>
          <a:p>
            <a:endParaRPr lang="en-US" dirty="0" smtClean="0">
              <a:solidFill>
                <a:schemeClr val="bg1"/>
              </a:solidFill>
              <a:latin typeface="Book Antiqua" panose="02040602050305030304" pitchFamily="18" charset="0"/>
            </a:endParaRPr>
          </a:p>
          <a:p>
            <a:endParaRPr lang="en-US" dirty="0">
              <a:solidFill>
                <a:schemeClr val="bg1"/>
              </a:solidFill>
              <a:latin typeface="Book Antiqua" panose="02040602050305030304" pitchFamily="18" charset="0"/>
            </a:endParaRPr>
          </a:p>
        </p:txBody>
      </p:sp>
      <p:pic>
        <p:nvPicPr>
          <p:cNvPr id="7" name="Picture 6"/>
          <p:cNvPicPr>
            <a:picLocks noChangeAspect="1"/>
          </p:cNvPicPr>
          <p:nvPr/>
        </p:nvPicPr>
        <p:blipFill>
          <a:blip r:embed="rId2"/>
          <a:stretch>
            <a:fillRect/>
          </a:stretch>
        </p:blipFill>
        <p:spPr>
          <a:xfrm>
            <a:off x="445510" y="701986"/>
            <a:ext cx="3328000" cy="5312448"/>
          </a:xfrm>
          <a:prstGeom prst="rect">
            <a:avLst/>
          </a:prstGeom>
        </p:spPr>
      </p:pic>
    </p:spTree>
    <p:extLst>
      <p:ext uri="{BB962C8B-B14F-4D97-AF65-F5344CB8AC3E}">
        <p14:creationId xmlns:p14="http://schemas.microsoft.com/office/powerpoint/2010/main" val="196993889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321" y="679406"/>
            <a:ext cx="10515600" cy="4351338"/>
          </a:xfrm>
        </p:spPr>
        <p:txBody>
          <a:bodyPr>
            <a:normAutofit lnSpcReduction="10000"/>
          </a:bodyPr>
          <a:lstStyle/>
          <a:p>
            <a:r>
              <a:rPr lang="en-US" dirty="0" smtClean="0">
                <a:solidFill>
                  <a:schemeClr val="bg1"/>
                </a:solidFill>
                <a:latin typeface="Book Antiqua" panose="02040602050305030304" pitchFamily="18" charset="0"/>
              </a:rPr>
              <a:t>Evenus pursued them as far as the Aetolian river Lycormas </a:t>
            </a:r>
          </a:p>
          <a:p>
            <a:r>
              <a:rPr lang="en-US" dirty="0" smtClean="0">
                <a:solidFill>
                  <a:schemeClr val="bg1"/>
                </a:solidFill>
                <a:latin typeface="Book Antiqua" panose="02040602050305030304" pitchFamily="18" charset="0"/>
              </a:rPr>
              <a:t> There he killed his horses and either out rage or grief drowned himself in the river which was thereafter named for him</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Although Evenus gave up the chase, Apollo did not</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Apollo and Idas squared off to fight for Marpessa’s affection, but Zeus stepped in between them ordering Marpessa to choose </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Marpessa chose Idas fearing that Apollo would lose interest in her when she had grown older</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Marpessa bore a daughter, Cleopatra, who married Meleager</a:t>
            </a:r>
          </a:p>
          <a:p>
            <a:r>
              <a:rPr lang="en-US" dirty="0" smtClean="0">
                <a:solidFill>
                  <a:schemeClr val="bg1"/>
                </a:solidFill>
                <a:latin typeface="Book Antiqua" panose="02040602050305030304" pitchFamily="18" charset="0"/>
              </a:rPr>
              <a:t>Pausanias states that, when Idas died, Marpessa killed herself</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3580327" y="5030744"/>
            <a:ext cx="3773510" cy="1600200"/>
          </a:xfrm>
          <a:prstGeom prst="rect">
            <a:avLst/>
          </a:prstGeom>
        </p:spPr>
      </p:pic>
    </p:spTree>
    <p:extLst>
      <p:ext uri="{BB962C8B-B14F-4D97-AF65-F5344CB8AC3E}">
        <p14:creationId xmlns:p14="http://schemas.microsoft.com/office/powerpoint/2010/main" val="146680511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646" y="2632075"/>
            <a:ext cx="5058580" cy="1600200"/>
          </a:xfrm>
        </p:spPr>
        <p:txBody>
          <a:bodyPr anchor="ctr">
            <a:normAutofit/>
          </a:bodyPr>
          <a:lstStyle/>
          <a:p>
            <a:pPr algn="ctr"/>
            <a:r>
              <a:rPr lang="en-US" sz="6600" dirty="0" smtClean="0">
                <a:solidFill>
                  <a:schemeClr val="bg1"/>
                </a:solidFill>
                <a:latin typeface="Book Antiqua" panose="02040602050305030304" pitchFamily="18" charset="0"/>
              </a:rPr>
              <a:t>MARSYAS</a:t>
            </a:r>
            <a:endParaRPr lang="en-US" sz="6600" dirty="0">
              <a:solidFill>
                <a:schemeClr val="bg1"/>
              </a:solidFill>
              <a:latin typeface="Book Antiqua" panose="02040602050305030304" pitchFamily="18" charset="0"/>
            </a:endParaRPr>
          </a:p>
        </p:txBody>
      </p:sp>
      <p:sp>
        <p:nvSpPr>
          <p:cNvPr id="3" name="Content Placeholder 2"/>
          <p:cNvSpPr>
            <a:spLocks noGrp="1"/>
          </p:cNvSpPr>
          <p:nvPr>
            <p:ph idx="1"/>
          </p:nvPr>
        </p:nvSpPr>
        <p:spPr>
          <a:xfrm>
            <a:off x="839788" y="995363"/>
            <a:ext cx="6172200" cy="4873625"/>
          </a:xfrm>
        </p:spPr>
        <p:txBody>
          <a:bodyPr/>
          <a:lstStyle/>
          <a:p>
            <a:endParaRPr lang="en-US"/>
          </a:p>
        </p:txBody>
      </p:sp>
      <p:pic>
        <p:nvPicPr>
          <p:cNvPr id="5" name="Picture 4"/>
          <p:cNvPicPr>
            <a:picLocks noChangeAspect="1"/>
          </p:cNvPicPr>
          <p:nvPr/>
        </p:nvPicPr>
        <p:blipFill>
          <a:blip r:embed="rId2"/>
          <a:stretch>
            <a:fillRect/>
          </a:stretch>
        </p:blipFill>
        <p:spPr>
          <a:xfrm>
            <a:off x="2766703" y="995363"/>
            <a:ext cx="2876793" cy="4873625"/>
          </a:xfrm>
          <a:prstGeom prst="rect">
            <a:avLst/>
          </a:prstGeom>
        </p:spPr>
      </p:pic>
    </p:spTree>
    <p:extLst>
      <p:ext uri="{BB962C8B-B14F-4D97-AF65-F5344CB8AC3E}">
        <p14:creationId xmlns:p14="http://schemas.microsoft.com/office/powerpoint/2010/main" val="407490218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51079" y="872587"/>
            <a:ext cx="10515600" cy="5064573"/>
          </a:xfrm>
        </p:spPr>
        <p:txBody>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The </a:t>
            </a:r>
            <a:r>
              <a:rPr lang="en-US" i="1" dirty="0" err="1" smtClean="0">
                <a:solidFill>
                  <a:schemeClr val="bg1"/>
                </a:solidFill>
                <a:latin typeface="Book Antiqua" panose="02040602050305030304" pitchFamily="18" charset="0"/>
              </a:rPr>
              <a:t>aulos</a:t>
            </a:r>
            <a:r>
              <a:rPr lang="en-US" dirty="0" smtClean="0">
                <a:solidFill>
                  <a:schemeClr val="bg1"/>
                </a:solidFill>
                <a:latin typeface="Book Antiqua" panose="02040602050305030304" pitchFamily="18" charset="0"/>
              </a:rPr>
              <a:t>, the double-piped flute, was  invented by Athena but discarded and cursed when her face became distorted as she played it and the other gods ridiculed her</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flute was found by the satyr, Marsyas, who picked it up and taught himself to play the instrument beautifully</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 He challenged Apollo to a music contest to be judged by the Muses which Apollo accepted with the provision that winner might do whatever he wished to the loser</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Marsyas played so eloquently that he would have won had not Apollo played the lyre upside down, a feat that he could not perform</a:t>
            </a:r>
          </a:p>
          <a:p>
            <a:pPr>
              <a:buFont typeface="Courier New" panose="02070309020205020404" pitchFamily="49" charset="0"/>
              <a:buChar char="o"/>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76642800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713" y="805016"/>
            <a:ext cx="7043671" cy="5557147"/>
          </a:xfrm>
        </p:spPr>
        <p:txBody>
          <a:bodyPr>
            <a:normAutofit fontScale="92500"/>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Apollo hung Marsyas from a pine tree in Celaenae in Phrygia and flayed him alive</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Book VI of Ovid’s </a:t>
            </a:r>
            <a:r>
              <a:rPr lang="en-US" i="1" dirty="0" smtClean="0">
                <a:solidFill>
                  <a:schemeClr val="bg1"/>
                </a:solidFill>
                <a:latin typeface="Book Antiqua" panose="02040602050305030304" pitchFamily="18" charset="0"/>
              </a:rPr>
              <a:t>Metamorphoses</a:t>
            </a:r>
            <a:r>
              <a:rPr lang="en-US" dirty="0" smtClean="0">
                <a:solidFill>
                  <a:schemeClr val="bg1"/>
                </a:solidFill>
                <a:latin typeface="Book Antiqua" panose="02040602050305030304" pitchFamily="18" charset="0"/>
              </a:rPr>
              <a:t> states that all the nymphs, forest gods, his brother satyrs, and shepherds rained so many tears for Marsyas that the clearest stream in ancient Phrygia was formed which bore his name and flowed into the Maeander River </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His body was given to either his father or his student, Olympus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flute itself floated down this river to the Maeander and reappeared near Asopus where a shepherd found it and dedicated it to Apollo</a:t>
            </a:r>
          </a:p>
        </p:txBody>
      </p:sp>
      <p:pic>
        <p:nvPicPr>
          <p:cNvPr id="5" name="Picture 4"/>
          <p:cNvPicPr>
            <a:picLocks noChangeAspect="1"/>
          </p:cNvPicPr>
          <p:nvPr/>
        </p:nvPicPr>
        <p:blipFill>
          <a:blip r:embed="rId2"/>
          <a:stretch>
            <a:fillRect/>
          </a:stretch>
        </p:blipFill>
        <p:spPr>
          <a:xfrm>
            <a:off x="7508384" y="805017"/>
            <a:ext cx="4461988" cy="5312448"/>
          </a:xfrm>
          <a:prstGeom prst="rect">
            <a:avLst/>
          </a:prstGeom>
        </p:spPr>
      </p:pic>
    </p:spTree>
    <p:extLst>
      <p:ext uri="{BB962C8B-B14F-4D97-AF65-F5344CB8AC3E}">
        <p14:creationId xmlns:p14="http://schemas.microsoft.com/office/powerpoint/2010/main" val="7305264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3" y="692284"/>
            <a:ext cx="10515600" cy="4974420"/>
          </a:xfrm>
        </p:spPr>
        <p:txBody>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Apollo hated flute music for a long time after the contest until he was reconciled to it by an Argive musician named Sacadas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Apollo permitted the Pythian flute tune to be played at Delphi</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spite of his ignoble end Marsyas remained a hero in Phrygia</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1619036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9284" y="2260242"/>
            <a:ext cx="5052699" cy="1600200"/>
          </a:xfrm>
        </p:spPr>
        <p:txBody>
          <a:bodyPr anchor="ctr">
            <a:normAutofit/>
          </a:bodyPr>
          <a:lstStyle/>
          <a:p>
            <a:pPr algn="ctr"/>
            <a:r>
              <a:rPr lang="en-US" sz="6600" dirty="0" smtClean="0">
                <a:solidFill>
                  <a:schemeClr val="bg1"/>
                </a:solidFill>
                <a:latin typeface="Book Antiqua" panose="02040602050305030304" pitchFamily="18" charset="0"/>
              </a:rPr>
              <a:t>MELAMPUS</a:t>
            </a:r>
            <a:endParaRPr lang="en-US" sz="6600" dirty="0">
              <a:solidFill>
                <a:schemeClr val="bg1"/>
              </a:solidFill>
              <a:latin typeface="Book Antiqua" panose="02040602050305030304" pitchFamily="18" charset="0"/>
            </a:endParaRPr>
          </a:p>
        </p:txBody>
      </p:sp>
      <p:sp>
        <p:nvSpPr>
          <p:cNvPr id="5" name="Content Placeholder 4"/>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6303650" y="987425"/>
            <a:ext cx="2853229" cy="4922237"/>
          </a:xfrm>
          <a:prstGeom prst="rect">
            <a:avLst/>
          </a:prstGeom>
        </p:spPr>
      </p:pic>
    </p:spTree>
    <p:extLst>
      <p:ext uri="{BB962C8B-B14F-4D97-AF65-F5344CB8AC3E}">
        <p14:creationId xmlns:p14="http://schemas.microsoft.com/office/powerpoint/2010/main" val="122472778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5473" y="615010"/>
            <a:ext cx="10515600" cy="5373665"/>
          </a:xfrm>
        </p:spPr>
        <p:txBody>
          <a:bodyPr/>
          <a:lstStyle/>
          <a:p>
            <a:pPr>
              <a:buFont typeface="Wingdings" panose="05000000000000000000" pitchFamily="2" charset="2"/>
              <a:buChar char="q"/>
            </a:pPr>
            <a:r>
              <a:rPr lang="en-US" dirty="0" smtClean="0">
                <a:solidFill>
                  <a:schemeClr val="bg1"/>
                </a:solidFill>
                <a:latin typeface="Book Antiqua" panose="02040602050305030304" pitchFamily="18" charset="0"/>
              </a:rPr>
              <a:t> Melampus is another of the seers of Greek mythology, and is perhaps the first, although not as well known as Tiresias or Calchas</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An Aeolid from Thessaly he moved to the Peloponnesus with his parents, Amythaon and Idomene, and his brother, Bias</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and Bias prospered in Pylos for a time but Melampus later moved to a rural area to live with Polyphantes</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After Polyphantes killed two snakes that had bitten and killed his servants, Melampus rescued and reared the young snakes</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During his sleep he awoke to find the snakes licking his ears only to discover that he could understand the language of birds and animals</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0037184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2310" y="602131"/>
            <a:ext cx="5725732" cy="6043367"/>
          </a:xfrm>
        </p:spPr>
        <p:txBody>
          <a:bodyPr>
            <a:normAutofit/>
          </a:bodyPr>
          <a:lstStyle/>
          <a:p>
            <a:pPr>
              <a:buFont typeface="Wingdings" panose="05000000000000000000" pitchFamily="2" charset="2"/>
              <a:buChar char="q"/>
            </a:pPr>
            <a:r>
              <a:rPr lang="en-US" dirty="0" smtClean="0">
                <a:solidFill>
                  <a:schemeClr val="bg1"/>
                </a:solidFill>
                <a:latin typeface="Book Antiqua" panose="02040602050305030304" pitchFamily="18" charset="0"/>
              </a:rPr>
              <a:t> With the aid of the birds’ and animals’ knowledge of the future and the personal interest of Apollo, whom he met at the Alpheius River, Melampus became a seer</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Melampus was devoted to his brother who had fallen in love with Pero, the daughter of Neleus</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Neleus demanded the cattle of Phylacus, king of Phylace, as a dowry, Bias turned to Melampus for help</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695459" y="602131"/>
            <a:ext cx="4906851" cy="5785789"/>
          </a:xfrm>
          <a:prstGeom prst="rect">
            <a:avLst/>
          </a:prstGeom>
        </p:spPr>
      </p:pic>
    </p:spTree>
    <p:extLst>
      <p:ext uri="{BB962C8B-B14F-4D97-AF65-F5344CB8AC3E}">
        <p14:creationId xmlns:p14="http://schemas.microsoft.com/office/powerpoint/2010/main" val="1257819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74" y="772732"/>
            <a:ext cx="7056549" cy="5404231"/>
          </a:xfrm>
        </p:spPr>
        <p:txBody>
          <a:bodyPr>
            <a:normAutofit/>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in another version, while clearing the island, he attempted to rape Artemis who brought a scorpion out of the earth which stung him to death</a:t>
            </a:r>
          </a:p>
          <a:p>
            <a:pPr>
              <a:buFont typeface="Wingdings" panose="05000000000000000000" pitchFamily="2" charset="2"/>
              <a:buChar char="Ø"/>
            </a:pPr>
            <a:r>
              <a:rPr lang="en-US" dirty="0">
                <a:solidFill>
                  <a:schemeClr val="bg1"/>
                </a:solidFill>
                <a:latin typeface="Book Antiqua" panose="02040602050305030304" pitchFamily="18" charset="0"/>
              </a:rPr>
              <a:t> unable to find Oenopion, Orion goes to Crete and hunts with Artemis and Latona</a:t>
            </a:r>
          </a:p>
          <a:p>
            <a:pPr>
              <a:buFont typeface="Wingdings" panose="05000000000000000000" pitchFamily="2" charset="2"/>
              <a:buChar char="Ø"/>
            </a:pPr>
            <a:r>
              <a:rPr lang="en-US" dirty="0">
                <a:solidFill>
                  <a:schemeClr val="bg1"/>
                </a:solidFill>
                <a:latin typeface="Book Antiqua" panose="02040602050305030304" pitchFamily="18" charset="0"/>
              </a:rPr>
              <a:t> while hunting with them, Orion brags that he will hunt and kill every living thing on earth</a:t>
            </a:r>
          </a:p>
          <a:p>
            <a:pPr>
              <a:buFont typeface="Wingdings" panose="05000000000000000000" pitchFamily="2" charset="2"/>
              <a:buChar char="Ø"/>
            </a:pPr>
            <a:r>
              <a:rPr lang="en-US" dirty="0">
                <a:solidFill>
                  <a:schemeClr val="bg1"/>
                </a:solidFill>
                <a:latin typeface="Book Antiqua" panose="02040602050305030304" pitchFamily="18" charset="0"/>
              </a:rPr>
              <a:t> Mother Earth (Gaea, Ge) send a giant scorpion that stings him to death</a:t>
            </a:r>
          </a:p>
          <a:p>
            <a:pPr>
              <a:buFont typeface="Wingdings" panose="05000000000000000000" pitchFamily="2" charset="2"/>
              <a:buChar char="Ø"/>
            </a:pPr>
            <a:endParaRPr lang="en-US" dirty="0" smtClean="0">
              <a:solidFill>
                <a:schemeClr val="bg1"/>
              </a:solidFill>
              <a:latin typeface="Book Antiqua" panose="02040602050305030304" pitchFamily="18" charset="0"/>
            </a:endParaRPr>
          </a:p>
          <a:p>
            <a:pPr>
              <a:buFont typeface="Wingdings" panose="05000000000000000000" pitchFamily="2" charset="2"/>
              <a:buChar char="Ø"/>
            </a:pPr>
            <a:endParaRPr lang="en-US" dirty="0">
              <a:solidFill>
                <a:schemeClr val="bg1"/>
              </a:solidFill>
              <a:latin typeface="Book Antiqua" panose="02040602050305030304" pitchFamily="18" charset="0"/>
            </a:endParaRPr>
          </a:p>
        </p:txBody>
      </p:sp>
      <p:pic>
        <p:nvPicPr>
          <p:cNvPr id="2050" name="Picture 2" descr="http://upload.wikimedia.org/wikipedia/commons/thumb/3/3e/Diane_aupr%C3%A8s_du_cadavre_d%27Orion.jpg/220px-Diane_aupr%C3%A8s_du_cadavre_d%27Or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323" y="772732"/>
            <a:ext cx="3730518" cy="540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59172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3639"/>
            <a:ext cx="10515600" cy="5713324"/>
          </a:xfrm>
        </p:spPr>
        <p:txBody>
          <a:bodyPr/>
          <a:lstStyle/>
          <a:p>
            <a:pPr>
              <a:buFont typeface="Wingdings" panose="05000000000000000000" pitchFamily="2" charset="2"/>
              <a:buChar char="q"/>
            </a:pPr>
            <a:r>
              <a:rPr lang="en-US" dirty="0" smtClean="0">
                <a:solidFill>
                  <a:schemeClr val="bg1"/>
                </a:solidFill>
                <a:latin typeface="Book Antiqua" panose="02040602050305030304" pitchFamily="18" charset="0"/>
              </a:rPr>
              <a:t> The cattle were guarded by a dangerous, unsleeping dog but Melampus agreed to help Bias knowing that it would take one year to complete the task</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Melampus divined that he would be imprisoned for one year</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was captured in the cattle yard of Phylacus and locked in a small cell in Phylacus’ barn</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At the end of a year Melampus heard two wood worms talking in the beams overhead</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One boasted that he had nearly gnawed through the beam</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Melampus called for his keeper who moved him to another cell just as the roof collapsed</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61325082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2428"/>
            <a:ext cx="7301248" cy="5584535"/>
          </a:xfrm>
        </p:spPr>
        <p:txBody>
          <a:bodyPr>
            <a:normAutofit lnSpcReduction="10000"/>
          </a:bodyPr>
          <a:lstStyle/>
          <a:p>
            <a:pPr>
              <a:buFont typeface="Wingdings" panose="05000000000000000000" pitchFamily="2" charset="2"/>
              <a:buChar char="q"/>
            </a:pPr>
            <a:r>
              <a:rPr lang="en-US" dirty="0" smtClean="0">
                <a:solidFill>
                  <a:schemeClr val="bg1"/>
                </a:solidFill>
                <a:latin typeface="Book Antiqua" panose="02040602050305030304" pitchFamily="18" charset="0"/>
              </a:rPr>
              <a:t> When Phylacus heard of the powers of Melampus, he sent for him to consult with him on a problem of his own</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Phylacus had son named Iphiclus by Clymene, the daughter of Minyas </a:t>
            </a:r>
          </a:p>
          <a:p>
            <a:pPr>
              <a:buFont typeface="Wingdings" panose="05000000000000000000" pitchFamily="2" charset="2"/>
              <a:buChar char="q"/>
            </a:pPr>
            <a:r>
              <a:rPr lang="en-US" dirty="0" smtClean="0">
                <a:solidFill>
                  <a:schemeClr val="bg1"/>
                </a:solidFill>
                <a:latin typeface="Book Antiqua" panose="02040602050305030304" pitchFamily="18" charset="0"/>
              </a:rPr>
              <a:t> Iphiclus was so fleet it was said that he could race the wind without crushing the heads of the wheat or asphodel</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But this fame was of little consequence to him since he was impotent</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Melampus learned of the disability, he offered effect a cure in return for the cattle to which Phylacus agreed</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8139448" y="592427"/>
            <a:ext cx="2756079" cy="4713669"/>
          </a:xfrm>
          <a:prstGeom prst="rect">
            <a:avLst/>
          </a:prstGeom>
        </p:spPr>
      </p:pic>
    </p:spTree>
    <p:extLst>
      <p:ext uri="{BB962C8B-B14F-4D97-AF65-F5344CB8AC3E}">
        <p14:creationId xmlns:p14="http://schemas.microsoft.com/office/powerpoint/2010/main" val="285537316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2428"/>
            <a:ext cx="10515600" cy="5584535"/>
          </a:xfrm>
        </p:spPr>
        <p:txBody>
          <a:bodyPr>
            <a:normAutofit lnSpcReduction="10000"/>
          </a:bodyPr>
          <a:lstStyle/>
          <a:p>
            <a:pPr>
              <a:buFont typeface="Wingdings" panose="05000000000000000000" pitchFamily="2" charset="2"/>
              <a:buChar char="q"/>
            </a:pPr>
            <a:r>
              <a:rPr lang="en-US" dirty="0" smtClean="0">
                <a:solidFill>
                  <a:schemeClr val="bg1"/>
                </a:solidFill>
                <a:latin typeface="Book Antiqua" panose="02040602050305030304" pitchFamily="18" charset="0"/>
              </a:rPr>
              <a:t> Melampus sacrificed two bulls (some versions say oxen) and invited birds to the feast, the last of which was an old vulture</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vulture told Melampus that, as a young boy, Iphiclus had seen his father carrying a bloody knife after gelding some rams which frightened him immensely</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To avoid further scaring his son, Phylacus drove the knife into an oak tree (or wild pear) which was the home of a hamadryad who cursed the prince into sickness</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vulture then offered the cure which was to locate the knife and boil it in water and make a potion of the rust on the blade</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Iphiclus was to drink the water for ten consecutive days</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Phylacus did as instructed and Iphiclus was cured later becoming the father of Podarces and Protesilaüs</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94598354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1563" y="598096"/>
            <a:ext cx="6820437" cy="5661808"/>
          </a:xfrm>
        </p:spPr>
        <p:txBody>
          <a:bodyPr/>
          <a:lstStyle/>
          <a:p>
            <a:pPr>
              <a:buFont typeface="Wingdings" panose="05000000000000000000" pitchFamily="2" charset="2"/>
              <a:buChar char="q"/>
            </a:pPr>
            <a:r>
              <a:rPr lang="en-US" dirty="0" smtClean="0">
                <a:solidFill>
                  <a:schemeClr val="bg1"/>
                </a:solidFill>
                <a:latin typeface="Book Antiqua" panose="02040602050305030304" pitchFamily="18" charset="0"/>
              </a:rPr>
              <a:t> Melampus returned driving the cattle and Neleus had no choice but to give Pero’s hand to Bias in marriage</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Pero bore him a son, Talaüs</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Melampus’ fame as a seer caused Proëtus (some claim that it was later during the reign of Anaxagoras) to ask him to come to Tiryns to cure his daughters of madness</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Melampus agreed but requested a third or a half of his kingdom in return</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Proëtus refused and the madness spread to the remaining Argive women</a:t>
            </a:r>
            <a:endParaRPr lang="en-US" dirty="0">
              <a:solidFill>
                <a:schemeClr val="bg1"/>
              </a:solidFill>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515155" y="601316"/>
            <a:ext cx="4856408" cy="5661808"/>
          </a:xfrm>
          <a:prstGeom prst="rect">
            <a:avLst/>
          </a:prstGeom>
        </p:spPr>
      </p:pic>
    </p:spTree>
    <p:extLst>
      <p:ext uri="{BB962C8B-B14F-4D97-AF65-F5344CB8AC3E}">
        <p14:creationId xmlns:p14="http://schemas.microsoft.com/office/powerpoint/2010/main" val="73548933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518"/>
            <a:ext cx="10515600" cy="6233375"/>
          </a:xfrm>
        </p:spPr>
        <p:txBody>
          <a:bodyPr>
            <a:normAutofit fontScale="92500" lnSpcReduction="10000"/>
          </a:bodyPr>
          <a:lstStyle/>
          <a:p>
            <a:pPr>
              <a:buFont typeface="Wingdings" panose="05000000000000000000" pitchFamily="2" charset="2"/>
              <a:buChar char="q"/>
            </a:pPr>
            <a:r>
              <a:rPr lang="en-US" dirty="0" smtClean="0">
                <a:solidFill>
                  <a:schemeClr val="bg1"/>
                </a:solidFill>
                <a:latin typeface="Book Antiqua" panose="02040602050305030304" pitchFamily="18" charset="0"/>
              </a:rPr>
              <a:t> </a:t>
            </a:r>
            <a:r>
              <a:rPr lang="en-US" sz="3000" dirty="0" smtClean="0">
                <a:solidFill>
                  <a:schemeClr val="bg1"/>
                </a:solidFill>
                <a:latin typeface="Book Antiqua" panose="02040602050305030304" pitchFamily="18" charset="0"/>
              </a:rPr>
              <a:t>The women lost their hair, became leprous and, imagining themselves to be cattle, roamed wildly through the mountains and deserts</a:t>
            </a:r>
          </a:p>
          <a:p>
            <a:pPr>
              <a:buFont typeface="Wingdings" panose="05000000000000000000" pitchFamily="2" charset="2"/>
              <a:buChar char="q"/>
            </a:pPr>
            <a:r>
              <a:rPr lang="en-US" sz="3000" dirty="0">
                <a:solidFill>
                  <a:schemeClr val="bg1"/>
                </a:solidFill>
                <a:latin typeface="Book Antiqua" panose="02040602050305030304" pitchFamily="18" charset="0"/>
              </a:rPr>
              <a:t> </a:t>
            </a:r>
            <a:r>
              <a:rPr lang="en-US" sz="3000" dirty="0" smtClean="0">
                <a:solidFill>
                  <a:schemeClr val="bg1"/>
                </a:solidFill>
                <a:latin typeface="Book Antiqua" panose="02040602050305030304" pitchFamily="18" charset="0"/>
              </a:rPr>
              <a:t>Proëtus and the Argive men were ready to accept his terms but, having the upper hand, Melampus now demanded a third for Bias</a:t>
            </a:r>
          </a:p>
          <a:p>
            <a:pPr>
              <a:buFont typeface="Wingdings" panose="05000000000000000000" pitchFamily="2" charset="2"/>
              <a:buChar char="q"/>
            </a:pPr>
            <a:r>
              <a:rPr lang="en-US" sz="3000" dirty="0">
                <a:solidFill>
                  <a:schemeClr val="bg1"/>
                </a:solidFill>
                <a:latin typeface="Book Antiqua" panose="02040602050305030304" pitchFamily="18" charset="0"/>
              </a:rPr>
              <a:t> </a:t>
            </a:r>
            <a:r>
              <a:rPr lang="en-US" sz="3000" dirty="0" smtClean="0">
                <a:solidFill>
                  <a:schemeClr val="bg1"/>
                </a:solidFill>
                <a:latin typeface="Book Antiqua" panose="02040602050305030304" pitchFamily="18" charset="0"/>
              </a:rPr>
              <a:t>The terms were accepted and Melampus and Bias together with corps of Argive youths drove the women either to Lusi or Sicyon</a:t>
            </a:r>
          </a:p>
          <a:p>
            <a:pPr>
              <a:buFont typeface="Wingdings" panose="05000000000000000000" pitchFamily="2" charset="2"/>
              <a:buChar char="q"/>
            </a:pPr>
            <a:r>
              <a:rPr lang="en-US" sz="3000" dirty="0">
                <a:solidFill>
                  <a:schemeClr val="bg1"/>
                </a:solidFill>
                <a:latin typeface="Book Antiqua" panose="02040602050305030304" pitchFamily="18" charset="0"/>
              </a:rPr>
              <a:t> </a:t>
            </a:r>
            <a:r>
              <a:rPr lang="en-US" sz="3000" dirty="0" smtClean="0">
                <a:solidFill>
                  <a:schemeClr val="bg1"/>
                </a:solidFill>
                <a:latin typeface="Book Antiqua" panose="02040602050305030304" pitchFamily="18" charset="0"/>
              </a:rPr>
              <a:t>During the ordeal Iphinoë died but her two sisters, Lysippe and Iphianassa were cured along with the other women with herbs and the rites of purification</a:t>
            </a:r>
          </a:p>
          <a:p>
            <a:pPr>
              <a:buFont typeface="Wingdings" panose="05000000000000000000" pitchFamily="2" charset="2"/>
              <a:buChar char="q"/>
            </a:pPr>
            <a:r>
              <a:rPr lang="en-US" sz="3000" dirty="0">
                <a:solidFill>
                  <a:schemeClr val="bg1"/>
                </a:solidFill>
                <a:latin typeface="Book Antiqua" panose="02040602050305030304" pitchFamily="18" charset="0"/>
              </a:rPr>
              <a:t> </a:t>
            </a:r>
            <a:r>
              <a:rPr lang="en-US" sz="3000" dirty="0" smtClean="0">
                <a:solidFill>
                  <a:schemeClr val="bg1"/>
                </a:solidFill>
                <a:latin typeface="Book Antiqua" panose="02040602050305030304" pitchFamily="18" charset="0"/>
              </a:rPr>
              <a:t>Melampus threw the remaining herbs into the river whose waters Ovid claims were a cure for drunkenness</a:t>
            </a:r>
          </a:p>
          <a:p>
            <a:pPr marL="0" indent="0">
              <a:buNone/>
            </a:pPr>
            <a:r>
              <a:rPr lang="en-US" dirty="0" smtClean="0">
                <a:solidFill>
                  <a:schemeClr val="bg1"/>
                </a:solidFill>
                <a:latin typeface="Book Antiqua" panose="02040602050305030304" pitchFamily="18" charset="0"/>
              </a:rPr>
              <a:t> </a:t>
            </a:r>
          </a:p>
          <a:p>
            <a:pPr>
              <a:buFont typeface="Wingdings" panose="05000000000000000000" pitchFamily="2" charset="2"/>
              <a:buChar char="q"/>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48268078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8034"/>
            <a:ext cx="10515600" cy="5648929"/>
          </a:xfrm>
        </p:spPr>
        <p:txBody>
          <a:bodyPr/>
          <a:lstStyle/>
          <a:p>
            <a:pPr>
              <a:buFont typeface="Wingdings" panose="05000000000000000000" pitchFamily="2" charset="2"/>
              <a:buChar char="q"/>
            </a:pPr>
            <a:r>
              <a:rPr lang="en-US" dirty="0" smtClean="0">
                <a:solidFill>
                  <a:schemeClr val="bg1"/>
                </a:solidFill>
                <a:latin typeface="Book Antiqua" panose="02040602050305030304" pitchFamily="18" charset="0"/>
              </a:rPr>
              <a:t> Melampus and Bias were duly paid and even married the remaining daughters of Proëtus</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Melampus married Lysippe who bore him Abas, Mantius and Antiphantes whose grandson was Amphiariüs, one of the Seven against Thebes</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Bias married Iphianassa and his grandchildren were also  prominent in the Seven against Thebes</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Pindar states that Melampus gave up divination when he became a king in Argos</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Herodotus states that Melampus taught the rites of Dionysus to the Greeks having learned them from Cadmus</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3799268" y="5477209"/>
            <a:ext cx="4146997" cy="1209675"/>
          </a:xfrm>
          <a:prstGeom prst="rect">
            <a:avLst/>
          </a:prstGeom>
        </p:spPr>
      </p:pic>
    </p:spTree>
    <p:extLst>
      <p:ext uri="{BB962C8B-B14F-4D97-AF65-F5344CB8AC3E}">
        <p14:creationId xmlns:p14="http://schemas.microsoft.com/office/powerpoint/2010/main" val="114777136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32" y="2273121"/>
            <a:ext cx="4256871" cy="2311758"/>
          </a:xfrm>
        </p:spPr>
        <p:txBody>
          <a:bodyPr anchor="ctr">
            <a:normAutofit/>
          </a:bodyPr>
          <a:lstStyle/>
          <a:p>
            <a:pPr algn="ctr"/>
            <a:r>
              <a:rPr lang="en-US" sz="6600" dirty="0" smtClean="0">
                <a:solidFill>
                  <a:schemeClr val="bg1"/>
                </a:solidFill>
                <a:latin typeface="Book Antiqua" panose="02040602050305030304" pitchFamily="18" charset="0"/>
              </a:rPr>
              <a:t>MEROPE</a:t>
            </a:r>
            <a:br>
              <a:rPr lang="en-US" sz="6600" dirty="0" smtClean="0">
                <a:solidFill>
                  <a:schemeClr val="bg1"/>
                </a:solidFill>
                <a:latin typeface="Book Antiqua" panose="02040602050305030304" pitchFamily="18" charset="0"/>
              </a:rPr>
            </a:br>
            <a:r>
              <a:rPr lang="en-US" sz="6600" dirty="0" smtClean="0">
                <a:solidFill>
                  <a:schemeClr val="bg1"/>
                </a:solidFill>
                <a:latin typeface="Book Antiqua" panose="02040602050305030304" pitchFamily="18" charset="0"/>
              </a:rPr>
              <a:t>(Messenia)</a:t>
            </a:r>
            <a:endParaRPr lang="en-US" sz="6600" dirty="0">
              <a:solidFill>
                <a:schemeClr val="bg1"/>
              </a:solidFill>
              <a:latin typeface="Book Antiqua" panose="02040602050305030304" pitchFamily="18" charset="0"/>
            </a:endParaRPr>
          </a:p>
        </p:txBody>
      </p:sp>
      <p:sp>
        <p:nvSpPr>
          <p:cNvPr id="3" name="Picture Placeholder 2"/>
          <p:cNvSpPr>
            <a:spLocks noGrp="1"/>
          </p:cNvSpPr>
          <p:nvPr>
            <p:ph type="pic" idx="1"/>
          </p:nvPr>
        </p:nvSpPr>
        <p:spPr/>
      </p:sp>
      <p:pic>
        <p:nvPicPr>
          <p:cNvPr id="5" name="Picture 4"/>
          <p:cNvPicPr>
            <a:picLocks noChangeAspect="1"/>
          </p:cNvPicPr>
          <p:nvPr/>
        </p:nvPicPr>
        <p:blipFill>
          <a:blip r:embed="rId2"/>
          <a:stretch>
            <a:fillRect/>
          </a:stretch>
        </p:blipFill>
        <p:spPr>
          <a:xfrm>
            <a:off x="5183188" y="987425"/>
            <a:ext cx="3973691" cy="4942402"/>
          </a:xfrm>
          <a:prstGeom prst="rect">
            <a:avLst/>
          </a:prstGeom>
        </p:spPr>
      </p:pic>
    </p:spTree>
    <p:extLst>
      <p:ext uri="{BB962C8B-B14F-4D97-AF65-F5344CB8AC3E}">
        <p14:creationId xmlns:p14="http://schemas.microsoft.com/office/powerpoint/2010/main" val="236406620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437882"/>
            <a:ext cx="10515600" cy="5962918"/>
          </a:xfrm>
        </p:spPr>
        <p:txBody>
          <a:bodyPr>
            <a:normAutofit lnSpcReduction="10000"/>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Merope was the daughter of Cypselus of Arcadia and descended from Arcas, the son of Zeus and Callisto</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was married to Cresphontes, a Heraclid, to whom she bore three sons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Two of the sons remained with their parents in Messenia while the third, Aepytus, was sent to be raised by his grandfather, Cypselus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Cresphontes and his two older sons were killed by another Heraclid, Polyphontes, who forced Merope to marry him</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Aepytus returned to Messenia unknown to his mother to exact vengeance on the murders of his father and brothers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claimed to have killed Aepytus and would have been killed by his mother had not an old man recognized him and warned her</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65916605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0913"/>
            <a:ext cx="5884572" cy="5636050"/>
          </a:xfrm>
        </p:spPr>
        <p:txBody>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Together they plotted to kill Polyphontes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Polyphontes offered a sacrifice of triumph and invited the supposed murderer to participate</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As Aepytus raised the sacrificial ax, rather than strike the sacrifice, he brought it down on Polyphontes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His rule was just and shrewd and gained such honor that his descendants were no longer called Heraclidae but Aepytidae </a:t>
            </a:r>
          </a:p>
          <a:p>
            <a:pPr>
              <a:buFont typeface="Courier New" panose="02070309020205020404" pitchFamily="49" charset="0"/>
              <a:buChar char="o"/>
            </a:pP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7212169" y="540913"/>
            <a:ext cx="3721994" cy="5354098"/>
          </a:xfrm>
          <a:prstGeom prst="rect">
            <a:avLst/>
          </a:prstGeom>
        </p:spPr>
      </p:pic>
    </p:spTree>
    <p:extLst>
      <p:ext uri="{BB962C8B-B14F-4D97-AF65-F5344CB8AC3E}">
        <p14:creationId xmlns:p14="http://schemas.microsoft.com/office/powerpoint/2010/main" val="266340760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234483"/>
            <a:ext cx="3932237" cy="2414789"/>
          </a:xfrm>
        </p:spPr>
        <p:txBody>
          <a:bodyPr anchor="ctr">
            <a:normAutofit/>
          </a:bodyPr>
          <a:lstStyle/>
          <a:p>
            <a:pPr algn="ctr"/>
            <a:r>
              <a:rPr lang="en-US" sz="7200" dirty="0" smtClean="0">
                <a:solidFill>
                  <a:schemeClr val="bg1"/>
                </a:solidFill>
                <a:latin typeface="Book Antiqua" panose="02040602050305030304" pitchFamily="18" charset="0"/>
              </a:rPr>
              <a:t>THE MUSES</a:t>
            </a:r>
            <a:endParaRPr lang="en-US" sz="7200" dirty="0">
              <a:solidFill>
                <a:schemeClr val="bg1"/>
              </a:solidFill>
              <a:latin typeface="Book Antiqua" panose="02040602050305030304" pitchFamily="18" charset="0"/>
            </a:endParaRPr>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5095511" y="987424"/>
            <a:ext cx="6259878" cy="4769431"/>
          </a:xfrm>
          <a:prstGeom prst="rect">
            <a:avLst/>
          </a:prstGeom>
        </p:spPr>
      </p:pic>
    </p:spTree>
    <p:extLst>
      <p:ext uri="{BB962C8B-B14F-4D97-AF65-F5344CB8AC3E}">
        <p14:creationId xmlns:p14="http://schemas.microsoft.com/office/powerpoint/2010/main" val="1568290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3342"/>
            <a:ext cx="10515600" cy="5447762"/>
          </a:xfrm>
        </p:spPr>
        <p:txBody>
          <a:bodyPr>
            <a:normAutofit/>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in another version Eos was said to have loved him and Artemis slew him out of jealousy</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yet another version states that Apollo objected to her love for Orion and tricked her into killing him by challenging her to hit a bobbing object in the sea which was the head of Orion who was swimming</a:t>
            </a:r>
          </a:p>
          <a:p>
            <a:pPr>
              <a:buFont typeface="Wingdings" panose="05000000000000000000" pitchFamily="2" charset="2"/>
              <a:buChar char="Ø"/>
            </a:pPr>
            <a:r>
              <a:rPr lang="en-US" dirty="0">
                <a:solidFill>
                  <a:schemeClr val="bg1"/>
                </a:solidFill>
                <a:latin typeface="Book Antiqua" panose="02040602050305030304" pitchFamily="18" charset="0"/>
              </a:rPr>
              <a:t> Pherecydes of Leros describes Orion as being married to Side before his attempt to marry Merope</a:t>
            </a:r>
          </a:p>
          <a:p>
            <a:pPr>
              <a:buFont typeface="Wingdings" panose="05000000000000000000" pitchFamily="2" charset="2"/>
              <a:buChar char="Ø"/>
            </a:pPr>
            <a:r>
              <a:rPr lang="en-US" dirty="0">
                <a:solidFill>
                  <a:schemeClr val="bg1"/>
                </a:solidFill>
                <a:latin typeface="Book Antiqua" panose="02040602050305030304" pitchFamily="18" charset="0"/>
              </a:rPr>
              <a:t> Side was thrown into Hades by Hera for rivaling her in </a:t>
            </a:r>
            <a:r>
              <a:rPr lang="en-US" dirty="0" smtClean="0">
                <a:solidFill>
                  <a:schemeClr val="bg1"/>
                </a:solidFill>
                <a:latin typeface="Book Antiqua" panose="02040602050305030304" pitchFamily="18" charset="0"/>
              </a:rPr>
              <a:t>beauty</a:t>
            </a:r>
          </a:p>
          <a:p>
            <a:pPr>
              <a:buFont typeface="Wingdings" panose="05000000000000000000" pitchFamily="2" charset="2"/>
              <a:buChar char="Ø"/>
            </a:pPr>
            <a:r>
              <a:rPr lang="en-US" dirty="0">
                <a:solidFill>
                  <a:schemeClr val="bg1"/>
                </a:solidFill>
                <a:latin typeface="Book Antiqua" panose="02040602050305030304" pitchFamily="18" charset="0"/>
              </a:rPr>
              <a:t>he also has Artemis slaying Orion out of jealousy after Eos carried him to Delos</a:t>
            </a:r>
          </a:p>
          <a:p>
            <a:pPr>
              <a:buFont typeface="Wingdings" panose="05000000000000000000" pitchFamily="2" charset="2"/>
              <a:buChar char="Ø"/>
            </a:pPr>
            <a:endParaRPr lang="en-US" dirty="0">
              <a:solidFill>
                <a:schemeClr val="bg1"/>
              </a:solidFill>
              <a:latin typeface="Book Antiqua" panose="02040602050305030304" pitchFamily="18" charset="0"/>
            </a:endParaRPr>
          </a:p>
          <a:p>
            <a:pPr>
              <a:buFont typeface="Wingdings" panose="05000000000000000000" pitchFamily="2" charset="2"/>
              <a:buChar char="Ø"/>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55413374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365125"/>
            <a:ext cx="10515600" cy="2146255"/>
          </a:xfrm>
        </p:spPr>
        <p:txBody>
          <a:bodyPr anchor="t">
            <a:normAutofit/>
          </a:bodyPr>
          <a:lstStyle/>
          <a:p>
            <a:pPr marL="457200" indent="-457200">
              <a:buFont typeface="Courier New" panose="02070309020205020404" pitchFamily="49" charset="0"/>
              <a:buChar char="o"/>
            </a:pPr>
            <a:r>
              <a:rPr lang="en-US" sz="2800" dirty="0" smtClean="0">
                <a:solidFill>
                  <a:schemeClr val="bg1"/>
                </a:solidFill>
                <a:latin typeface="Book Antiqua" panose="02040602050305030304" pitchFamily="18" charset="0"/>
              </a:rPr>
              <a:t>The Muses were nine in number and were the daughters of Zeus and the Titaness Mnemosyne (Memory) and were attributed to various arts and sciences</a:t>
            </a:r>
            <a:r>
              <a:rPr lang="en-US" sz="2800" dirty="0"/>
              <a:t/>
            </a:r>
            <a:br>
              <a:rPr lang="en-US" sz="2800" dirty="0"/>
            </a:br>
            <a:r>
              <a:rPr lang="en-US" sz="2800" dirty="0" smtClean="0">
                <a:solidFill>
                  <a:schemeClr val="bg1"/>
                </a:solidFill>
                <a:latin typeface="Book Antiqua" panose="02040602050305030304" pitchFamily="18" charset="0"/>
              </a:rPr>
              <a:t>They lived on Mt Helicon</a:t>
            </a:r>
            <a:r>
              <a:rPr lang="en-US" sz="2800" dirty="0"/>
              <a:t/>
            </a:r>
            <a:br>
              <a:rPr lang="en-US" sz="2800" dirty="0"/>
            </a:br>
            <a:endParaRPr lang="en-US" sz="2800" dirty="0">
              <a:solidFill>
                <a:schemeClr val="bg1"/>
              </a:solidFill>
              <a:latin typeface="Book Antiqua" panose="02040602050305030304" pitchFamily="18" charset="0"/>
            </a:endParaRPr>
          </a:p>
        </p:txBody>
      </p:sp>
      <p:graphicFrame>
        <p:nvGraphicFramePr>
          <p:cNvPr id="9" name="Content Placeholder 8"/>
          <p:cNvGraphicFramePr>
            <a:graphicFrameLocks noGrp="1"/>
          </p:cNvGraphicFramePr>
          <p:nvPr>
            <p:ph idx="1"/>
          </p:nvPr>
        </p:nvGraphicFramePr>
        <p:xfrm>
          <a:off x="838200" y="2057445"/>
          <a:ext cx="10515600" cy="4246880"/>
        </p:xfrm>
        <a:graphic>
          <a:graphicData uri="http://schemas.openxmlformats.org/drawingml/2006/table">
            <a:tbl>
              <a:tblPr firstRow="1" bandRow="1">
                <a:tableStyleId>{5C22544A-7EE6-4342-B048-85BDC9FD1C3A}</a:tableStyleId>
              </a:tblPr>
              <a:tblGrid>
                <a:gridCol w="2677732"/>
                <a:gridCol w="1983347"/>
                <a:gridCol w="2349321"/>
                <a:gridCol w="3505200"/>
              </a:tblGrid>
              <a:tr h="370840">
                <a:tc>
                  <a:txBody>
                    <a:bodyPr/>
                    <a:lstStyle/>
                    <a:p>
                      <a:pPr algn="ctr"/>
                      <a:r>
                        <a:rPr lang="en-US" dirty="0" smtClean="0">
                          <a:solidFill>
                            <a:schemeClr val="tx1"/>
                          </a:solidFill>
                          <a:latin typeface="Book Antiqua" panose="02040602050305030304" pitchFamily="18" charset="0"/>
                        </a:rPr>
                        <a:t>Muse</a:t>
                      </a:r>
                      <a:endParaRPr lang="en-US" dirty="0">
                        <a:solidFill>
                          <a:schemeClr val="tx1"/>
                        </a:solidFill>
                        <a:latin typeface="Book Antiqua" panose="02040602050305030304" pitchFamily="18" charset="0"/>
                      </a:endParaRPr>
                    </a:p>
                  </a:txBody>
                  <a:tcPr/>
                </a:tc>
                <a:tc>
                  <a:txBody>
                    <a:bodyPr/>
                    <a:lstStyle/>
                    <a:p>
                      <a:pPr algn="ctr"/>
                      <a:r>
                        <a:rPr lang="en-US" dirty="0" smtClean="0">
                          <a:solidFill>
                            <a:schemeClr val="tx1"/>
                          </a:solidFill>
                          <a:latin typeface="Book Antiqua" panose="02040602050305030304" pitchFamily="18" charset="0"/>
                        </a:rPr>
                        <a:t>Domain</a:t>
                      </a:r>
                      <a:endParaRPr lang="en-US" dirty="0">
                        <a:solidFill>
                          <a:schemeClr val="tx1"/>
                        </a:solidFill>
                        <a:latin typeface="Book Antiqua" panose="0204060205030503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solidFill>
                            <a:schemeClr val="tx1"/>
                          </a:solidFill>
                          <a:latin typeface="Book Antiqua" panose="02040602050305030304" pitchFamily="18" charset="0"/>
                        </a:rPr>
                        <a:t>Meaning</a:t>
                      </a:r>
                      <a:r>
                        <a:rPr lang="en-US" baseline="0" dirty="0" smtClean="0">
                          <a:solidFill>
                            <a:schemeClr val="tx1"/>
                          </a:solidFill>
                          <a:latin typeface="Book Antiqua" panose="02040602050305030304" pitchFamily="18" charset="0"/>
                        </a:rPr>
                        <a:t> of Name</a:t>
                      </a:r>
                      <a:endParaRPr lang="en-US"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dirty="0" smtClean="0">
                          <a:solidFill>
                            <a:schemeClr val="tx1"/>
                          </a:solidFill>
                          <a:latin typeface="Book Antiqua" panose="02040602050305030304" pitchFamily="18" charset="0"/>
                        </a:rPr>
                        <a:t>Emblem</a:t>
                      </a:r>
                      <a:endParaRPr lang="en-US" dirty="0">
                        <a:solidFill>
                          <a:schemeClr val="tx1"/>
                        </a:solidFill>
                        <a:latin typeface="Book Antiqua" panose="02040602050305030304" pitchFamily="18" charset="0"/>
                      </a:endParaRPr>
                    </a:p>
                  </a:txBody>
                  <a:tcPr/>
                </a:tc>
              </a:tr>
              <a:tr h="370840">
                <a:tc>
                  <a:txBody>
                    <a:bodyPr/>
                    <a:lstStyle/>
                    <a:p>
                      <a:pPr algn="ctr"/>
                      <a:r>
                        <a:rPr lang="en-US" dirty="0" smtClean="0">
                          <a:latin typeface="Book Antiqua" panose="02040602050305030304" pitchFamily="18" charset="0"/>
                        </a:rPr>
                        <a:t>Calliope</a:t>
                      </a:r>
                      <a:endParaRPr lang="en-US" dirty="0">
                        <a:latin typeface="Book Antiqua" panose="02040602050305030304" pitchFamily="18" charset="0"/>
                      </a:endParaRPr>
                    </a:p>
                  </a:txBody>
                  <a:tcPr/>
                </a:tc>
                <a:tc>
                  <a:txBody>
                    <a:bodyPr/>
                    <a:lstStyle/>
                    <a:p>
                      <a:pPr algn="ctr"/>
                      <a:r>
                        <a:rPr lang="en-US" dirty="0" smtClean="0">
                          <a:latin typeface="Book Antiqua" panose="02040602050305030304" pitchFamily="18" charset="0"/>
                        </a:rPr>
                        <a:t>Epic Poetry</a:t>
                      </a:r>
                      <a:endParaRPr lang="en-US" dirty="0">
                        <a:latin typeface="Book Antiqua" panose="0204060205030503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Book Antiqua" panose="02040602050305030304" pitchFamily="18" charset="0"/>
                        </a:rPr>
                        <a:t>The Fair-voice</a:t>
                      </a:r>
                      <a:endParaRPr lang="en-US"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dirty="0" smtClean="0">
                          <a:latin typeface="Book Antiqua" panose="02040602050305030304" pitchFamily="18" charset="0"/>
                        </a:rPr>
                        <a:t>Writing</a:t>
                      </a:r>
                      <a:r>
                        <a:rPr lang="en-US" baseline="0" dirty="0" smtClean="0">
                          <a:latin typeface="Book Antiqua" panose="02040602050305030304" pitchFamily="18" charset="0"/>
                        </a:rPr>
                        <a:t> Tablet</a:t>
                      </a:r>
                      <a:endParaRPr lang="en-US" dirty="0">
                        <a:latin typeface="Book Antiqua" panose="02040602050305030304" pitchFamily="18" charset="0"/>
                      </a:endParaRPr>
                    </a:p>
                  </a:txBody>
                  <a:tcPr/>
                </a:tc>
              </a:tr>
              <a:tr h="370840">
                <a:tc>
                  <a:txBody>
                    <a:bodyPr/>
                    <a:lstStyle/>
                    <a:p>
                      <a:pPr marL="0" marR="0" algn="ctr">
                        <a:lnSpc>
                          <a:spcPct val="115000"/>
                        </a:lnSpc>
                        <a:spcBef>
                          <a:spcPts val="0"/>
                        </a:spcBef>
                        <a:spcAft>
                          <a:spcPts val="0"/>
                        </a:spcAft>
                      </a:pPr>
                      <a:r>
                        <a:rPr lang="en-US" sz="1800" dirty="0" smtClean="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Clio</a:t>
                      </a:r>
                      <a:endParaRPr lang="en-US"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smtClean="0">
                          <a:effectLst/>
                          <a:latin typeface="Book Antiqua" panose="02040602050305030304" pitchFamily="18" charset="0"/>
                          <a:ea typeface="Calibri" panose="020F0502020204030204" pitchFamily="34" charset="0"/>
                          <a:cs typeface="Times New Roman" panose="02020603050405020304" pitchFamily="18" charset="0"/>
                        </a:rPr>
                        <a:t>History</a:t>
                      </a: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dirty="0" smtClean="0">
                          <a:effectLst/>
                          <a:latin typeface="Book Antiqua" panose="02040602050305030304" pitchFamily="18" charset="0"/>
                          <a:ea typeface="Calibri" panose="020F0502020204030204" pitchFamily="34" charset="0"/>
                          <a:cs typeface="Times New Roman" panose="02020603050405020304" pitchFamily="18" charset="0"/>
                        </a:rPr>
                        <a:t>The Proclaimer</a:t>
                      </a: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800" dirty="0" smtClean="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Scrolls</a:t>
                      </a:r>
                      <a:endParaRPr lang="en-US" sz="18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ctr"/>
                      <a:r>
                        <a:rPr lang="en-US" sz="1800" dirty="0" smtClean="0">
                          <a:solidFill>
                            <a:schemeClr val="tx1"/>
                          </a:solidFill>
                          <a:latin typeface="Book Antiqua" panose="02040602050305030304" pitchFamily="18" charset="0"/>
                        </a:rPr>
                        <a:t>Erato</a:t>
                      </a:r>
                      <a:endParaRPr lang="en-US" sz="1800" dirty="0">
                        <a:solidFill>
                          <a:schemeClr val="tx1"/>
                        </a:solidFill>
                        <a:latin typeface="Book Antiqua" panose="02040602050305030304" pitchFamily="18" charset="0"/>
                      </a:endParaRPr>
                    </a:p>
                  </a:txBody>
                  <a:tcPr/>
                </a:tc>
                <a:tc>
                  <a:txBody>
                    <a:bodyPr/>
                    <a:lstStyle/>
                    <a:p>
                      <a:pPr algn="ctr"/>
                      <a:r>
                        <a:rPr lang="en-US" sz="1800" dirty="0" smtClean="0">
                          <a:solidFill>
                            <a:schemeClr val="tx1"/>
                          </a:solidFill>
                          <a:latin typeface="Book Antiqua" panose="02040602050305030304" pitchFamily="18" charset="0"/>
                        </a:rPr>
                        <a:t>Love Poetry</a:t>
                      </a:r>
                      <a:endParaRPr lang="en-US" sz="1800" dirty="0">
                        <a:solidFill>
                          <a:schemeClr val="tx1"/>
                        </a:solidFill>
                        <a:latin typeface="Book Antiqua" panose="0204060205030503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dirty="0" smtClean="0">
                          <a:solidFill>
                            <a:schemeClr val="tx1"/>
                          </a:solidFill>
                          <a:latin typeface="Book Antiqua" panose="02040602050305030304" pitchFamily="18" charset="0"/>
                        </a:rPr>
                        <a:t>The Lovely</a:t>
                      </a:r>
                      <a:endParaRPr lang="en-US" sz="1800"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800" dirty="0" smtClean="0">
                          <a:solidFill>
                            <a:schemeClr val="tx1"/>
                          </a:solidFill>
                          <a:latin typeface="Book Antiqua" panose="02040602050305030304" pitchFamily="18" charset="0"/>
                        </a:rPr>
                        <a:t>Cithara (an ancient Greek instrument  in the lyre</a:t>
                      </a:r>
                      <a:r>
                        <a:rPr lang="en-US" sz="1800" baseline="0" dirty="0" smtClean="0">
                          <a:solidFill>
                            <a:schemeClr val="tx1"/>
                          </a:solidFill>
                          <a:latin typeface="Book Antiqua" panose="02040602050305030304" pitchFamily="18" charset="0"/>
                        </a:rPr>
                        <a:t> family)</a:t>
                      </a:r>
                      <a:endParaRPr lang="en-US" sz="1800" dirty="0">
                        <a:solidFill>
                          <a:schemeClr val="tx1"/>
                        </a:solidFill>
                        <a:latin typeface="Book Antiqua" panose="02040602050305030304" pitchFamily="18" charset="0"/>
                      </a:endParaRPr>
                    </a:p>
                  </a:txBody>
                  <a:tcPr/>
                </a:tc>
              </a:tr>
              <a:tr h="370840">
                <a:tc>
                  <a:txBody>
                    <a:bodyPr/>
                    <a:lstStyle/>
                    <a:p>
                      <a:pPr algn="ctr"/>
                      <a:r>
                        <a:rPr lang="en-US" sz="1800" dirty="0" smtClean="0">
                          <a:solidFill>
                            <a:schemeClr val="tx1"/>
                          </a:solidFill>
                          <a:latin typeface="Book Antiqua" panose="02040602050305030304" pitchFamily="18" charset="0"/>
                        </a:rPr>
                        <a:t>Euterpe</a:t>
                      </a:r>
                      <a:endParaRPr lang="en-US" sz="1800" dirty="0">
                        <a:solidFill>
                          <a:schemeClr val="tx1"/>
                        </a:solidFill>
                        <a:latin typeface="Book Antiqua" panose="02040602050305030304" pitchFamily="18" charset="0"/>
                      </a:endParaRPr>
                    </a:p>
                  </a:txBody>
                  <a:tcPr/>
                </a:tc>
                <a:tc>
                  <a:txBody>
                    <a:bodyPr/>
                    <a:lstStyle/>
                    <a:p>
                      <a:pPr algn="ctr"/>
                      <a:r>
                        <a:rPr lang="en-US" sz="1800" dirty="0" smtClean="0">
                          <a:solidFill>
                            <a:schemeClr val="tx1"/>
                          </a:solidFill>
                          <a:latin typeface="Book Antiqua" panose="02040602050305030304" pitchFamily="18" charset="0"/>
                        </a:rPr>
                        <a:t>Song and Elegiac Poetry</a:t>
                      </a:r>
                      <a:endParaRPr lang="en-US" sz="1800" dirty="0">
                        <a:solidFill>
                          <a:schemeClr val="tx1"/>
                        </a:solidFill>
                        <a:latin typeface="Book Antiqua" panose="0204060205030503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dirty="0" smtClean="0">
                          <a:solidFill>
                            <a:schemeClr val="tx1"/>
                          </a:solidFill>
                          <a:latin typeface="Book Antiqua" panose="02040602050305030304" pitchFamily="18" charset="0"/>
                        </a:rPr>
                        <a:t>The Giver of</a:t>
                      </a:r>
                      <a:r>
                        <a:rPr lang="en-US" sz="1800" baseline="0" dirty="0" smtClean="0">
                          <a:solidFill>
                            <a:schemeClr val="tx1"/>
                          </a:solidFill>
                          <a:latin typeface="Book Antiqua" panose="02040602050305030304" pitchFamily="18" charset="0"/>
                        </a:rPr>
                        <a:t> Pleasure</a:t>
                      </a:r>
                      <a:endParaRPr lang="en-US" sz="1800"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800" dirty="0" smtClean="0">
                          <a:solidFill>
                            <a:schemeClr val="tx1"/>
                          </a:solidFill>
                          <a:latin typeface="Book Antiqua" panose="02040602050305030304" pitchFamily="18" charset="0"/>
                        </a:rPr>
                        <a:t>Aulos</a:t>
                      </a:r>
                      <a:r>
                        <a:rPr lang="en-US" sz="1800" baseline="0" dirty="0" smtClean="0">
                          <a:solidFill>
                            <a:schemeClr val="tx1"/>
                          </a:solidFill>
                          <a:latin typeface="Book Antiqua" panose="02040602050305030304" pitchFamily="18" charset="0"/>
                        </a:rPr>
                        <a:t> (an ancient Greek flute)</a:t>
                      </a:r>
                      <a:endParaRPr lang="en-US" sz="1800" dirty="0">
                        <a:solidFill>
                          <a:schemeClr val="tx1"/>
                        </a:solidFill>
                        <a:latin typeface="Book Antiqua" panose="02040602050305030304" pitchFamily="18" charset="0"/>
                      </a:endParaRPr>
                    </a:p>
                  </a:txBody>
                  <a:tcPr/>
                </a:tc>
              </a:tr>
              <a:tr h="370840">
                <a:tc>
                  <a:txBody>
                    <a:bodyPr/>
                    <a:lstStyle/>
                    <a:p>
                      <a:pPr algn="ctr"/>
                      <a:r>
                        <a:rPr lang="en-US" sz="1800" dirty="0" smtClean="0">
                          <a:solidFill>
                            <a:schemeClr val="tx1"/>
                          </a:solidFill>
                          <a:latin typeface="Book Antiqua" panose="02040602050305030304" pitchFamily="18" charset="0"/>
                        </a:rPr>
                        <a:t>Melpomene</a:t>
                      </a:r>
                      <a:endParaRPr lang="en-US" sz="1800" dirty="0">
                        <a:solidFill>
                          <a:schemeClr val="tx1"/>
                        </a:solidFill>
                        <a:latin typeface="Book Antiqua" panose="02040602050305030304" pitchFamily="18" charset="0"/>
                      </a:endParaRPr>
                    </a:p>
                  </a:txBody>
                  <a:tcPr/>
                </a:tc>
                <a:tc>
                  <a:txBody>
                    <a:bodyPr/>
                    <a:lstStyle/>
                    <a:p>
                      <a:pPr algn="ctr"/>
                      <a:r>
                        <a:rPr lang="en-US" sz="1800" dirty="0" smtClean="0">
                          <a:solidFill>
                            <a:schemeClr val="tx1"/>
                          </a:solidFill>
                          <a:latin typeface="Book Antiqua" panose="02040602050305030304" pitchFamily="18" charset="0"/>
                        </a:rPr>
                        <a:t>Tragedy</a:t>
                      </a:r>
                      <a:endParaRPr lang="en-US" sz="1800" dirty="0">
                        <a:solidFill>
                          <a:schemeClr val="tx1"/>
                        </a:solidFill>
                        <a:latin typeface="Book Antiqua" panose="0204060205030503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dirty="0" smtClean="0">
                          <a:solidFill>
                            <a:schemeClr val="tx1"/>
                          </a:solidFill>
                          <a:latin typeface="Book Antiqua" panose="02040602050305030304" pitchFamily="18" charset="0"/>
                        </a:rPr>
                        <a:t>The Songstress</a:t>
                      </a:r>
                      <a:endParaRPr lang="en-US" sz="1800"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800" dirty="0" smtClean="0">
                          <a:solidFill>
                            <a:schemeClr val="tx1"/>
                          </a:solidFill>
                          <a:latin typeface="Book Antiqua" panose="02040602050305030304" pitchFamily="18" charset="0"/>
                        </a:rPr>
                        <a:t>Tragic</a:t>
                      </a:r>
                      <a:r>
                        <a:rPr lang="en-US" sz="1800" baseline="0" dirty="0" smtClean="0">
                          <a:solidFill>
                            <a:schemeClr val="tx1"/>
                          </a:solidFill>
                          <a:latin typeface="Book Antiqua" panose="02040602050305030304" pitchFamily="18" charset="0"/>
                        </a:rPr>
                        <a:t> mask</a:t>
                      </a:r>
                      <a:endParaRPr lang="en-US" sz="1800" dirty="0">
                        <a:solidFill>
                          <a:schemeClr val="tx1"/>
                        </a:solidFill>
                        <a:latin typeface="Book Antiqua" panose="02040602050305030304" pitchFamily="18" charset="0"/>
                      </a:endParaRPr>
                    </a:p>
                  </a:txBody>
                  <a:tcPr/>
                </a:tc>
              </a:tr>
              <a:tr h="370840">
                <a:tc>
                  <a:txBody>
                    <a:bodyPr/>
                    <a:lstStyle/>
                    <a:p>
                      <a:pPr algn="ctr"/>
                      <a:r>
                        <a:rPr lang="en-US" sz="1800" dirty="0" smtClean="0">
                          <a:solidFill>
                            <a:schemeClr val="tx1"/>
                          </a:solidFill>
                          <a:latin typeface="Book Antiqua" panose="02040602050305030304" pitchFamily="18" charset="0"/>
                        </a:rPr>
                        <a:t>Polyhymnia</a:t>
                      </a:r>
                      <a:endParaRPr lang="en-US" sz="1800" dirty="0">
                        <a:solidFill>
                          <a:schemeClr val="tx1"/>
                        </a:solidFill>
                        <a:latin typeface="Book Antiqua" panose="02040602050305030304" pitchFamily="18" charset="0"/>
                      </a:endParaRPr>
                    </a:p>
                  </a:txBody>
                  <a:tcPr/>
                </a:tc>
                <a:tc>
                  <a:txBody>
                    <a:bodyPr/>
                    <a:lstStyle/>
                    <a:p>
                      <a:pPr algn="ctr"/>
                      <a:r>
                        <a:rPr lang="en-US" sz="1800" dirty="0" smtClean="0">
                          <a:solidFill>
                            <a:schemeClr val="tx1"/>
                          </a:solidFill>
                          <a:latin typeface="Book Antiqua" panose="02040602050305030304" pitchFamily="18" charset="0"/>
                        </a:rPr>
                        <a:t>Hymns</a:t>
                      </a:r>
                      <a:endParaRPr lang="en-US" sz="1800" dirty="0">
                        <a:solidFill>
                          <a:schemeClr val="tx1"/>
                        </a:solidFill>
                        <a:latin typeface="Book Antiqua" panose="0204060205030503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dirty="0" smtClean="0">
                          <a:solidFill>
                            <a:schemeClr val="tx1"/>
                          </a:solidFill>
                          <a:latin typeface="Book Antiqua" panose="02040602050305030304" pitchFamily="18" charset="0"/>
                        </a:rPr>
                        <a:t>She of</a:t>
                      </a:r>
                      <a:r>
                        <a:rPr lang="en-US" sz="1800" baseline="0" dirty="0" smtClean="0">
                          <a:solidFill>
                            <a:schemeClr val="tx1"/>
                          </a:solidFill>
                          <a:latin typeface="Book Antiqua" panose="02040602050305030304" pitchFamily="18" charset="0"/>
                        </a:rPr>
                        <a:t> Many Hymns</a:t>
                      </a:r>
                      <a:endParaRPr lang="en-US" sz="1800"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800" dirty="0" smtClean="0">
                          <a:solidFill>
                            <a:schemeClr val="tx1"/>
                          </a:solidFill>
                          <a:latin typeface="Book Antiqua" panose="02040602050305030304" pitchFamily="18" charset="0"/>
                        </a:rPr>
                        <a:t>Veil</a:t>
                      </a:r>
                      <a:endParaRPr lang="en-US" sz="1800" dirty="0">
                        <a:solidFill>
                          <a:schemeClr val="tx1"/>
                        </a:solidFill>
                        <a:latin typeface="Book Antiqua" panose="02040602050305030304" pitchFamily="18" charset="0"/>
                      </a:endParaRPr>
                    </a:p>
                  </a:txBody>
                  <a:tcPr/>
                </a:tc>
              </a:tr>
              <a:tr h="370840">
                <a:tc>
                  <a:txBody>
                    <a:bodyPr/>
                    <a:lstStyle/>
                    <a:p>
                      <a:pPr algn="ctr"/>
                      <a:r>
                        <a:rPr lang="en-US" sz="1800" dirty="0" smtClean="0">
                          <a:solidFill>
                            <a:schemeClr val="tx1"/>
                          </a:solidFill>
                          <a:latin typeface="Book Antiqua" panose="02040602050305030304" pitchFamily="18" charset="0"/>
                        </a:rPr>
                        <a:t>Terpsichore</a:t>
                      </a:r>
                      <a:endParaRPr lang="en-US" sz="1800" dirty="0">
                        <a:solidFill>
                          <a:schemeClr val="tx1"/>
                        </a:solidFill>
                        <a:latin typeface="Book Antiqua" panose="02040602050305030304" pitchFamily="18" charset="0"/>
                      </a:endParaRPr>
                    </a:p>
                  </a:txBody>
                  <a:tcPr/>
                </a:tc>
                <a:tc>
                  <a:txBody>
                    <a:bodyPr/>
                    <a:lstStyle/>
                    <a:p>
                      <a:pPr algn="ctr"/>
                      <a:r>
                        <a:rPr lang="en-US" sz="1800" dirty="0" smtClean="0">
                          <a:solidFill>
                            <a:schemeClr val="tx1"/>
                          </a:solidFill>
                          <a:latin typeface="Book Antiqua" panose="02040602050305030304" pitchFamily="18" charset="0"/>
                        </a:rPr>
                        <a:t>Dance</a:t>
                      </a:r>
                      <a:endParaRPr lang="en-US" sz="1800" dirty="0">
                        <a:solidFill>
                          <a:schemeClr val="tx1"/>
                        </a:solidFill>
                        <a:latin typeface="Book Antiqua" panose="0204060205030503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dirty="0" smtClean="0">
                          <a:solidFill>
                            <a:schemeClr val="tx1"/>
                          </a:solidFill>
                          <a:latin typeface="Book Antiqua" panose="02040602050305030304" pitchFamily="18" charset="0"/>
                        </a:rPr>
                        <a:t>The Whirler</a:t>
                      </a:r>
                      <a:endParaRPr lang="en-US" sz="1800"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800" dirty="0" smtClean="0">
                          <a:solidFill>
                            <a:schemeClr val="tx1"/>
                          </a:solidFill>
                          <a:latin typeface="Book Antiqua" panose="02040602050305030304" pitchFamily="18" charset="0"/>
                        </a:rPr>
                        <a:t>Lyre</a:t>
                      </a:r>
                      <a:endParaRPr lang="en-US" sz="1800" dirty="0">
                        <a:solidFill>
                          <a:schemeClr val="tx1"/>
                        </a:solidFill>
                        <a:latin typeface="Book Antiqua" panose="02040602050305030304" pitchFamily="18" charset="0"/>
                      </a:endParaRPr>
                    </a:p>
                  </a:txBody>
                  <a:tcPr/>
                </a:tc>
              </a:tr>
              <a:tr h="370840">
                <a:tc>
                  <a:txBody>
                    <a:bodyPr/>
                    <a:lstStyle/>
                    <a:p>
                      <a:pPr algn="ctr"/>
                      <a:r>
                        <a:rPr lang="en-US" sz="1800" dirty="0" smtClean="0">
                          <a:solidFill>
                            <a:schemeClr val="tx1"/>
                          </a:solidFill>
                          <a:latin typeface="Book Antiqua" panose="02040602050305030304" pitchFamily="18" charset="0"/>
                        </a:rPr>
                        <a:t>Thalia</a:t>
                      </a:r>
                      <a:endParaRPr lang="en-US" sz="1800" dirty="0">
                        <a:solidFill>
                          <a:schemeClr val="tx1"/>
                        </a:solidFill>
                        <a:latin typeface="Book Antiqua" panose="02040602050305030304" pitchFamily="18" charset="0"/>
                      </a:endParaRPr>
                    </a:p>
                  </a:txBody>
                  <a:tcPr/>
                </a:tc>
                <a:tc>
                  <a:txBody>
                    <a:bodyPr/>
                    <a:lstStyle/>
                    <a:p>
                      <a:pPr algn="ctr"/>
                      <a:r>
                        <a:rPr lang="en-US" sz="1800" dirty="0" smtClean="0">
                          <a:solidFill>
                            <a:schemeClr val="tx1"/>
                          </a:solidFill>
                          <a:latin typeface="Book Antiqua" panose="02040602050305030304" pitchFamily="18" charset="0"/>
                        </a:rPr>
                        <a:t>Comedy</a:t>
                      </a:r>
                      <a:endParaRPr lang="en-US" sz="1800" dirty="0">
                        <a:solidFill>
                          <a:schemeClr val="tx1"/>
                        </a:solidFill>
                        <a:latin typeface="Book Antiqua" panose="0204060205030503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dirty="0" smtClean="0">
                          <a:solidFill>
                            <a:schemeClr val="tx1"/>
                          </a:solidFill>
                          <a:latin typeface="Book Antiqua" panose="02040602050305030304" pitchFamily="18" charset="0"/>
                        </a:rPr>
                        <a:t>The Flourishing</a:t>
                      </a:r>
                      <a:endParaRPr lang="en-US" sz="1800"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800" dirty="0" smtClean="0">
                          <a:solidFill>
                            <a:schemeClr val="tx1"/>
                          </a:solidFill>
                          <a:latin typeface="Book Antiqua" panose="02040602050305030304" pitchFamily="18" charset="0"/>
                        </a:rPr>
                        <a:t>Comic mask</a:t>
                      </a:r>
                      <a:endParaRPr lang="en-US" sz="1800" dirty="0">
                        <a:solidFill>
                          <a:schemeClr val="tx1"/>
                        </a:solidFill>
                        <a:latin typeface="Book Antiqua" panose="02040602050305030304" pitchFamily="18" charset="0"/>
                      </a:endParaRPr>
                    </a:p>
                  </a:txBody>
                  <a:tcPr/>
                </a:tc>
              </a:tr>
              <a:tr h="370840">
                <a:tc>
                  <a:txBody>
                    <a:bodyPr/>
                    <a:lstStyle/>
                    <a:p>
                      <a:pPr algn="ctr"/>
                      <a:r>
                        <a:rPr lang="en-US" sz="1800" dirty="0" smtClean="0">
                          <a:solidFill>
                            <a:schemeClr val="tx1"/>
                          </a:solidFill>
                          <a:latin typeface="Book Antiqua" panose="02040602050305030304" pitchFamily="18" charset="0"/>
                        </a:rPr>
                        <a:t>Urania</a:t>
                      </a:r>
                      <a:endParaRPr lang="en-US" sz="1800" dirty="0">
                        <a:solidFill>
                          <a:schemeClr val="tx1"/>
                        </a:solidFill>
                        <a:latin typeface="Book Antiqua" panose="02040602050305030304" pitchFamily="18" charset="0"/>
                      </a:endParaRPr>
                    </a:p>
                  </a:txBody>
                  <a:tcPr/>
                </a:tc>
                <a:tc>
                  <a:txBody>
                    <a:bodyPr/>
                    <a:lstStyle/>
                    <a:p>
                      <a:pPr algn="ctr"/>
                      <a:r>
                        <a:rPr lang="en-US" sz="1800" dirty="0" smtClean="0">
                          <a:solidFill>
                            <a:schemeClr val="tx1"/>
                          </a:solidFill>
                          <a:latin typeface="Book Antiqua" panose="02040602050305030304" pitchFamily="18" charset="0"/>
                        </a:rPr>
                        <a:t>Astronomy</a:t>
                      </a:r>
                      <a:endParaRPr lang="en-US" sz="1800" dirty="0">
                        <a:solidFill>
                          <a:schemeClr val="tx1"/>
                        </a:solidFill>
                        <a:latin typeface="Book Antiqua" panose="0204060205030503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dirty="0" smtClean="0">
                          <a:solidFill>
                            <a:schemeClr val="tx1"/>
                          </a:solidFill>
                          <a:latin typeface="Book Antiqua" panose="02040602050305030304" pitchFamily="18" charset="0"/>
                        </a:rPr>
                        <a:t>The Heavenly</a:t>
                      </a:r>
                      <a:endParaRPr lang="en-US" sz="1800"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800" dirty="0" smtClean="0">
                          <a:solidFill>
                            <a:schemeClr val="tx1"/>
                          </a:solidFill>
                          <a:latin typeface="Book Antiqua" panose="02040602050305030304" pitchFamily="18" charset="0"/>
                        </a:rPr>
                        <a:t>Globe and compass</a:t>
                      </a:r>
                      <a:endParaRPr lang="en-US" sz="1800" dirty="0">
                        <a:solidFill>
                          <a:schemeClr val="tx1"/>
                        </a:solidFill>
                        <a:latin typeface="Book Antiqua" panose="02040602050305030304" pitchFamily="18" charset="0"/>
                      </a:endParaRPr>
                    </a:p>
                  </a:txBody>
                  <a:tcPr/>
                </a:tc>
              </a:tr>
            </a:tbl>
          </a:graphicData>
        </a:graphic>
      </p:graphicFrame>
    </p:spTree>
    <p:extLst>
      <p:ext uri="{BB962C8B-B14F-4D97-AF65-F5344CB8AC3E}">
        <p14:creationId xmlns:p14="http://schemas.microsoft.com/office/powerpoint/2010/main" val="398520017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860" y="2453426"/>
            <a:ext cx="4762366" cy="1600200"/>
          </a:xfrm>
        </p:spPr>
        <p:txBody>
          <a:bodyPr anchor="ctr">
            <a:normAutofit/>
          </a:bodyPr>
          <a:lstStyle/>
          <a:p>
            <a:pPr algn="ctr"/>
            <a:r>
              <a:rPr lang="en-US" sz="6600" dirty="0" smtClean="0">
                <a:solidFill>
                  <a:schemeClr val="bg1"/>
                </a:solidFill>
                <a:latin typeface="Book Antiqua" panose="02040602050305030304" pitchFamily="18" charset="0"/>
              </a:rPr>
              <a:t>MYRRHA</a:t>
            </a:r>
            <a:endParaRPr lang="en-US" sz="6600" dirty="0">
              <a:solidFill>
                <a:schemeClr val="bg1"/>
              </a:solidFill>
              <a:latin typeface="Book Antiqua" panose="02040602050305030304" pitchFamily="18" charset="0"/>
            </a:endParaRPr>
          </a:p>
        </p:txBody>
      </p:sp>
      <p:sp>
        <p:nvSpPr>
          <p:cNvPr id="3" name="Picture Placeholder 2"/>
          <p:cNvSpPr>
            <a:spLocks noGrp="1"/>
          </p:cNvSpPr>
          <p:nvPr>
            <p:ph type="pic" idx="1"/>
          </p:nvPr>
        </p:nvSpPr>
        <p:spPr>
          <a:xfrm>
            <a:off x="839788" y="1000304"/>
            <a:ext cx="5342071" cy="4873625"/>
          </a:xfrm>
        </p:spPr>
      </p:sp>
      <p:pic>
        <p:nvPicPr>
          <p:cNvPr id="5" name="Picture 4"/>
          <p:cNvPicPr>
            <a:picLocks noChangeAspect="1"/>
          </p:cNvPicPr>
          <p:nvPr/>
        </p:nvPicPr>
        <p:blipFill>
          <a:blip r:embed="rId2"/>
          <a:stretch>
            <a:fillRect/>
          </a:stretch>
        </p:blipFill>
        <p:spPr>
          <a:xfrm>
            <a:off x="2263464" y="1000303"/>
            <a:ext cx="3918395" cy="4873625"/>
          </a:xfrm>
          <a:prstGeom prst="rect">
            <a:avLst/>
          </a:prstGeom>
        </p:spPr>
      </p:pic>
    </p:spTree>
    <p:extLst>
      <p:ext uri="{BB962C8B-B14F-4D97-AF65-F5344CB8AC3E}">
        <p14:creationId xmlns:p14="http://schemas.microsoft.com/office/powerpoint/2010/main" val="178090502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3792"/>
            <a:ext cx="10515600" cy="5623171"/>
          </a:xfrm>
        </p:spPr>
        <p:txBody>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Myrrha was the daughter of Cinyras, king of Paphos in Cyprus, and Cenchreïs (she is also called Smyrna by Apollodorus, Panyasis, and Hyginus)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Either because Cenchreïs boasted that Myrrha was more beautiful than Aphrodite or Myrrha herself did not honor the goddess properly, Aphrodite punished her with an incestuous infatuation for her father</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Aided by her nurse she arranged to sleep with him for twelve nights while her father was intoxicated thinking her to be a concubine with whom he was sleeping in the absence of his wife</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Myrrha became pregnant and was pursued by her father with a sword when he discovered what has occurred </a:t>
            </a:r>
          </a:p>
          <a:p>
            <a:pPr>
              <a:buFont typeface="Wingdings" panose="05000000000000000000" pitchFamily="2" charset="2"/>
              <a:buChar char="§"/>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400712569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5334" y="476518"/>
            <a:ext cx="5674217" cy="5700445"/>
          </a:xfrm>
        </p:spPr>
        <p:txBody>
          <a:bodyPr/>
          <a:lstStyle/>
          <a:p>
            <a:pPr>
              <a:buFont typeface="Wingdings" panose="05000000000000000000" pitchFamily="2" charset="2"/>
              <a:buChar char="§"/>
            </a:pPr>
            <a:r>
              <a:rPr lang="en-US" dirty="0" smtClean="0">
                <a:solidFill>
                  <a:schemeClr val="bg1"/>
                </a:solidFill>
                <a:latin typeface="Book Antiqua" panose="02040602050305030304" pitchFamily="18" charset="0"/>
              </a:rPr>
              <a:t>When she could run no more, she begged the gods to make her invisible</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gods transformed her into a myrrh tree, her tears becoming the fragrant drippings that exude from the tree itself</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Cinyras killed himself out of shame for the incestuous union</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After nine months, the tree split open and Adonis was born</a:t>
            </a:r>
          </a:p>
          <a:p>
            <a:pPr>
              <a:buFont typeface="Wingdings" panose="05000000000000000000" pitchFamily="2" charset="2"/>
              <a:buChar char="§"/>
            </a:pP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1306751" y="476518"/>
            <a:ext cx="3253444" cy="4997003"/>
          </a:xfrm>
          <a:prstGeom prst="rect">
            <a:avLst/>
          </a:prstGeom>
        </p:spPr>
      </p:pic>
    </p:spTree>
    <p:extLst>
      <p:ext uri="{BB962C8B-B14F-4D97-AF65-F5344CB8AC3E}">
        <p14:creationId xmlns:p14="http://schemas.microsoft.com/office/powerpoint/2010/main" val="67382913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6670"/>
            <a:ext cx="10515600" cy="5610293"/>
          </a:xfrm>
        </p:spPr>
        <p:txBody>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Ovid’s version of the myth appears in Book X of his </a:t>
            </a:r>
            <a:r>
              <a:rPr lang="en-US" i="1" dirty="0" smtClean="0">
                <a:solidFill>
                  <a:schemeClr val="bg1"/>
                </a:solidFill>
                <a:latin typeface="Book Antiqua" panose="02040602050305030304" pitchFamily="18" charset="0"/>
              </a:rPr>
              <a:t>Metamorphoses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his version Cupid denies that it his arrows that caused the infatuation of Myrrha for her father</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Ovid claims that it was a Fury from Styx that lit these flames in Myrrha</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Myrrha could have had the pick of any of the young men within hers and the surrounding kingdoms but none would do but her father</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Unable to control the urges, Myrrha decided to hang herself but in the attempt attracted the curiosity of her nurse who was sleeping outside her door</a:t>
            </a:r>
          </a:p>
        </p:txBody>
      </p:sp>
    </p:spTree>
    <p:extLst>
      <p:ext uri="{BB962C8B-B14F-4D97-AF65-F5344CB8AC3E}">
        <p14:creationId xmlns:p14="http://schemas.microsoft.com/office/powerpoint/2010/main" val="59763957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045" y="463639"/>
            <a:ext cx="5768662" cy="5713324"/>
          </a:xfrm>
        </p:spPr>
        <p:txBody>
          <a:bodyPr>
            <a:normAutofit lnSpcReduction="10000"/>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The nurse agreed to assist her in sleeping with her father as long as she agreed not to attempt to hang herself again</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It was time for the festival of Ceres when all married women went out in praise of the harvest</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During the festival wives would not share their husband’s beds for nine days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Among them was Cenchreïs who was the purest of them all and never failed to keep the letter of the law</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6091707" y="463639"/>
            <a:ext cx="5876178" cy="5215944"/>
          </a:xfrm>
          <a:prstGeom prst="rect">
            <a:avLst/>
          </a:prstGeom>
        </p:spPr>
      </p:pic>
    </p:spTree>
    <p:extLst>
      <p:ext uri="{BB962C8B-B14F-4D97-AF65-F5344CB8AC3E}">
        <p14:creationId xmlns:p14="http://schemas.microsoft.com/office/powerpoint/2010/main" val="402972083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003"/>
            <a:ext cx="10515600" cy="5751960"/>
          </a:xfrm>
        </p:spPr>
        <p:txBody>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It was during this festival that the nurse approached Cinyras, who was intoxicated on wine, and told him that she could arrange for him a concubine about the age of his daughter</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Cinyras agreed and the nurse hurriedly returned to Myrrha to tell her</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Myrrha stumbled three times as she approached her father’s chamber</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arrangement lasted several nights in complete darkness until Cinyras raised a lamp “to see his treasure”</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went wild with horror and picked up his sword to kill her but she was able to flee</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walked for nine months from Cyprus past the palms of Arabia, the fields of Panchaia until she reached Sabaea</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02837857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003"/>
            <a:ext cx="10515600" cy="5751960"/>
          </a:xfrm>
        </p:spPr>
        <p:txBody>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She begged for relief from the gods who transformed her into a myrrh and her weeping tears became the fragrant drippings of the same tree</a:t>
            </a:r>
          </a:p>
          <a:p>
            <a:pPr>
              <a:buFont typeface="Wingdings" panose="05000000000000000000" pitchFamily="2" charset="2"/>
              <a:buChar char="§"/>
            </a:pPr>
            <a:r>
              <a:rPr lang="en-US" dirty="0" smtClean="0">
                <a:solidFill>
                  <a:schemeClr val="bg1"/>
                </a:solidFill>
                <a:latin typeface="Book Antiqua" panose="02040602050305030304" pitchFamily="18" charset="0"/>
              </a:rPr>
              <a:t> With the help of Lucina the bark split open and Adonis was born </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2932634" y="2731594"/>
            <a:ext cx="5296965" cy="3682277"/>
          </a:xfrm>
          <a:prstGeom prst="rect">
            <a:avLst/>
          </a:prstGeom>
        </p:spPr>
      </p:pic>
    </p:spTree>
    <p:extLst>
      <p:ext uri="{BB962C8B-B14F-4D97-AF65-F5344CB8AC3E}">
        <p14:creationId xmlns:p14="http://schemas.microsoft.com/office/powerpoint/2010/main" val="115848702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1988" y="2298879"/>
            <a:ext cx="3932237" cy="1600200"/>
          </a:xfrm>
        </p:spPr>
        <p:txBody>
          <a:bodyPr anchor="ctr">
            <a:normAutofit/>
          </a:bodyPr>
          <a:lstStyle/>
          <a:p>
            <a:pPr algn="ctr"/>
            <a:r>
              <a:rPr lang="en-US" sz="6600" dirty="0" smtClean="0">
                <a:solidFill>
                  <a:schemeClr val="bg1"/>
                </a:solidFill>
                <a:latin typeface="Book Antiqua" panose="02040602050305030304" pitchFamily="18" charset="0"/>
              </a:rPr>
              <a:t>NYMPHS</a:t>
            </a:r>
            <a:endParaRPr lang="en-US" sz="6600" dirty="0">
              <a:solidFill>
                <a:schemeClr val="bg1"/>
              </a:solidFill>
              <a:latin typeface="Book Antiqua" panose="02040602050305030304" pitchFamily="18" charset="0"/>
            </a:endParaRPr>
          </a:p>
        </p:txBody>
      </p:sp>
      <p:sp>
        <p:nvSpPr>
          <p:cNvPr id="3" name="Content Placeholder 2"/>
          <p:cNvSpPr>
            <a:spLocks noGrp="1"/>
          </p:cNvSpPr>
          <p:nvPr>
            <p:ph idx="1"/>
          </p:nvPr>
        </p:nvSpPr>
        <p:spPr>
          <a:xfrm>
            <a:off x="839788" y="995363"/>
            <a:ext cx="6172200" cy="4873625"/>
          </a:xfrm>
        </p:spPr>
        <p:txBody>
          <a:bodyPr/>
          <a:lstStyle/>
          <a:p>
            <a:endParaRPr lang="en-US"/>
          </a:p>
        </p:txBody>
      </p:sp>
      <p:pic>
        <p:nvPicPr>
          <p:cNvPr id="5" name="Picture 4"/>
          <p:cNvPicPr>
            <a:picLocks noChangeAspect="1"/>
          </p:cNvPicPr>
          <p:nvPr/>
        </p:nvPicPr>
        <p:blipFill>
          <a:blip r:embed="rId2"/>
          <a:stretch>
            <a:fillRect/>
          </a:stretch>
        </p:blipFill>
        <p:spPr>
          <a:xfrm>
            <a:off x="839788" y="1420365"/>
            <a:ext cx="6210382" cy="3808457"/>
          </a:xfrm>
          <a:prstGeom prst="rect">
            <a:avLst/>
          </a:prstGeom>
        </p:spPr>
      </p:pic>
    </p:spTree>
    <p:extLst>
      <p:ext uri="{BB962C8B-B14F-4D97-AF65-F5344CB8AC3E}">
        <p14:creationId xmlns:p14="http://schemas.microsoft.com/office/powerpoint/2010/main" val="280545206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450761"/>
            <a:ext cx="10515600" cy="6194738"/>
          </a:xfrm>
        </p:spPr>
        <p:txBody>
          <a:bodyPr>
            <a:normAutofit fontScale="92500" lnSpcReduction="10000"/>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A nymph was a </a:t>
            </a:r>
            <a:r>
              <a:rPr lang="en-US" i="1" dirty="0" smtClean="0">
                <a:solidFill>
                  <a:schemeClr val="bg1"/>
                </a:solidFill>
                <a:latin typeface="Book Antiqua" panose="02040602050305030304" pitchFamily="18" charset="0"/>
              </a:rPr>
              <a:t>daimon</a:t>
            </a:r>
            <a:r>
              <a:rPr lang="en-US" dirty="0" smtClean="0">
                <a:solidFill>
                  <a:schemeClr val="bg1"/>
                </a:solidFill>
                <a:latin typeface="Book Antiqua" panose="02040602050305030304" pitchFamily="18" charset="0"/>
              </a:rPr>
              <a:t> that resided in a particular place, object or natural phenomenon </a:t>
            </a:r>
          </a:p>
          <a:p>
            <a:pPr marL="0" indent="0">
              <a:buNone/>
            </a:pPr>
            <a:endParaRPr lang="en-US" dirty="0">
              <a:solidFill>
                <a:schemeClr val="bg1"/>
              </a:solidFill>
              <a:latin typeface="Book Antiqua" panose="02040602050305030304" pitchFamily="18" charset="0"/>
            </a:endParaRPr>
          </a:p>
          <a:p>
            <a:pPr marL="0" indent="0">
              <a:buNone/>
            </a:pPr>
            <a:r>
              <a:rPr lang="en-US" b="1" dirty="0" smtClean="0">
                <a:solidFill>
                  <a:schemeClr val="bg1"/>
                </a:solidFill>
                <a:latin typeface="Book Antiqua" panose="02040602050305030304" pitchFamily="18" charset="0"/>
              </a:rPr>
              <a:t>Classifications</a:t>
            </a:r>
          </a:p>
          <a:p>
            <a:pPr marL="0" indent="0">
              <a:buNone/>
            </a:pPr>
            <a:endParaRPr lang="en-US" dirty="0">
              <a:solidFill>
                <a:schemeClr val="bg1"/>
              </a:solidFill>
              <a:latin typeface="Book Antiqua" panose="02040602050305030304" pitchFamily="18" charset="0"/>
            </a:endParaRPr>
          </a:p>
          <a:p>
            <a:pPr marL="0" indent="0">
              <a:buNone/>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Dryads, Hamadryads:  wood nymphs which originally 				belonged to oak trees but later Dryads were later 				ascribed to any tree</a:t>
            </a:r>
          </a:p>
          <a:p>
            <a:pPr marL="0" indent="0">
              <a:buNone/>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Meliae:  wood nymphs of the ash tree</a:t>
            </a:r>
          </a:p>
          <a:p>
            <a:pPr marL="0" indent="0">
              <a:buNone/>
            </a:pPr>
            <a:r>
              <a:rPr lang="en-US" dirty="0" smtClean="0">
                <a:solidFill>
                  <a:schemeClr val="bg1"/>
                </a:solidFill>
                <a:latin typeface="Book Antiqua" panose="02040602050305030304" pitchFamily="18" charset="0"/>
              </a:rPr>
              <a:t>	Naïads:  fresh water nymphs of springs, lakes and streams</a:t>
            </a:r>
            <a:endParaRPr lang="en-US" dirty="0">
              <a:solidFill>
                <a:schemeClr val="bg1"/>
              </a:solidFill>
              <a:latin typeface="Book Antiqua" panose="02040602050305030304" pitchFamily="18" charset="0"/>
            </a:endParaRPr>
          </a:p>
          <a:p>
            <a:pPr marL="0" indent="0">
              <a:buNone/>
            </a:pPr>
            <a:r>
              <a:rPr lang="en-US" dirty="0" smtClean="0">
                <a:solidFill>
                  <a:schemeClr val="bg1"/>
                </a:solidFill>
                <a:latin typeface="Book Antiqua" panose="02040602050305030304" pitchFamily="18" charset="0"/>
              </a:rPr>
              <a:t>	Nereids, Oceanids:  sea nymphs although very few 				Oceanids are associated with the sea; Thetis and 				Dione may have been goddesses reduced to a lesser			rank</a:t>
            </a:r>
          </a:p>
          <a:p>
            <a:pPr marL="0" indent="0">
              <a:buNone/>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Oreads:  mountain nymphs</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228896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986" y="618186"/>
            <a:ext cx="7624246" cy="5622808"/>
          </a:xfrm>
        </p:spPr>
        <p:txBody>
          <a:bodyPr>
            <a:normAutofit lnSpcReduction="10000"/>
          </a:bodyPr>
          <a:lstStyle/>
          <a:p>
            <a:pPr>
              <a:buFont typeface="Wingdings" panose="05000000000000000000" pitchFamily="2" charset="2"/>
              <a:buChar char="Ø"/>
            </a:pPr>
            <a:r>
              <a:rPr lang="en-US" dirty="0" smtClean="0">
                <a:solidFill>
                  <a:schemeClr val="bg1"/>
                </a:solidFill>
              </a:rPr>
              <a:t> </a:t>
            </a:r>
            <a:r>
              <a:rPr lang="en-US" dirty="0">
                <a:solidFill>
                  <a:schemeClr val="bg1"/>
                </a:solidFill>
                <a:latin typeface="Book Antiqua" panose="02040602050305030304" pitchFamily="18" charset="0"/>
              </a:rPr>
              <a:t>in </a:t>
            </a:r>
            <a:r>
              <a:rPr lang="en-US" dirty="0" smtClean="0">
                <a:solidFill>
                  <a:schemeClr val="bg1"/>
                </a:solidFill>
                <a:latin typeface="Book Antiqua" panose="02040602050305030304" pitchFamily="18" charset="0"/>
              </a:rPr>
              <a:t>still </a:t>
            </a:r>
            <a:r>
              <a:rPr lang="en-US" dirty="0">
                <a:solidFill>
                  <a:schemeClr val="bg1"/>
                </a:solidFill>
                <a:latin typeface="Book Antiqua" panose="02040602050305030304" pitchFamily="18" charset="0"/>
              </a:rPr>
              <a:t>another version Orion chased Opis who was a follower of Artemis and attempted to rape her</a:t>
            </a:r>
          </a:p>
          <a:p>
            <a:pPr>
              <a:buFont typeface="Wingdings" panose="05000000000000000000" pitchFamily="2" charset="2"/>
              <a:buChar char="Ø"/>
            </a:pPr>
            <a:r>
              <a:rPr lang="en-US" dirty="0">
                <a:solidFill>
                  <a:schemeClr val="bg1"/>
                </a:solidFill>
                <a:latin typeface="Book Antiqua" panose="02040602050305030304" pitchFamily="18" charset="0"/>
              </a:rPr>
              <a:t> he was slain by the arrows of Opis </a:t>
            </a:r>
          </a:p>
          <a:p>
            <a:pPr>
              <a:buFont typeface="Wingdings" panose="05000000000000000000" pitchFamily="2" charset="2"/>
              <a:buChar char="Ø"/>
            </a:pPr>
            <a:r>
              <a:rPr lang="en-US" dirty="0" smtClean="0">
                <a:solidFill>
                  <a:schemeClr val="bg1"/>
                </a:solidFill>
                <a:latin typeface="Book Antiqua" panose="02040602050305030304" pitchFamily="18" charset="0"/>
              </a:rPr>
              <a:t>he was also said to have chased the Pleiades who were also followers of Artemis (some versions say it was Pleione, their mother) </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distress they called upon Zeus for help who raised them to the heavens where they form a constellation</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Orion himself was raised as constellation with his dog, Sirius and chases the Pleiades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scorpion that stung Orion was also placed in the heavens as well, i.e. Scorpio</a:t>
            </a:r>
            <a:endParaRPr lang="en-US" dirty="0">
              <a:solidFill>
                <a:schemeClr val="bg1"/>
              </a:solidFill>
            </a:endParaRPr>
          </a:p>
        </p:txBody>
      </p:sp>
      <p:pic>
        <p:nvPicPr>
          <p:cNvPr id="3076" name="Picture 4" descr="http://ts1.mm.bing.net/th?id=HN.607998310671125144&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540" y="618186"/>
            <a:ext cx="3225871" cy="562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58083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1500"/>
            <a:ext cx="10515600" cy="5605463"/>
          </a:xfrm>
        </p:spPr>
        <p:txBody>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Most nymphs were confined to their own mountains, springs, groves, or even individual trees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Tales set in particular locations reflect the most typical view of nymphs, e.g. the aggressive love of a water nymph for Hylas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 The term nymph means young woman</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3784600" y="3100700"/>
            <a:ext cx="4622800" cy="3076263"/>
          </a:xfrm>
          <a:prstGeom prst="rect">
            <a:avLst/>
          </a:prstGeom>
        </p:spPr>
      </p:pic>
    </p:spTree>
    <p:extLst>
      <p:ext uri="{BB962C8B-B14F-4D97-AF65-F5344CB8AC3E}">
        <p14:creationId xmlns:p14="http://schemas.microsoft.com/office/powerpoint/2010/main" val="352208977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246254" y="2543577"/>
            <a:ext cx="4697972" cy="1600200"/>
          </a:xfrm>
        </p:spPr>
        <p:txBody>
          <a:bodyPr anchor="ctr">
            <a:normAutofit/>
          </a:bodyPr>
          <a:lstStyle/>
          <a:p>
            <a:pPr algn="ctr"/>
            <a:r>
              <a:rPr lang="en-US" sz="6600" dirty="0" smtClean="0">
                <a:solidFill>
                  <a:schemeClr val="bg1"/>
                </a:solidFill>
                <a:latin typeface="Book Antiqua" panose="02040602050305030304" pitchFamily="18" charset="0"/>
              </a:rPr>
              <a:t>POMONA</a:t>
            </a:r>
            <a:endParaRPr lang="en-US" sz="6600" dirty="0">
              <a:solidFill>
                <a:schemeClr val="bg1"/>
              </a:solidFill>
              <a:latin typeface="Book Antiqua" panose="02040602050305030304" pitchFamily="18" charset="0"/>
            </a:endParaRPr>
          </a:p>
        </p:txBody>
      </p:sp>
      <p:sp>
        <p:nvSpPr>
          <p:cNvPr id="11" name="Picture Placeholder 10"/>
          <p:cNvSpPr>
            <a:spLocks noGrp="1"/>
          </p:cNvSpPr>
          <p:nvPr>
            <p:ph type="pic" idx="1"/>
          </p:nvPr>
        </p:nvSpPr>
        <p:spPr>
          <a:xfrm>
            <a:off x="839788" y="1166479"/>
            <a:ext cx="6172200" cy="4873625"/>
          </a:xfrm>
        </p:spPr>
      </p:sp>
      <p:pic>
        <p:nvPicPr>
          <p:cNvPr id="13" name="Picture 12"/>
          <p:cNvPicPr>
            <a:picLocks noChangeAspect="1"/>
          </p:cNvPicPr>
          <p:nvPr/>
        </p:nvPicPr>
        <p:blipFill>
          <a:blip r:embed="rId2"/>
          <a:stretch>
            <a:fillRect/>
          </a:stretch>
        </p:blipFill>
        <p:spPr>
          <a:xfrm>
            <a:off x="2346616" y="1166479"/>
            <a:ext cx="3899637" cy="4977426"/>
          </a:xfrm>
          <a:prstGeom prst="rect">
            <a:avLst/>
          </a:prstGeom>
        </p:spPr>
      </p:pic>
    </p:spTree>
    <p:extLst>
      <p:ext uri="{BB962C8B-B14F-4D97-AF65-F5344CB8AC3E}">
        <p14:creationId xmlns:p14="http://schemas.microsoft.com/office/powerpoint/2010/main" val="346900499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2276"/>
            <a:ext cx="10515600" cy="6053070"/>
          </a:xfrm>
        </p:spPr>
        <p:txBody>
          <a:bodyPr>
            <a:normAutofit/>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Pomona was a Roman goddess of fruitful abundance whose name is derived from the Latin </a:t>
            </a:r>
            <a:r>
              <a:rPr lang="en-US" i="1" dirty="0" smtClean="0">
                <a:solidFill>
                  <a:schemeClr val="bg1"/>
                </a:solidFill>
                <a:latin typeface="Book Antiqua" panose="02040602050305030304" pitchFamily="18" charset="0"/>
              </a:rPr>
              <a:t>pomum</a:t>
            </a:r>
            <a:r>
              <a:rPr lang="en-US" dirty="0" smtClean="0">
                <a:solidFill>
                  <a:schemeClr val="bg1"/>
                </a:solidFill>
                <a:latin typeface="Book Antiqua" panose="02040602050305030304" pitchFamily="18" charset="0"/>
              </a:rPr>
              <a:t> meaning fruit, specifically orchard fruit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has no Greek counterpart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Book XIV of his </a:t>
            </a:r>
            <a:r>
              <a:rPr lang="en-US" i="1" dirty="0" smtClean="0">
                <a:solidFill>
                  <a:schemeClr val="bg1"/>
                </a:solidFill>
                <a:latin typeface="Book Antiqua" panose="02040602050305030304" pitchFamily="18" charset="0"/>
              </a:rPr>
              <a:t>Metamorphoses</a:t>
            </a:r>
            <a:r>
              <a:rPr lang="en-US" dirty="0" smtClean="0">
                <a:solidFill>
                  <a:schemeClr val="bg1"/>
                </a:solidFill>
                <a:latin typeface="Book Antiqua" panose="02040602050305030304" pitchFamily="18" charset="0"/>
              </a:rPr>
              <a:t>, Ovid describes her rejection of all suitors including Pan, Silenus and many satyrs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kept her gardens and orchards locked away from mankind</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Even Vertumnus, the Roman god of seasonal change, attempted to win her affections disguising himself as a harvester offering a basket of sweet barley; as a farmer with hayseed in his hair coming from the hay fields; as a cattle herd who had just turned his oxen to pasture; as a handyman with a ladder and pruning shears as if to pick apples; a fisherman; and, a soldier</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63477428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407" y="399243"/>
            <a:ext cx="6734577" cy="6233375"/>
          </a:xfrm>
        </p:spPr>
        <p:txBody>
          <a:bodyPr>
            <a:normAutofit/>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He got her permission to view her from a respectable distance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One day he appeared as an old woman with gray hair, wearing a bright turban and leaning on a stick</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walked about the garden admiring the apples and peaches; and then with admiration for Pomona gave her a kiss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Then he sank to the ground and looked at an elm tree which supported vines of ripe, round grapes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Then he remarked that, if the tree stood alone, it would be viewed only for its pretty leaves</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7018985" y="399243"/>
            <a:ext cx="4864617" cy="6014435"/>
          </a:xfrm>
          <a:prstGeom prst="rect">
            <a:avLst/>
          </a:prstGeom>
        </p:spPr>
      </p:pic>
    </p:spTree>
    <p:extLst>
      <p:ext uri="{BB962C8B-B14F-4D97-AF65-F5344CB8AC3E}">
        <p14:creationId xmlns:p14="http://schemas.microsoft.com/office/powerpoint/2010/main" val="206558977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761"/>
            <a:ext cx="10515600" cy="5726202"/>
          </a:xfrm>
        </p:spPr>
        <p:txBody>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Then he turned his attention to the vine, stating that, if the vine did not have the tree, its fruit would fade away in the weeds and grasses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Vertumnus then told her that she could have more suitors than Helen of Troy, or the girl who caused the battle between the Lapiths and Centaurs, or the number of suitors vying for the attention of Penelope while Ulysses was away, if she were to change her mind about remaining single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Then he told her to forget ordinary men and to take the best—Vertumnus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then reminded her that Venus took fearful toll of those who hold hard hearts and scorn love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then proceeded to tell her the story of Iphis and Anaxarete</a:t>
            </a:r>
          </a:p>
          <a:p>
            <a:pPr>
              <a:buFont typeface="Wingdings" panose="05000000000000000000" pitchFamily="2" charset="2"/>
              <a:buChar char="Ø"/>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7682425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3639"/>
            <a:ext cx="10515600" cy="5713324"/>
          </a:xfrm>
        </p:spPr>
        <p:txBody>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Anaxarete was beautiful maiden of Cyprus who was loved by a poor shepherd named Iphis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Iphis professed his love of Anaxarete to her nurse and then to her servants, which she scoffed</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hung flowers on her the lintel of her doorpost, “watered with tears”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Unable to bear the rejection any longer, Iphis hung himself on the lintel which he had adorned with flowers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As he hung his feet knocked on the door, the servants opened only find Iphis hanging before them</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cut him down and carried him to his mother</a:t>
            </a:r>
          </a:p>
        </p:txBody>
      </p:sp>
    </p:spTree>
    <p:extLst>
      <p:ext uri="{BB962C8B-B14F-4D97-AF65-F5344CB8AC3E}">
        <p14:creationId xmlns:p14="http://schemas.microsoft.com/office/powerpoint/2010/main" val="415862130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9582" y="463639"/>
            <a:ext cx="6168981" cy="5713324"/>
          </a:xfrm>
        </p:spPr>
        <p:txBody>
          <a:bodyPr>
            <a:normAutofit lnSpcReduction="10000"/>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His mother did the only thing left to do:  carry his body to the funeral pyre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pyre was near the house of Anaxarete who ran to the balcony to view the funeral</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Still unmoved by the sight, Venus turned her into a stone statue which still stands at Salamis in the temple of the Staring Venus (Venus Prospiciens)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Realizing that the speech of an elderly woman still had not moved Pomona, he dropped his disguise</a:t>
            </a:r>
          </a:p>
          <a:p>
            <a:pPr>
              <a:buFont typeface="Wingdings" panose="05000000000000000000" pitchFamily="2" charset="2"/>
              <a:buChar char="Ø"/>
            </a:pP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372011" y="463638"/>
            <a:ext cx="5307571" cy="5499280"/>
          </a:xfrm>
          <a:prstGeom prst="rect">
            <a:avLst/>
          </a:prstGeom>
        </p:spPr>
      </p:pic>
    </p:spTree>
    <p:extLst>
      <p:ext uri="{BB962C8B-B14F-4D97-AF65-F5344CB8AC3E}">
        <p14:creationId xmlns:p14="http://schemas.microsoft.com/office/powerpoint/2010/main" val="37039787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1065"/>
            <a:ext cx="10515600" cy="2163650"/>
          </a:xfrm>
        </p:spPr>
        <p:txBody>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Dazzled by his godlike figure, Pomona “melted in is arms”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Pomona and Vertumnus shared a festival on August 13 known as the Verumnalia</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pruning shear is the attribute of Pomona</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3706969" y="2794715"/>
            <a:ext cx="4778062" cy="3757295"/>
          </a:xfrm>
          <a:prstGeom prst="rect">
            <a:avLst/>
          </a:prstGeom>
        </p:spPr>
      </p:pic>
    </p:spTree>
    <p:extLst>
      <p:ext uri="{BB962C8B-B14F-4D97-AF65-F5344CB8AC3E}">
        <p14:creationId xmlns:p14="http://schemas.microsoft.com/office/powerpoint/2010/main" val="360831907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normAutofit/>
          </a:bodyPr>
          <a:lstStyle/>
          <a:p>
            <a:r>
              <a:rPr lang="en-US" sz="7200" dirty="0" smtClean="0">
                <a:solidFill>
                  <a:schemeClr val="bg1"/>
                </a:solidFill>
                <a:latin typeface="Book Antiqua" panose="02040602050305030304" pitchFamily="18" charset="0"/>
              </a:rPr>
              <a:t>RHOECUS</a:t>
            </a:r>
            <a:endParaRPr lang="en-US" sz="72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83242699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0913"/>
            <a:ext cx="10515600" cy="5636050"/>
          </a:xfrm>
        </p:spPr>
        <p:txBody>
          <a:bodyPr/>
          <a:lstStyle/>
          <a:p>
            <a:r>
              <a:rPr lang="en-US" dirty="0" smtClean="0">
                <a:solidFill>
                  <a:schemeClr val="bg1"/>
                </a:solidFill>
                <a:latin typeface="Book Antiqua" panose="02040602050305030304" pitchFamily="18" charset="0"/>
              </a:rPr>
              <a:t> Rhoecus was a young man who enjoyed walking through the forests of Attica</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One morning, as he was passing through a forest on his way to meet friends for a day of games, he passed an oak tree that was about to fall over</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Knowing that Dryads and Hamadryads often inhabited trees, yet unsure if this particular oak was so, Rhoecus propped it up to prevent it from being toppled by a strong wind</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As he turned his back to leave, he heard a voice come from the oak expressing her gratitude for saving her and asked what he would have for a reward</a:t>
            </a:r>
          </a:p>
          <a:p>
            <a:r>
              <a:rPr lang="en-US" dirty="0" smtClean="0">
                <a:solidFill>
                  <a:schemeClr val="bg1"/>
                </a:solidFill>
                <a:latin typeface="Book Antiqua" panose="02040602050305030304" pitchFamily="18" charset="0"/>
              </a:rPr>
              <a:t>Rhoecus boldly asked for her love and the nymph yielded to his desire</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51175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2667" y="2131453"/>
            <a:ext cx="4330521" cy="2157212"/>
          </a:xfrm>
        </p:spPr>
        <p:txBody>
          <a:bodyPr anchor="ctr">
            <a:normAutofit/>
          </a:bodyPr>
          <a:lstStyle/>
          <a:p>
            <a:pPr algn="ctr"/>
            <a:r>
              <a:rPr lang="en-US" sz="6600" dirty="0" smtClean="0">
                <a:solidFill>
                  <a:schemeClr val="bg1"/>
                </a:solidFill>
                <a:latin typeface="Book Antiqua" panose="02040602050305030304" pitchFamily="18" charset="0"/>
              </a:rPr>
              <a:t>THE PLEIADES</a:t>
            </a:r>
            <a:endParaRPr lang="en-US" sz="6600" dirty="0">
              <a:solidFill>
                <a:schemeClr val="bg1"/>
              </a:solidFill>
              <a:latin typeface="Book Antiqua" panose="02040602050305030304" pitchFamily="18" charset="0"/>
            </a:endParaRPr>
          </a:p>
        </p:txBody>
      </p:sp>
      <p:pic>
        <p:nvPicPr>
          <p:cNvPr id="7" name="Picture 2" descr="http://ts2.mm.bing.net/th?id=HN.608015434710256105&amp;pid=15.1"/>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951" r="109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28798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987" y="463639"/>
            <a:ext cx="8215647" cy="5713324"/>
          </a:xfrm>
        </p:spPr>
        <p:txBody>
          <a:bodyPr>
            <a:normAutofit lnSpcReduction="10000"/>
          </a:bodyPr>
          <a:lstStyle/>
          <a:p>
            <a:r>
              <a:rPr lang="en-US" dirty="0" smtClean="0">
                <a:solidFill>
                  <a:schemeClr val="bg1"/>
                </a:solidFill>
                <a:latin typeface="Book Antiqua" panose="02040602050305030304" pitchFamily="18" charset="0"/>
              </a:rPr>
              <a:t> The nymph agreed but on the condition that he be faithful to return to her each day one hour before sunset and to communicate with her messenger, a bee</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Rhoecus agreed and proceeded to meet his friends for either a game of dice or some athletic contests which included foot races, javelin throwing and quoits</a:t>
            </a:r>
          </a:p>
          <a:p>
            <a:r>
              <a:rPr lang="en-US" dirty="0" smtClean="0">
                <a:solidFill>
                  <a:schemeClr val="bg1"/>
                </a:solidFill>
                <a:latin typeface="Book Antiqua" panose="02040602050305030304" pitchFamily="18" charset="0"/>
              </a:rPr>
              <a:t> Being past noon, he was caught up in his game(s) and ignored the bee that was buzzing about his ear eventually brushing it aside and injuring it</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Glancing at the bee, Rhoecus noticed that the sun had reached the peaks of the mountains and remembered his promise</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9015211" y="463639"/>
            <a:ext cx="2419350" cy="5553075"/>
          </a:xfrm>
          <a:prstGeom prst="rect">
            <a:avLst/>
          </a:prstGeom>
        </p:spPr>
      </p:pic>
    </p:spTree>
    <p:extLst>
      <p:ext uri="{BB962C8B-B14F-4D97-AF65-F5344CB8AC3E}">
        <p14:creationId xmlns:p14="http://schemas.microsoft.com/office/powerpoint/2010/main" val="336806173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8034"/>
            <a:ext cx="10515600" cy="5648929"/>
          </a:xfrm>
        </p:spPr>
        <p:txBody>
          <a:bodyPr/>
          <a:lstStyle/>
          <a:p>
            <a:r>
              <a:rPr lang="en-US" dirty="0" smtClean="0">
                <a:solidFill>
                  <a:schemeClr val="bg1"/>
                </a:solidFill>
                <a:latin typeface="Book Antiqua" panose="02040602050305030304" pitchFamily="18" charset="0"/>
              </a:rPr>
              <a:t> Rhoecus ran quickly back to the Dryad, hoping to find her in a forgiving mood</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Dryad was angry that he had not kept his promise</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begged for her forgiveness and a second chance to prove himself but she refused and blinded him for failing to comply with her one request</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This myth is recorded by Apollonius of Rhodes as a scholium in his </a:t>
            </a:r>
            <a:r>
              <a:rPr lang="en-US" i="1" dirty="0" smtClean="0">
                <a:solidFill>
                  <a:schemeClr val="bg1"/>
                </a:solidFill>
                <a:latin typeface="Book Antiqua" panose="02040602050305030304" pitchFamily="18" charset="0"/>
              </a:rPr>
              <a:t>Argonautica</a:t>
            </a:r>
            <a:r>
              <a:rPr lang="en-US" dirty="0" smtClean="0">
                <a:solidFill>
                  <a:schemeClr val="bg1"/>
                </a:solidFill>
                <a:latin typeface="Book Antiqua" panose="02040602050305030304" pitchFamily="18" charset="0"/>
              </a:rPr>
              <a:t> </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45128808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188" y="2579687"/>
            <a:ext cx="5751512" cy="1600200"/>
          </a:xfrm>
        </p:spPr>
        <p:txBody>
          <a:bodyPr anchor="ctr">
            <a:noAutofit/>
          </a:bodyPr>
          <a:lstStyle/>
          <a:p>
            <a:pPr algn="ctr"/>
            <a:r>
              <a:rPr lang="en-US" sz="6600" dirty="0" smtClean="0">
                <a:solidFill>
                  <a:schemeClr val="bg1"/>
                </a:solidFill>
                <a:latin typeface="Book Antiqua" panose="02040602050305030304" pitchFamily="18" charset="0"/>
              </a:rPr>
              <a:t>SALMONEUS</a:t>
            </a:r>
            <a:endParaRPr lang="en-US" sz="6600" dirty="0">
              <a:solidFill>
                <a:schemeClr val="bg1"/>
              </a:solidFill>
              <a:latin typeface="Book Antiqua" panose="02040602050305030304" pitchFamily="18" charset="0"/>
            </a:endParaRPr>
          </a:p>
        </p:txBody>
      </p:sp>
      <p:pic>
        <p:nvPicPr>
          <p:cNvPr id="7" name="Content Placeholder 6"/>
          <p:cNvPicPr>
            <a:picLocks noGrp="1" noChangeAspect="1"/>
          </p:cNvPicPr>
          <p:nvPr>
            <p:ph idx="1"/>
          </p:nvPr>
        </p:nvPicPr>
        <p:blipFill>
          <a:blip r:embed="rId2"/>
          <a:stretch>
            <a:fillRect/>
          </a:stretch>
        </p:blipFill>
        <p:spPr>
          <a:xfrm>
            <a:off x="6464300" y="2030412"/>
            <a:ext cx="5021432" cy="3189288"/>
          </a:xfrm>
          <a:prstGeom prst="rect">
            <a:avLst/>
          </a:prstGeom>
        </p:spPr>
      </p:pic>
    </p:spTree>
    <p:extLst>
      <p:ext uri="{BB962C8B-B14F-4D97-AF65-F5344CB8AC3E}">
        <p14:creationId xmlns:p14="http://schemas.microsoft.com/office/powerpoint/2010/main" val="144187357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5300"/>
            <a:ext cx="10515600" cy="5681663"/>
          </a:xfrm>
        </p:spPr>
        <p:txBody>
          <a:bodyPr>
            <a:normAutofit lnSpcReduction="10000"/>
          </a:bodyPr>
          <a:lstStyle/>
          <a:p>
            <a:pPr>
              <a:buFont typeface="Wingdings" panose="05000000000000000000" pitchFamily="2" charset="2"/>
              <a:buChar char="v"/>
            </a:pPr>
            <a:r>
              <a:rPr lang="en-US" dirty="0" smtClean="0">
                <a:solidFill>
                  <a:schemeClr val="bg1"/>
                </a:solidFill>
                <a:latin typeface="Book Antiqua" panose="02040602050305030304" pitchFamily="18" charset="0"/>
              </a:rPr>
              <a:t> Salmoneus was the son of  Aeolus and Enarete and the brother of </a:t>
            </a:r>
            <a:r>
              <a:rPr lang="en-US" dirty="0"/>
              <a:t> </a:t>
            </a:r>
            <a:r>
              <a:rPr lang="en-US" dirty="0" smtClean="0">
                <a:solidFill>
                  <a:schemeClr val="bg1"/>
                </a:solidFill>
                <a:latin typeface="Book Antiqua" panose="02040602050305030304" pitchFamily="18" charset="0"/>
              </a:rPr>
              <a:t>Athamas,</a:t>
            </a: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Sisyphus, Cretheus,  Perieres, Deioneus, Canace, Alcyone, and</a:t>
            </a: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Perimede</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was the king of Salmonia, near Ellis on the Peloponnese</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His first wife was Alcidice (Diodorus</a:t>
            </a: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Siculus) , the daughter of Aleüs and Neaera, who bore him a daughter, Tyro</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His second wife was Sidero who with Salmoneus mistreated Tyro when she claimed that Poseidon was the father of her two sons</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Salmoneus was arrogant, and either called himself Zeus or boasted that he was greater than Zeus</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To prove his claim he would drive his four-horse chariot through the streets pulling dried hides and bronze kettles (thunder) and hurling firebrands into the air (lightning)</a:t>
            </a:r>
          </a:p>
          <a:p>
            <a:pPr>
              <a:buFont typeface="Wingdings" panose="05000000000000000000" pitchFamily="2" charset="2"/>
              <a:buChar char="v"/>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21258542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4500"/>
            <a:ext cx="10515600" cy="5732463"/>
          </a:xfrm>
        </p:spPr>
        <p:txBody>
          <a:bodyPr/>
          <a:lstStyle/>
          <a:p>
            <a:pPr>
              <a:buFont typeface="Wingdings" panose="05000000000000000000" pitchFamily="2" charset="2"/>
              <a:buChar char="v"/>
            </a:pPr>
            <a:r>
              <a:rPr lang="en-US" dirty="0" smtClean="0">
                <a:solidFill>
                  <a:schemeClr val="bg1"/>
                </a:solidFill>
                <a:latin typeface="Book Antiqua" panose="02040602050305030304" pitchFamily="18" charset="0"/>
              </a:rPr>
              <a:t> Other sources such as Hyginus and Apollodorus state that he had built a bronze bridge and drove his chariot over it to create the sound of thunder</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Zeus threw his thunderbolt and killed Salmoneus and destroyed his city</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Vergil has Aeneas seeing Salmoneus in Tartarus suffering eternal torment in the </a:t>
            </a:r>
            <a:r>
              <a:rPr lang="en-US" i="1" dirty="0" smtClean="0">
                <a:solidFill>
                  <a:schemeClr val="bg1"/>
                </a:solidFill>
                <a:latin typeface="Book Antiqua" panose="02040602050305030304" pitchFamily="18" charset="0"/>
              </a:rPr>
              <a:t>Aeneid</a:t>
            </a:r>
          </a:p>
          <a:p>
            <a:pPr marL="0" indent="0">
              <a:buNone/>
            </a:pPr>
            <a:endParaRPr lang="en-US" dirty="0" smtClean="0">
              <a:solidFill>
                <a:schemeClr val="bg1"/>
              </a:solidFill>
              <a:latin typeface="Book Antiqua" panose="02040602050305030304" pitchFamily="18" charset="0"/>
            </a:endParaRPr>
          </a:p>
          <a:p>
            <a:pPr marL="0" indent="0">
              <a:buNone/>
            </a:pPr>
            <a:r>
              <a:rPr lang="en-US" dirty="0" smtClean="0">
                <a:solidFill>
                  <a:srgbClr val="FFC000"/>
                </a:solidFill>
                <a:latin typeface="Book Antiqua" panose="02040602050305030304" pitchFamily="18" charset="0"/>
              </a:rPr>
              <a:t>Note:  This myth can be traced to the custom of imitating rainstorms in order to bring rain. Salmoneus may have been a weather magician</a:t>
            </a:r>
            <a:endParaRPr lang="en-US" dirty="0">
              <a:solidFill>
                <a:srgbClr val="FFC000"/>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4483100" y="5149850"/>
            <a:ext cx="3263900" cy="1562100"/>
          </a:xfrm>
          <a:prstGeom prst="rect">
            <a:avLst/>
          </a:prstGeom>
        </p:spPr>
      </p:pic>
    </p:spTree>
    <p:extLst>
      <p:ext uri="{BB962C8B-B14F-4D97-AF65-F5344CB8AC3E}">
        <p14:creationId xmlns:p14="http://schemas.microsoft.com/office/powerpoint/2010/main" val="2443469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488" y="2209800"/>
            <a:ext cx="5204061" cy="1600200"/>
          </a:xfrm>
        </p:spPr>
        <p:txBody>
          <a:bodyPr anchor="ctr">
            <a:normAutofit/>
          </a:bodyPr>
          <a:lstStyle/>
          <a:p>
            <a:pPr algn="ctr"/>
            <a:r>
              <a:rPr lang="en-US" sz="7200" dirty="0" smtClean="0">
                <a:solidFill>
                  <a:schemeClr val="bg1"/>
                </a:solidFill>
                <a:latin typeface="Book Antiqua" panose="02040602050305030304" pitchFamily="18" charset="0"/>
              </a:rPr>
              <a:t>SISYPHUS</a:t>
            </a:r>
            <a:endParaRPr lang="en-US" sz="7200" dirty="0">
              <a:solidFill>
                <a:schemeClr val="bg1"/>
              </a:solidFill>
              <a:latin typeface="Book Antiqua" panose="02040602050305030304" pitchFamily="18" charset="0"/>
            </a:endParaRP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6056549" y="987424"/>
            <a:ext cx="4723997" cy="4873626"/>
          </a:xfrm>
          <a:prstGeom prst="rect">
            <a:avLst/>
          </a:prstGeom>
        </p:spPr>
      </p:pic>
    </p:spTree>
    <p:extLst>
      <p:ext uri="{BB962C8B-B14F-4D97-AF65-F5344CB8AC3E}">
        <p14:creationId xmlns:p14="http://schemas.microsoft.com/office/powerpoint/2010/main" val="87448728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5600" y="444500"/>
            <a:ext cx="6527800" cy="6197600"/>
          </a:xfrm>
        </p:spPr>
        <p:txBody>
          <a:bodyPr>
            <a:normAutofit lnSpcReduction="10000"/>
          </a:bodyPr>
          <a:lstStyle/>
          <a:p>
            <a:r>
              <a:rPr lang="en-US" dirty="0" smtClean="0">
                <a:solidFill>
                  <a:schemeClr val="bg1"/>
                </a:solidFill>
                <a:latin typeface="Book Antiqua" panose="02040602050305030304" pitchFamily="18" charset="0"/>
              </a:rPr>
              <a:t>Sisyphus was the son of Aeolus and Enarete and the brother of </a:t>
            </a:r>
            <a:r>
              <a:rPr lang="en-US" dirty="0">
                <a:solidFill>
                  <a:schemeClr val="bg1"/>
                </a:solidFill>
                <a:latin typeface="Book Antiqua" panose="02040602050305030304" pitchFamily="18" charset="0"/>
              </a:rPr>
              <a:t>Athamas, </a:t>
            </a:r>
            <a:r>
              <a:rPr lang="en-US" dirty="0" smtClean="0">
                <a:solidFill>
                  <a:schemeClr val="bg1"/>
                </a:solidFill>
                <a:latin typeface="Book Antiqua" panose="02040602050305030304" pitchFamily="18" charset="0"/>
              </a:rPr>
              <a:t>Salmoneus, </a:t>
            </a:r>
            <a:r>
              <a:rPr lang="en-US" dirty="0">
                <a:solidFill>
                  <a:schemeClr val="bg1"/>
                </a:solidFill>
                <a:latin typeface="Book Antiqua" panose="02040602050305030304" pitchFamily="18" charset="0"/>
              </a:rPr>
              <a:t>Cretheus,  Perieres, Deioneus, Canace, Alcyone, and Perimede</a:t>
            </a:r>
          </a:p>
          <a:p>
            <a:r>
              <a:rPr lang="en-US" dirty="0" smtClean="0">
                <a:solidFill>
                  <a:schemeClr val="bg1"/>
                </a:solidFill>
                <a:latin typeface="Book Antiqua" panose="02040602050305030304" pitchFamily="18" charset="0"/>
              </a:rPr>
              <a:t> He founded the city of Ephyra (original name of Corinth)</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was the father of Glaucus, Ornytion, Almus and Thersander by the Pleiad Merope and the grandfather of Bellerophon by Glaucus (Homer)</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Sisyphus was noted for his cunning</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the thief Autolycus kept stealing his cattle undetected, Sisyphus recovered them by marking their hooves</a:t>
            </a:r>
            <a:endParaRPr lang="en-US" dirty="0">
              <a:solidFill>
                <a:schemeClr val="bg1"/>
              </a:solidFill>
              <a:latin typeface="Book Antiqua" panose="02040602050305030304" pitchFamily="18" charset="0"/>
            </a:endParaRPr>
          </a:p>
        </p:txBody>
      </p:sp>
      <p:pic>
        <p:nvPicPr>
          <p:cNvPr id="7" name="Picture 6"/>
          <p:cNvPicPr>
            <a:picLocks noChangeAspect="1"/>
          </p:cNvPicPr>
          <p:nvPr/>
        </p:nvPicPr>
        <p:blipFill>
          <a:blip r:embed="rId2"/>
          <a:stretch>
            <a:fillRect/>
          </a:stretch>
        </p:blipFill>
        <p:spPr>
          <a:xfrm>
            <a:off x="6883400" y="812800"/>
            <a:ext cx="4816879" cy="4775200"/>
          </a:xfrm>
          <a:prstGeom prst="rect">
            <a:avLst/>
          </a:prstGeom>
        </p:spPr>
      </p:pic>
    </p:spTree>
    <p:extLst>
      <p:ext uri="{BB962C8B-B14F-4D97-AF65-F5344CB8AC3E}">
        <p14:creationId xmlns:p14="http://schemas.microsoft.com/office/powerpoint/2010/main" val="45454056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4500"/>
            <a:ext cx="10515600" cy="5732463"/>
          </a:xfrm>
        </p:spPr>
        <p:txBody>
          <a:bodyPr/>
          <a:lstStyle/>
          <a:p>
            <a:r>
              <a:rPr lang="en-US" dirty="0" smtClean="0">
                <a:solidFill>
                  <a:schemeClr val="bg1"/>
                </a:solidFill>
                <a:latin typeface="Book Antiqua" panose="02040602050305030304" pitchFamily="18" charset="0"/>
              </a:rPr>
              <a:t> He avenged himself by sleeping with Autolycus’ daughter, Anticleia </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Odysseus was said by his enemies to have been born of this union rather than that of Anticleia’s husband Laërtes </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According to Hyginus (</a:t>
            </a:r>
            <a:r>
              <a:rPr lang="en-US" i="1" dirty="0" smtClean="0">
                <a:solidFill>
                  <a:schemeClr val="bg1"/>
                </a:solidFill>
                <a:latin typeface="Book Antiqua" panose="02040602050305030304" pitchFamily="18" charset="0"/>
              </a:rPr>
              <a:t>Fabulae</a:t>
            </a:r>
            <a:r>
              <a:rPr lang="en-US" dirty="0" smtClean="0">
                <a:solidFill>
                  <a:schemeClr val="bg1"/>
                </a:solidFill>
                <a:latin typeface="Book Antiqua" panose="02040602050305030304" pitchFamily="18" charset="0"/>
              </a:rPr>
              <a:t>) Sisyphus hated his brother Salmoneus so much that he asked the Delphic oracle how to kill his brother without incurring with wrath of the gods</a:t>
            </a:r>
          </a:p>
          <a:p>
            <a:r>
              <a:rPr lang="en-US" dirty="0" smtClean="0">
                <a:solidFill>
                  <a:schemeClr val="bg1"/>
                </a:solidFill>
                <a:latin typeface="Book Antiqua" panose="02040602050305030304" pitchFamily="18" charset="0"/>
              </a:rPr>
              <a:t> The oracle told him to have children by Salmoneus’ daughter Tyro and to have them kill Salmoneus</a:t>
            </a:r>
          </a:p>
          <a:p>
            <a:r>
              <a:rPr lang="en-US" dirty="0" smtClean="0">
                <a:solidFill>
                  <a:schemeClr val="bg1"/>
                </a:solidFill>
                <a:latin typeface="Book Antiqua" panose="02040602050305030304" pitchFamily="18" charset="0"/>
              </a:rPr>
              <a:t>Tyro bore him two sons, but killed them upon learning of the oracle which caused Sisyphus to commit an unspecified impious act  </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35412433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lstStyle/>
          <a:p>
            <a:r>
              <a:rPr lang="en-US" dirty="0" smtClean="0">
                <a:solidFill>
                  <a:schemeClr val="bg1"/>
                </a:solidFill>
                <a:latin typeface="Book Antiqua" panose="02040602050305030304" pitchFamily="18" charset="0"/>
              </a:rPr>
              <a:t> Sisyphus promoted navigation and commerce but ruled Corinth with an iron fist killing all travelers and guests which violated </a:t>
            </a:r>
            <a:r>
              <a:rPr lang="en-US" i="1" dirty="0" smtClean="0">
                <a:solidFill>
                  <a:schemeClr val="bg1"/>
                </a:solidFill>
                <a:latin typeface="Book Antiqua" panose="02040602050305030304" pitchFamily="18" charset="0"/>
              </a:rPr>
              <a:t>Xenia,</a:t>
            </a:r>
            <a:r>
              <a:rPr lang="en-US" dirty="0" smtClean="0">
                <a:solidFill>
                  <a:schemeClr val="bg1"/>
                </a:solidFill>
                <a:latin typeface="Book Antiqua" panose="02040602050305030304" pitchFamily="18" charset="0"/>
              </a:rPr>
              <a:t> which fell under Zeus’ domain</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discovered the corpse of his nephew Melicertes </a:t>
            </a:r>
            <a:r>
              <a:rPr lang="en-US" dirty="0">
                <a:solidFill>
                  <a:schemeClr val="bg1"/>
                </a:solidFill>
                <a:latin typeface="Book Antiqua" panose="02040602050305030304" pitchFamily="18" charset="0"/>
              </a:rPr>
              <a:t>that had been brought ashore by a dolphin </a:t>
            </a:r>
            <a:r>
              <a:rPr lang="en-US" dirty="0" smtClean="0">
                <a:solidFill>
                  <a:schemeClr val="bg1"/>
                </a:solidFill>
                <a:latin typeface="Book Antiqua" panose="02040602050305030304" pitchFamily="18" charset="0"/>
              </a:rPr>
              <a:t>after Ino had jumped into the sea to escape the madness of Athamas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Sisyphus buried the body where he discovered it and founded the Isthmian games in his honor</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told the river-god Asopus that he had seen Zeus abduct his daughter Aegina, the mother of Aeacus, in return for creating a spring on the Acrocorinth (acropolis of Corinth)</a:t>
            </a:r>
          </a:p>
          <a:p>
            <a:pPr marL="0" indent="0">
              <a:buNone/>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85782399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3400" y="406400"/>
            <a:ext cx="8280400" cy="5770563"/>
          </a:xfrm>
        </p:spPr>
        <p:txBody>
          <a:bodyPr/>
          <a:lstStyle/>
          <a:p>
            <a:r>
              <a:rPr lang="en-US" dirty="0" smtClean="0">
                <a:solidFill>
                  <a:schemeClr val="bg1"/>
                </a:solidFill>
                <a:latin typeface="Book Antiqua" panose="02040602050305030304" pitchFamily="18" charset="0"/>
              </a:rPr>
              <a:t> For revealing his abduction of Aegina, Zeus sent Thanatos (Death) to chain Sisyphus in Tartarus </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Curious as to why Hermes was not escorting him to the Underworld, Sisyphus asked for a demonstration of how the chains worked</a:t>
            </a:r>
          </a:p>
          <a:p>
            <a:r>
              <a:rPr lang="en-US" dirty="0" smtClean="0">
                <a:solidFill>
                  <a:schemeClr val="bg1"/>
                </a:solidFill>
                <a:latin typeface="Book Antiqua" panose="02040602050305030304" pitchFamily="18" charset="0"/>
              </a:rPr>
              <a:t>As Thanatos began to demonstrate, Sisyphus turned the tables and chained Thanatos in the Underworld, causing an uproar on earth since no mortals could die with Death chained in Hades</a:t>
            </a:r>
          </a:p>
          <a:p>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Annoyed that his battles had lost all enjoyment since no one could die, Ares intervened and freed Thanatos and turned Sisyphus over to him</a:t>
            </a:r>
          </a:p>
          <a:p>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539750" y="406400"/>
            <a:ext cx="2533650" cy="5067300"/>
          </a:xfrm>
          <a:prstGeom prst="rect">
            <a:avLst/>
          </a:prstGeom>
        </p:spPr>
      </p:pic>
    </p:spTree>
    <p:extLst>
      <p:ext uri="{BB962C8B-B14F-4D97-AF65-F5344CB8AC3E}">
        <p14:creationId xmlns:p14="http://schemas.microsoft.com/office/powerpoint/2010/main" val="316853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01522"/>
            <a:ext cx="10108842" cy="5009881"/>
          </a:xfrm>
        </p:spPr>
        <p:txBody>
          <a:bodyPr>
            <a:normAutofit/>
          </a:bodyPr>
          <a:lstStyle/>
          <a:p>
            <a:pPr>
              <a:buFont typeface="Wingdings" panose="05000000000000000000" pitchFamily="2" charset="2"/>
              <a:buChar char="Ø"/>
            </a:pPr>
            <a:r>
              <a:rPr lang="en-US" dirty="0" smtClean="0">
                <a:solidFill>
                  <a:schemeClr val="bg1"/>
                </a:solidFill>
              </a:rPr>
              <a:t> </a:t>
            </a:r>
            <a:r>
              <a:rPr lang="en-US" dirty="0" smtClean="0">
                <a:solidFill>
                  <a:schemeClr val="bg1"/>
                </a:solidFill>
                <a:latin typeface="Book Antiqua" panose="02040602050305030304" pitchFamily="18" charset="0"/>
              </a:rPr>
              <a:t>the Pleiades were the daughters of Atlas and Pleione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their names were Electra (the mother of Dardanus the founder of Troy), Maia (mother of Hermes), Taygete (mother of Lacedaemon the founder of Sparta), Alcyone, Merope, Celaeno and Sterope </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were pursued by Orion until they were placed in the heavens by Zeus </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it is said that Electra left her place to keep herself from witnessing the fall of Troy</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others say Merope left to marry the mortal Sisyphus of  Corinth</a:t>
            </a:r>
          </a:p>
          <a:p>
            <a:pPr marL="0" indent="0">
              <a:buNone/>
            </a:pPr>
            <a:endParaRPr lang="en-US" dirty="0" smtClean="0">
              <a:solidFill>
                <a:schemeClr val="bg1"/>
              </a:solidFill>
              <a:latin typeface="Book Antiqua" panose="02040602050305030304" pitchFamily="18" charset="0"/>
            </a:endParaRPr>
          </a:p>
          <a:p>
            <a:pPr>
              <a:buFont typeface="Wingdings" panose="05000000000000000000" pitchFamily="2" charset="2"/>
              <a:buChar char="Ø"/>
            </a:pPr>
            <a:endParaRPr lang="en-US" dirty="0">
              <a:solidFill>
                <a:schemeClr val="bg1"/>
              </a:solidFill>
            </a:endParaRPr>
          </a:p>
        </p:txBody>
      </p:sp>
    </p:spTree>
    <p:extLst>
      <p:ext uri="{BB962C8B-B14F-4D97-AF65-F5344CB8AC3E}">
        <p14:creationId xmlns:p14="http://schemas.microsoft.com/office/powerpoint/2010/main" val="239092906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419100"/>
            <a:ext cx="6997700" cy="6337300"/>
          </a:xfrm>
        </p:spPr>
        <p:txBody>
          <a:bodyPr>
            <a:normAutofit/>
          </a:bodyPr>
          <a:lstStyle/>
          <a:p>
            <a:r>
              <a:rPr lang="en-US" dirty="0" smtClean="0">
                <a:solidFill>
                  <a:schemeClr val="bg1"/>
                </a:solidFill>
                <a:latin typeface="Book Antiqua" panose="02040602050305030304" pitchFamily="18" charset="0"/>
              </a:rPr>
              <a:t> Before returning with Ares to the Underworld Sisyphus told Merope not to make the customary sacrifices after his death</a:t>
            </a:r>
          </a:p>
          <a:p>
            <a:r>
              <a:rPr lang="en-US" dirty="0" smtClean="0">
                <a:solidFill>
                  <a:schemeClr val="bg1"/>
                </a:solidFill>
                <a:latin typeface="Book Antiqua" panose="02040602050305030304" pitchFamily="18" charset="0"/>
              </a:rPr>
              <a:t>When Hades found that no sacrifices were being made, he sent Sisyphus back to earth to  remonstrate with Merope</a:t>
            </a:r>
          </a:p>
          <a:p>
            <a:r>
              <a:rPr lang="en-US" dirty="0" smtClean="0">
                <a:solidFill>
                  <a:schemeClr val="bg1"/>
                </a:solidFill>
                <a:latin typeface="Book Antiqua" panose="02040602050305030304" pitchFamily="18" charset="0"/>
              </a:rPr>
              <a:t>He stayed there until he died of old age and was buried on the Isthmus in a secret grave</a:t>
            </a:r>
          </a:p>
          <a:p>
            <a:r>
              <a:rPr lang="en-US" dirty="0">
                <a:solidFill>
                  <a:schemeClr val="bg1"/>
                </a:solidFill>
                <a:latin typeface="Book Antiqua" panose="02040602050305030304" pitchFamily="18" charset="0"/>
              </a:rPr>
              <a:t>As punishment for his deceit and trickery, Sisyphus was to push a boulder up a steep hill in Tartarus for his hubristic thought that he was more clever than Zeus</a:t>
            </a:r>
          </a:p>
          <a:p>
            <a:pPr marL="0" indent="0">
              <a:buNone/>
            </a:pPr>
            <a:endParaRPr lang="en-US" dirty="0" smtClean="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7315200" y="419100"/>
            <a:ext cx="4525042" cy="6045200"/>
          </a:xfrm>
          <a:prstGeom prst="rect">
            <a:avLst/>
          </a:prstGeom>
        </p:spPr>
      </p:pic>
    </p:spTree>
    <p:extLst>
      <p:ext uri="{BB962C8B-B14F-4D97-AF65-F5344CB8AC3E}">
        <p14:creationId xmlns:p14="http://schemas.microsoft.com/office/powerpoint/2010/main" val="357136090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949325"/>
            <a:ext cx="10515600" cy="4351338"/>
          </a:xfrm>
        </p:spPr>
        <p:txBody>
          <a:bodyPr/>
          <a:lstStyle/>
          <a:p>
            <a:r>
              <a:rPr lang="en-US" dirty="0" smtClean="0">
                <a:solidFill>
                  <a:schemeClr val="bg1"/>
                </a:solidFill>
                <a:latin typeface="Book Antiqua" panose="02040602050305030304" pitchFamily="18" charset="0"/>
              </a:rPr>
              <a:t> </a:t>
            </a:r>
            <a:r>
              <a:rPr lang="en-US" dirty="0">
                <a:solidFill>
                  <a:schemeClr val="bg1"/>
                </a:solidFill>
                <a:latin typeface="Book Antiqua" panose="02040602050305030304" pitchFamily="18" charset="0"/>
              </a:rPr>
              <a:t>Zeus displayed his cleverness by causing the boulder to roll back down the hill just before he reached he top</a:t>
            </a:r>
          </a:p>
          <a:p>
            <a:r>
              <a:rPr lang="en-US" dirty="0">
                <a:solidFill>
                  <a:schemeClr val="bg1"/>
                </a:solidFill>
                <a:latin typeface="Book Antiqua" panose="02040602050305030304" pitchFamily="18" charset="0"/>
              </a:rPr>
              <a:t> In Book X of his Metamorphoses Ovid states that, when Orpheus played in the Underworld on his quest to regain Eurydice, Sisyphus sat on his stone until he finished</a:t>
            </a:r>
          </a:p>
          <a:p>
            <a:r>
              <a:rPr lang="en-US">
                <a:solidFill>
                  <a:schemeClr val="bg1"/>
                </a:solidFill>
                <a:latin typeface="Book Antiqua" panose="02040602050305030304" pitchFamily="18" charset="0"/>
              </a:rPr>
              <a:t> Any task that seems unending or fruitless is referred to as a Sisyphean task or Sisyphean</a:t>
            </a:r>
          </a:p>
          <a:p>
            <a:pPr marL="0" indent="0">
              <a:buNone/>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70324141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11988" y="2870200"/>
            <a:ext cx="3932237" cy="1600200"/>
          </a:xfrm>
        </p:spPr>
        <p:txBody>
          <a:bodyPr anchor="ctr">
            <a:normAutofit/>
          </a:bodyPr>
          <a:lstStyle/>
          <a:p>
            <a:pPr algn="ctr"/>
            <a:r>
              <a:rPr lang="en-US" sz="7200" dirty="0" smtClean="0">
                <a:solidFill>
                  <a:schemeClr val="bg1"/>
                </a:solidFill>
                <a:latin typeface="Book Antiqua" panose="02040602050305030304" pitchFamily="18" charset="0"/>
              </a:rPr>
              <a:t>TYRO</a:t>
            </a:r>
            <a:endParaRPr lang="en-US" sz="7200" dirty="0">
              <a:solidFill>
                <a:schemeClr val="bg1"/>
              </a:solidFill>
              <a:latin typeface="Book Antiqua" panose="02040602050305030304" pitchFamily="18" charset="0"/>
            </a:endParaRPr>
          </a:p>
        </p:txBody>
      </p:sp>
      <p:sp>
        <p:nvSpPr>
          <p:cNvPr id="5" name="Content Placeholder 4"/>
          <p:cNvSpPr>
            <a:spLocks noGrp="1"/>
          </p:cNvSpPr>
          <p:nvPr>
            <p:ph idx="1"/>
          </p:nvPr>
        </p:nvSpPr>
        <p:spPr>
          <a:xfrm>
            <a:off x="839788" y="1482725"/>
            <a:ext cx="6172200" cy="4873625"/>
          </a:xfrm>
        </p:spPr>
        <p:txBody>
          <a:bodyPr/>
          <a:lstStyle/>
          <a:p>
            <a:endParaRPr lang="en-US"/>
          </a:p>
        </p:txBody>
      </p:sp>
      <p:pic>
        <p:nvPicPr>
          <p:cNvPr id="7" name="Picture 6"/>
          <p:cNvPicPr>
            <a:picLocks noChangeAspect="1"/>
          </p:cNvPicPr>
          <p:nvPr/>
        </p:nvPicPr>
        <p:blipFill>
          <a:blip r:embed="rId2"/>
          <a:stretch>
            <a:fillRect/>
          </a:stretch>
        </p:blipFill>
        <p:spPr>
          <a:xfrm>
            <a:off x="839788" y="1482725"/>
            <a:ext cx="6170930" cy="4664075"/>
          </a:xfrm>
          <a:prstGeom prst="rect">
            <a:avLst/>
          </a:prstGeom>
        </p:spPr>
      </p:pic>
    </p:spTree>
    <p:extLst>
      <p:ext uri="{BB962C8B-B14F-4D97-AF65-F5344CB8AC3E}">
        <p14:creationId xmlns:p14="http://schemas.microsoft.com/office/powerpoint/2010/main" val="304486242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444500"/>
            <a:ext cx="10515600" cy="5732463"/>
          </a:xfrm>
        </p:spPr>
        <p:txBody>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Tyro was the daughter of Salmoneus and Alcidice who was raised by her uncle Cretheus, king of Iolcus, who later married her</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fell in love with the river Enipeus on whose banks she was often found for many hours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Poseidon took advantage of her infatuation with Enipeus and seduced disguised as the river</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secretly bore twin sons and exposed them in a field only to be found by horse herders who named them Pelias and Neleus </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Some sources indicate that Salmoneus refused to believe her story of the twins’ paternity and, with Sidero whom Salmoneus had married after the death of Alcidice, mistreated her </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8129063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9300" y="393700"/>
            <a:ext cx="8064500" cy="5783263"/>
          </a:xfrm>
        </p:spPr>
        <p:txBody>
          <a:bodyPr>
            <a:normAutofit lnSpcReduction="10000"/>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Tyro eventually married Cretheus and bore him three sons, Aeson, Pheres</a:t>
            </a: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and Amythaon</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Pelias and Neleus sought out their mother when they had grown to manhood</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they had learned of the misery of Tyro at the hands of Sidero, they sought her out</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Sidero, having learned of their arrival, sought refuge in the temple of Hera where she was found by Pelias</a:t>
            </a:r>
          </a:p>
          <a:p>
            <a:pPr>
              <a:buFont typeface="Wingdings" panose="05000000000000000000" pitchFamily="2" charset="2"/>
              <a:buChar char="§"/>
            </a:pPr>
            <a:r>
              <a:rPr lang="en-US" dirty="0" smtClean="0">
                <a:solidFill>
                  <a:schemeClr val="bg1"/>
                </a:solidFill>
                <a:latin typeface="Book Antiqua" panose="02040602050305030304" pitchFamily="18" charset="0"/>
              </a:rPr>
              <a:t> Pelias slew her in Hera’s temple invoking the goddess’s anger</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exacted her vengeance through his nephew Jason whom she aided in his quest for the Golden Fleece</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217803" y="497680"/>
            <a:ext cx="3071497" cy="5280819"/>
          </a:xfrm>
          <a:prstGeom prst="rect">
            <a:avLst/>
          </a:prstGeom>
        </p:spPr>
      </p:pic>
    </p:spTree>
    <p:extLst>
      <p:ext uri="{BB962C8B-B14F-4D97-AF65-F5344CB8AC3E}">
        <p14:creationId xmlns:p14="http://schemas.microsoft.com/office/powerpoint/2010/main" val="228605697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solidFill>
                  <a:schemeClr val="bg1"/>
                </a:solidFill>
                <a:latin typeface="Book Antiqua" panose="02040602050305030304" pitchFamily="18" charset="0"/>
              </a:rPr>
              <a:t>REFERENCES</a:t>
            </a:r>
            <a:endParaRPr lang="en-US" sz="6000" dirty="0">
              <a:solidFill>
                <a:schemeClr val="bg1"/>
              </a:solidFill>
              <a:latin typeface="Book Antiqua" panose="02040602050305030304" pitchFamily="18" charset="0"/>
            </a:endParaRPr>
          </a:p>
        </p:txBody>
      </p:sp>
      <p:sp>
        <p:nvSpPr>
          <p:cNvPr id="3" name="Content Placeholder 2"/>
          <p:cNvSpPr>
            <a:spLocks noGrp="1"/>
          </p:cNvSpPr>
          <p:nvPr>
            <p:ph idx="1"/>
          </p:nvPr>
        </p:nvSpPr>
        <p:spPr>
          <a:xfrm>
            <a:off x="838200" y="1825625"/>
            <a:ext cx="10515600" cy="4626690"/>
          </a:xfrm>
        </p:spPr>
        <p:txBody>
          <a:bodyPr>
            <a:normAutofit/>
          </a:bodyPr>
          <a:lstStyle/>
          <a:p>
            <a:pPr marL="0" indent="0">
              <a:buNone/>
            </a:pPr>
            <a:r>
              <a:rPr lang="en-US" dirty="0">
                <a:solidFill>
                  <a:schemeClr val="bg1"/>
                </a:solidFill>
                <a:latin typeface="Book Antiqua" panose="02040602050305030304" pitchFamily="18" charset="0"/>
              </a:rPr>
              <a:t>Gayley, Charles Mills. </a:t>
            </a:r>
            <a:r>
              <a:rPr lang="en-US" i="1" dirty="0">
                <a:solidFill>
                  <a:schemeClr val="bg1"/>
                </a:solidFill>
                <a:latin typeface="Book Antiqua" panose="02040602050305030304" pitchFamily="18" charset="0"/>
              </a:rPr>
              <a:t>The Classical Myths in English Literature and in Art</a:t>
            </a:r>
            <a:r>
              <a:rPr lang="en-US" dirty="0">
                <a:solidFill>
                  <a:schemeClr val="bg1"/>
                </a:solidFill>
                <a:latin typeface="Book Antiqua" panose="02040602050305030304" pitchFamily="18" charset="0"/>
              </a:rPr>
              <a:t>. New York: Blaisdell Publishing Company, 1963.</a:t>
            </a:r>
          </a:p>
          <a:p>
            <a:pPr marL="0" indent="0">
              <a:buNone/>
            </a:pPr>
            <a:r>
              <a:rPr lang="en-US" dirty="0">
                <a:solidFill>
                  <a:schemeClr val="bg1"/>
                </a:solidFill>
                <a:latin typeface="Book Antiqua" panose="02040602050305030304" pitchFamily="18" charset="0"/>
              </a:rPr>
              <a:t>Hamilton, Edith. </a:t>
            </a:r>
            <a:r>
              <a:rPr lang="en-US" i="1" dirty="0">
                <a:solidFill>
                  <a:schemeClr val="bg1"/>
                </a:solidFill>
                <a:latin typeface="Book Antiqua" panose="02040602050305030304" pitchFamily="18" charset="0"/>
              </a:rPr>
              <a:t>Mythology</a:t>
            </a:r>
            <a:r>
              <a:rPr lang="en-US" dirty="0">
                <a:solidFill>
                  <a:schemeClr val="bg1"/>
                </a:solidFill>
                <a:latin typeface="Book Antiqua" panose="02040602050305030304" pitchFamily="18" charset="0"/>
              </a:rPr>
              <a:t>. New York: Grand Central Publishing, 2011.</a:t>
            </a:r>
          </a:p>
          <a:p>
            <a:pPr marL="0" indent="0">
              <a:buNone/>
            </a:pPr>
            <a:r>
              <a:rPr lang="en-US" dirty="0">
                <a:solidFill>
                  <a:schemeClr val="bg1"/>
                </a:solidFill>
                <a:latin typeface="Book Antiqua" panose="02040602050305030304" pitchFamily="18" charset="0"/>
              </a:rPr>
              <a:t>Morford, Mark P. O. </a:t>
            </a:r>
            <a:r>
              <a:rPr lang="en-US" i="1" dirty="0">
                <a:solidFill>
                  <a:schemeClr val="bg1"/>
                </a:solidFill>
                <a:latin typeface="Book Antiqua" panose="02040602050305030304" pitchFamily="18" charset="0"/>
              </a:rPr>
              <a:t>Classical Mythology</a:t>
            </a:r>
            <a:r>
              <a:rPr lang="en-US" dirty="0">
                <a:solidFill>
                  <a:schemeClr val="bg1"/>
                </a:solidFill>
                <a:latin typeface="Book Antiqua" panose="02040602050305030304" pitchFamily="18" charset="0"/>
              </a:rPr>
              <a:t>. New York: Longman, </a:t>
            </a:r>
            <a:r>
              <a:rPr lang="en-US" dirty="0" smtClean="0">
                <a:solidFill>
                  <a:schemeClr val="bg1"/>
                </a:solidFill>
                <a:latin typeface="Book Antiqua" panose="02040602050305030304" pitchFamily="18" charset="0"/>
              </a:rPr>
              <a:t>Inc., </a:t>
            </a:r>
            <a:r>
              <a:rPr lang="en-US" dirty="0">
                <a:solidFill>
                  <a:schemeClr val="bg1"/>
                </a:solidFill>
                <a:latin typeface="Book Antiqua" panose="02040602050305030304" pitchFamily="18" charset="0"/>
              </a:rPr>
              <a:t>1977.</a:t>
            </a:r>
          </a:p>
          <a:p>
            <a:pPr marL="0" indent="0">
              <a:buNone/>
            </a:pPr>
            <a:r>
              <a:rPr lang="en-US" dirty="0">
                <a:solidFill>
                  <a:schemeClr val="bg1"/>
                </a:solidFill>
                <a:latin typeface="Book Antiqua" panose="02040602050305030304" pitchFamily="18" charset="0"/>
              </a:rPr>
              <a:t>Ovid. </a:t>
            </a:r>
            <a:r>
              <a:rPr lang="en-US" i="1" dirty="0">
                <a:solidFill>
                  <a:schemeClr val="bg1"/>
                </a:solidFill>
                <a:latin typeface="Book Antiqua" panose="02040602050305030304" pitchFamily="18" charset="0"/>
              </a:rPr>
              <a:t>Metamorphoses</a:t>
            </a:r>
            <a:r>
              <a:rPr lang="en-US" dirty="0">
                <a:solidFill>
                  <a:schemeClr val="bg1"/>
                </a:solidFill>
                <a:latin typeface="Book Antiqua" panose="02040602050305030304" pitchFamily="18" charset="0"/>
              </a:rPr>
              <a:t>. New York: Signet Classics, 2009.</a:t>
            </a:r>
          </a:p>
          <a:p>
            <a:pPr marL="0" indent="0">
              <a:buNone/>
            </a:pPr>
            <a:r>
              <a:rPr lang="en-US" dirty="0">
                <a:solidFill>
                  <a:schemeClr val="bg1"/>
                </a:solidFill>
                <a:latin typeface="Book Antiqua" panose="02040602050305030304" pitchFamily="18" charset="0"/>
              </a:rPr>
              <a:t>Tripp, Edward. </a:t>
            </a:r>
            <a:r>
              <a:rPr lang="en-US" i="1" dirty="0">
                <a:solidFill>
                  <a:schemeClr val="bg1"/>
                </a:solidFill>
                <a:latin typeface="Book Antiqua" panose="02040602050305030304" pitchFamily="18" charset="0"/>
              </a:rPr>
              <a:t>The Meridian Handbook of Classical Mythology</a:t>
            </a:r>
            <a:r>
              <a:rPr lang="en-US" dirty="0">
                <a:solidFill>
                  <a:schemeClr val="bg1"/>
                </a:solidFill>
                <a:latin typeface="Book Antiqua" panose="02040602050305030304" pitchFamily="18" charset="0"/>
              </a:rPr>
              <a:t>. New York: Penguin Books, 1974.</a:t>
            </a:r>
          </a:p>
          <a:p>
            <a:pPr marL="0" indent="0">
              <a:buNone/>
            </a:pPr>
            <a:r>
              <a:rPr lang="en-US" i="1" dirty="0">
                <a:solidFill>
                  <a:schemeClr val="bg1"/>
                </a:solidFill>
                <a:latin typeface="Book Antiqua" panose="02040602050305030304" pitchFamily="18" charset="0"/>
              </a:rPr>
              <a:t>www.wikipedia.org/greek mythology</a:t>
            </a:r>
            <a:r>
              <a:rPr lang="en-US" dirty="0">
                <a:solidFill>
                  <a:schemeClr val="bg1"/>
                </a:solidFill>
                <a:latin typeface="Book Antiqua" panose="02040602050305030304" pitchFamily="18" charset="0"/>
              </a:rPr>
              <a:t>. 2014.</a:t>
            </a:r>
          </a:p>
          <a:p>
            <a:pPr marL="0" indent="0">
              <a:buNone/>
            </a:pPr>
            <a:endParaRPr lang="en-US" dirty="0"/>
          </a:p>
        </p:txBody>
      </p:sp>
    </p:spTree>
    <p:extLst>
      <p:ext uri="{BB962C8B-B14F-4D97-AF65-F5344CB8AC3E}">
        <p14:creationId xmlns:p14="http://schemas.microsoft.com/office/powerpoint/2010/main" val="106038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11988" y="1976907"/>
            <a:ext cx="3932237" cy="1600200"/>
          </a:xfrm>
        </p:spPr>
        <p:txBody>
          <a:bodyPr anchor="ctr">
            <a:normAutofit/>
          </a:bodyPr>
          <a:lstStyle/>
          <a:p>
            <a:pPr algn="ctr"/>
            <a:r>
              <a:rPr lang="en-US" sz="8000" dirty="0">
                <a:solidFill>
                  <a:schemeClr val="bg1"/>
                </a:solidFill>
                <a:latin typeface="Book Antiqua" panose="02040602050305030304" pitchFamily="18" charset="0"/>
              </a:rPr>
              <a:t>PAN</a:t>
            </a:r>
            <a:endParaRPr lang="en-US" sz="8000" dirty="0"/>
          </a:p>
        </p:txBody>
      </p:sp>
      <p:pic>
        <p:nvPicPr>
          <p:cNvPr id="7" name="Content Placeholder 6"/>
          <p:cNvPicPr>
            <a:picLocks noGrp="1" noChangeAspect="1"/>
          </p:cNvPicPr>
          <p:nvPr>
            <p:ph idx="1"/>
          </p:nvPr>
        </p:nvPicPr>
        <p:blipFill>
          <a:blip r:embed="rId2"/>
          <a:stretch>
            <a:fillRect/>
          </a:stretch>
        </p:blipFill>
        <p:spPr>
          <a:xfrm>
            <a:off x="2163652" y="1185584"/>
            <a:ext cx="4945486" cy="4783046"/>
          </a:xfrm>
          <a:prstGeom prst="rect">
            <a:avLst/>
          </a:prstGeom>
        </p:spPr>
      </p:pic>
    </p:spTree>
    <p:extLst>
      <p:ext uri="{BB962C8B-B14F-4D97-AF65-F5344CB8AC3E}">
        <p14:creationId xmlns:p14="http://schemas.microsoft.com/office/powerpoint/2010/main" val="3402770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7127"/>
            <a:ext cx="10515600" cy="5339836"/>
          </a:xfrm>
        </p:spPr>
        <p:txBody>
          <a:bodyPr>
            <a:normAutofit lnSpcReduction="10000"/>
          </a:bodyPr>
          <a:lstStyle/>
          <a:p>
            <a:pPr>
              <a:buFont typeface="Wingdings" panose="05000000000000000000" pitchFamily="2" charset="2"/>
              <a:buChar char="Ø"/>
            </a:pPr>
            <a:r>
              <a:rPr lang="en-US" dirty="0" smtClean="0">
                <a:solidFill>
                  <a:schemeClr val="bg1"/>
                </a:solidFill>
              </a:rPr>
              <a:t> </a:t>
            </a:r>
            <a:r>
              <a:rPr lang="en-US" dirty="0" smtClean="0">
                <a:solidFill>
                  <a:schemeClr val="bg1"/>
                </a:solidFill>
                <a:latin typeface="Book Antiqua" panose="02040602050305030304" pitchFamily="18" charset="0"/>
              </a:rPr>
              <a:t>god of fields, groves and wooded glens; the personification of nature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part human with the horns, ears and legs of a goat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sometimes referred to as Aegipan</a:t>
            </a: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who was nurtured by Almathea on Crete with Zeus as an infant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some sources say that Aegipan is the father of Pan or his son</a:t>
            </a:r>
          </a:p>
          <a:p>
            <a:pPr>
              <a:buFont typeface="Wingdings" panose="05000000000000000000" pitchFamily="2" charset="2"/>
              <a:buChar char="Ø"/>
            </a:pPr>
            <a:r>
              <a:rPr lang="en-US" dirty="0" smtClean="0">
                <a:solidFill>
                  <a:schemeClr val="bg1"/>
                </a:solidFill>
                <a:latin typeface="Book Antiqua" panose="02040602050305030304" pitchFamily="18" charset="0"/>
              </a:rPr>
              <a:t> Aegipan, Hermes and Cadmus recovered the sinews of Zeus when they had been stolen by the giant Typhoeus (Typhon) </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during Zeus’ battle with the Titans Pan was said to have let out such a terrible scream that it frightened and scattered them</a:t>
            </a:r>
          </a:p>
          <a:p>
            <a:pPr>
              <a:buFont typeface="Wingdings" panose="05000000000000000000" pitchFamily="2" charset="2"/>
              <a:buChar char="Ø"/>
            </a:pPr>
            <a:r>
              <a:rPr lang="en-US" dirty="0" smtClean="0">
                <a:solidFill>
                  <a:schemeClr val="bg1"/>
                </a:solidFill>
                <a:latin typeface="Book Antiqua" panose="02040602050305030304" pitchFamily="18" charset="0"/>
              </a:rPr>
              <a:t>Hermes or Dionysus are usually referenced as his father and the nymph Dryope or Penelope of Mantineia (</a:t>
            </a:r>
            <a:r>
              <a:rPr lang="en-US" i="1" dirty="0" smtClean="0">
                <a:solidFill>
                  <a:schemeClr val="bg1"/>
                </a:solidFill>
                <a:latin typeface="Book Antiqua" panose="02040602050305030304" pitchFamily="18" charset="0"/>
              </a:rPr>
              <a:t>Dionysiaca</a:t>
            </a:r>
            <a:r>
              <a:rPr lang="en-US" dirty="0" smtClean="0">
                <a:solidFill>
                  <a:schemeClr val="bg1"/>
                </a:solidFill>
                <a:latin typeface="Book Antiqua" panose="02040602050305030304" pitchFamily="18" charset="0"/>
              </a:rPr>
              <a:t> of Nonnus)</a:t>
            </a:r>
            <a:endParaRPr lang="en-US" dirty="0">
              <a:solidFill>
                <a:schemeClr val="bg1"/>
              </a:solidFill>
            </a:endParaRPr>
          </a:p>
        </p:txBody>
      </p:sp>
    </p:spTree>
    <p:extLst>
      <p:ext uri="{BB962C8B-B14F-4D97-AF65-F5344CB8AC3E}">
        <p14:creationId xmlns:p14="http://schemas.microsoft.com/office/powerpoint/2010/main" val="1472781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6275"/>
          </a:xfrm>
        </p:spPr>
        <p:txBody>
          <a:bodyPr>
            <a:normAutofit fontScale="90000"/>
          </a:bodyPr>
          <a:lstStyle/>
          <a:p>
            <a:pPr algn="ctr"/>
            <a:r>
              <a:rPr lang="en-US" sz="6000" b="1" dirty="0" smtClean="0">
                <a:solidFill>
                  <a:schemeClr val="bg1"/>
                </a:solidFill>
                <a:latin typeface="Book Antiqua" panose="02040602050305030304" pitchFamily="18" charset="0"/>
              </a:rPr>
              <a:t>TABLE OF CONTENTS</a:t>
            </a:r>
            <a:endParaRPr lang="en-US" sz="6000" b="1" dirty="0">
              <a:solidFill>
                <a:schemeClr val="bg1"/>
              </a:solidFill>
              <a:latin typeface="Book Antiqua" panose="0204060205030503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9322965"/>
              </p:ext>
            </p:extLst>
          </p:nvPr>
        </p:nvGraphicFramePr>
        <p:xfrm>
          <a:off x="2705099" y="1117600"/>
          <a:ext cx="7077076" cy="4934064"/>
        </p:xfrm>
        <a:graphic>
          <a:graphicData uri="http://schemas.openxmlformats.org/drawingml/2006/table">
            <a:tbl>
              <a:tblPr firstRow="1" bandRow="1">
                <a:tableStyleId>{5C22544A-7EE6-4342-B048-85BDC9FD1C3A}</a:tableStyleId>
              </a:tblPr>
              <a:tblGrid>
                <a:gridCol w="1769269"/>
                <a:gridCol w="1769269"/>
                <a:gridCol w="1769269"/>
                <a:gridCol w="1769269"/>
              </a:tblGrid>
              <a:tr h="244091">
                <a:tc>
                  <a:txBody>
                    <a:bodyPr/>
                    <a:lstStyle/>
                    <a:p>
                      <a:pPr algn="ctr"/>
                      <a:r>
                        <a:rPr lang="en-US" dirty="0" smtClean="0">
                          <a:solidFill>
                            <a:schemeClr val="tx1"/>
                          </a:solidFill>
                          <a:latin typeface="Book Antiqua" panose="02040602050305030304" pitchFamily="18" charset="0"/>
                        </a:rPr>
                        <a:t>Myth</a:t>
                      </a:r>
                      <a:endParaRPr lang="en-US" dirty="0">
                        <a:solidFill>
                          <a:schemeClr val="tx1"/>
                        </a:solidFill>
                        <a:latin typeface="Book Antiqua" panose="02040602050305030304" pitchFamily="18" charset="0"/>
                      </a:endParaRPr>
                    </a:p>
                  </a:txBody>
                  <a:tcPr/>
                </a:tc>
                <a:tc>
                  <a:txBody>
                    <a:bodyPr/>
                    <a:lstStyle/>
                    <a:p>
                      <a:pPr algn="ctr"/>
                      <a:r>
                        <a:rPr lang="en-US" dirty="0" smtClean="0">
                          <a:solidFill>
                            <a:schemeClr val="tx1"/>
                          </a:solidFill>
                          <a:latin typeface="Book Antiqua" panose="02040602050305030304" pitchFamily="18" charset="0"/>
                        </a:rPr>
                        <a:t>Slide</a:t>
                      </a:r>
                      <a:endParaRPr lang="en-US" dirty="0">
                        <a:solidFill>
                          <a:schemeClr val="tx1"/>
                        </a:solidFill>
                        <a:latin typeface="Book Antiqua" panose="02040602050305030304" pitchFamily="18" charset="0"/>
                      </a:endParaRPr>
                    </a:p>
                  </a:txBody>
                  <a:tcPr/>
                </a:tc>
                <a:tc>
                  <a:txBody>
                    <a:bodyPr/>
                    <a:lstStyle/>
                    <a:p>
                      <a:pPr algn="ctr"/>
                      <a:r>
                        <a:rPr lang="en-US" dirty="0" smtClean="0">
                          <a:solidFill>
                            <a:schemeClr val="tx1"/>
                          </a:solidFill>
                          <a:latin typeface="Book Antiqua" panose="02040602050305030304" pitchFamily="18" charset="0"/>
                        </a:rPr>
                        <a:t>Myth</a:t>
                      </a:r>
                      <a:endParaRPr lang="en-US" dirty="0">
                        <a:solidFill>
                          <a:schemeClr val="tx1"/>
                        </a:solidFill>
                        <a:latin typeface="Book Antiqua" panose="02040602050305030304" pitchFamily="18" charset="0"/>
                      </a:endParaRPr>
                    </a:p>
                  </a:txBody>
                  <a:tcPr/>
                </a:tc>
                <a:tc>
                  <a:txBody>
                    <a:bodyPr/>
                    <a:lstStyle/>
                    <a:p>
                      <a:pPr algn="ctr"/>
                      <a:r>
                        <a:rPr lang="en-US" dirty="0" smtClean="0">
                          <a:solidFill>
                            <a:schemeClr val="tx1"/>
                          </a:solidFill>
                          <a:latin typeface="Book Antiqua" panose="02040602050305030304" pitchFamily="18" charset="0"/>
                        </a:rPr>
                        <a:t>Slide</a:t>
                      </a:r>
                      <a:endParaRPr lang="en-US" dirty="0">
                        <a:solidFill>
                          <a:schemeClr val="tx1"/>
                        </a:solidFill>
                        <a:latin typeface="Book Antiqua" panose="02040602050305030304" pitchFamily="18" charset="0"/>
                      </a:endParaRPr>
                    </a:p>
                  </a:txBody>
                  <a:tcPr/>
                </a:tc>
              </a:tr>
              <a:tr h="171968">
                <a:tc>
                  <a:txBody>
                    <a:bodyPr/>
                    <a:lstStyle/>
                    <a:p>
                      <a:pPr algn="ctr"/>
                      <a:r>
                        <a:rPr lang="en-US" sz="1000" dirty="0" smtClean="0">
                          <a:latin typeface="Book Antiqua" panose="02040602050305030304" pitchFamily="18" charset="0"/>
                        </a:rPr>
                        <a:t>Ino</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3</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Arion</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97</a:t>
                      </a:r>
                      <a:endParaRPr lang="en-US" sz="1000" dirty="0">
                        <a:latin typeface="Book Antiqua" panose="02040602050305030304" pitchFamily="18" charset="0"/>
                      </a:endParaRPr>
                    </a:p>
                  </a:txBody>
                  <a:tcPr/>
                </a:tc>
              </a:tr>
              <a:tr h="171968">
                <a:tc>
                  <a:txBody>
                    <a:bodyPr/>
                    <a:lstStyle/>
                    <a:p>
                      <a:pPr algn="ctr"/>
                      <a:r>
                        <a:rPr lang="en-US" sz="1000" dirty="0" smtClean="0">
                          <a:latin typeface="Book Antiqua" panose="02040602050305030304" pitchFamily="18" charset="0"/>
                        </a:rPr>
                        <a:t>Actaeon</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7</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Biton &amp; Cleobis </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101</a:t>
                      </a:r>
                      <a:endParaRPr lang="en-US" sz="1000" dirty="0">
                        <a:latin typeface="Book Antiqua" panose="02040602050305030304" pitchFamily="18" charset="0"/>
                      </a:endParaRPr>
                    </a:p>
                  </a:txBody>
                  <a:tcPr/>
                </a:tc>
              </a:tr>
              <a:tr h="171968">
                <a:tc>
                  <a:txBody>
                    <a:bodyPr/>
                    <a:lstStyle/>
                    <a:p>
                      <a:pPr algn="ctr"/>
                      <a:r>
                        <a:rPr lang="en-US" sz="1000" dirty="0" smtClean="0">
                          <a:latin typeface="Book Antiqua" panose="02040602050305030304" pitchFamily="18" charset="0"/>
                        </a:rPr>
                        <a:t>Orion</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9</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Dryope</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104</a:t>
                      </a:r>
                      <a:endParaRPr lang="en-US" sz="1000" dirty="0">
                        <a:latin typeface="Book Antiqua" panose="02040602050305030304" pitchFamily="18" charset="0"/>
                      </a:endParaRPr>
                    </a:p>
                  </a:txBody>
                  <a:tcPr/>
                </a:tc>
              </a:tr>
              <a:tr h="250545">
                <a:tc>
                  <a:txBody>
                    <a:bodyPr/>
                    <a:lstStyle/>
                    <a:p>
                      <a:pPr algn="ctr"/>
                      <a:r>
                        <a:rPr lang="en-US" sz="1000" dirty="0" smtClean="0">
                          <a:latin typeface="Book Antiqua" panose="02040602050305030304" pitchFamily="18" charset="0"/>
                        </a:rPr>
                        <a:t>The Pleiades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16</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The Hyades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107</a:t>
                      </a:r>
                      <a:endParaRPr lang="en-US" sz="1000" dirty="0">
                        <a:latin typeface="Book Antiqua" panose="02040602050305030304" pitchFamily="18" charset="0"/>
                      </a:endParaRPr>
                    </a:p>
                  </a:txBody>
                  <a:tcPr/>
                </a:tc>
              </a:tr>
              <a:tr h="171968">
                <a:tc>
                  <a:txBody>
                    <a:bodyPr/>
                    <a:lstStyle/>
                    <a:p>
                      <a:pPr algn="ctr"/>
                      <a:r>
                        <a:rPr lang="en-US" sz="1000" dirty="0" smtClean="0">
                          <a:latin typeface="Book Antiqua" panose="02040602050305030304" pitchFamily="18" charset="0"/>
                        </a:rPr>
                        <a:t>Pan</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18</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Linus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109</a:t>
                      </a:r>
                      <a:endParaRPr lang="en-US" sz="1000" dirty="0">
                        <a:latin typeface="Book Antiqua" panose="02040602050305030304" pitchFamily="18" charset="0"/>
                      </a:endParaRPr>
                    </a:p>
                  </a:txBody>
                  <a:tcPr/>
                </a:tc>
              </a:tr>
              <a:tr h="171968">
                <a:tc>
                  <a:txBody>
                    <a:bodyPr/>
                    <a:lstStyle/>
                    <a:p>
                      <a:pPr algn="ctr"/>
                      <a:r>
                        <a:rPr lang="en-US" sz="1000" dirty="0" smtClean="0">
                          <a:latin typeface="Book Antiqua" panose="02040602050305030304" pitchFamily="18" charset="0"/>
                        </a:rPr>
                        <a:t>Orpheus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23</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Marpessa</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114</a:t>
                      </a:r>
                      <a:endParaRPr lang="en-US" sz="1000" dirty="0">
                        <a:latin typeface="Book Antiqua" panose="02040602050305030304" pitchFamily="18" charset="0"/>
                      </a:endParaRPr>
                    </a:p>
                  </a:txBody>
                  <a:tcPr/>
                </a:tc>
              </a:tr>
              <a:tr h="359215">
                <a:tc>
                  <a:txBody>
                    <a:bodyPr/>
                    <a:lstStyle/>
                    <a:p>
                      <a:pPr algn="ctr"/>
                      <a:r>
                        <a:rPr lang="en-US" sz="1000" dirty="0" smtClean="0">
                          <a:latin typeface="Book Antiqua" panose="02040602050305030304" pitchFamily="18" charset="0"/>
                        </a:rPr>
                        <a:t>Aristaeus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36</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Marsyas </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117</a:t>
                      </a:r>
                      <a:endParaRPr lang="en-US" sz="1000" dirty="0">
                        <a:latin typeface="Book Antiqua" panose="02040602050305030304" pitchFamily="18" charset="0"/>
                      </a:endParaRPr>
                    </a:p>
                  </a:txBody>
                  <a:tcPr/>
                </a:tc>
              </a:tr>
              <a:tr h="171968">
                <a:tc>
                  <a:txBody>
                    <a:bodyPr/>
                    <a:lstStyle/>
                    <a:p>
                      <a:pPr algn="ctr"/>
                      <a:r>
                        <a:rPr lang="en-US" sz="1000" dirty="0" smtClean="0">
                          <a:latin typeface="Book Antiqua" panose="02040602050305030304" pitchFamily="18" charset="0"/>
                        </a:rPr>
                        <a:t>Nisus</a:t>
                      </a:r>
                      <a:r>
                        <a:rPr lang="en-US" sz="1000" baseline="0" dirty="0" smtClean="0">
                          <a:latin typeface="Book Antiqua" panose="02040602050305030304" pitchFamily="18" charset="0"/>
                        </a:rPr>
                        <a:t> &amp; Scylla</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41</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Melampus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121</a:t>
                      </a:r>
                      <a:endParaRPr lang="en-US" sz="1000" dirty="0">
                        <a:latin typeface="Book Antiqua" panose="02040602050305030304" pitchFamily="18" charset="0"/>
                      </a:endParaRPr>
                    </a:p>
                  </a:txBody>
                  <a:tcPr/>
                </a:tc>
              </a:tr>
              <a:tr h="171968">
                <a:tc>
                  <a:txBody>
                    <a:bodyPr/>
                    <a:lstStyle/>
                    <a:p>
                      <a:pPr algn="ctr"/>
                      <a:r>
                        <a:rPr lang="en-US" sz="1000" dirty="0" smtClean="0">
                          <a:latin typeface="Book Antiqua" panose="02040602050305030304" pitchFamily="18" charset="0"/>
                        </a:rPr>
                        <a:t>Pterelaus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44</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Merope (Messenia)</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130</a:t>
                      </a:r>
                      <a:endParaRPr lang="en-US" sz="1000" dirty="0">
                        <a:latin typeface="Book Antiqua" panose="02040602050305030304" pitchFamily="18" charset="0"/>
                      </a:endParaRPr>
                    </a:p>
                  </a:txBody>
                  <a:tcPr/>
                </a:tc>
              </a:tr>
              <a:tr h="171968">
                <a:tc>
                  <a:txBody>
                    <a:bodyPr/>
                    <a:lstStyle/>
                    <a:p>
                      <a:pPr algn="ctr"/>
                      <a:r>
                        <a:rPr lang="en-US" sz="1000" dirty="0" smtClean="0">
                          <a:latin typeface="Book Antiqua" panose="02040602050305030304" pitchFamily="18" charset="0"/>
                        </a:rPr>
                        <a:t>Glaucus &amp; Scylla</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47</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The Muses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133</a:t>
                      </a:r>
                      <a:endParaRPr lang="en-US" sz="1000" dirty="0">
                        <a:latin typeface="Book Antiqua" panose="02040602050305030304" pitchFamily="18" charset="0"/>
                      </a:endParaRPr>
                    </a:p>
                  </a:txBody>
                  <a:tcPr/>
                </a:tc>
              </a:tr>
              <a:tr h="300944">
                <a:tc>
                  <a:txBody>
                    <a:bodyPr/>
                    <a:lstStyle/>
                    <a:p>
                      <a:pPr algn="ctr"/>
                      <a:r>
                        <a:rPr lang="en-US" sz="1000" dirty="0" smtClean="0">
                          <a:latin typeface="Book Antiqua" panose="02040602050305030304" pitchFamily="18" charset="0"/>
                        </a:rPr>
                        <a:t>Glaucus (son of Sisyphus)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53</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Myrrha</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135</a:t>
                      </a:r>
                      <a:endParaRPr lang="en-US" sz="1000" dirty="0">
                        <a:latin typeface="Book Antiqua" panose="02040602050305030304" pitchFamily="18" charset="0"/>
                      </a:endParaRPr>
                    </a:p>
                  </a:txBody>
                  <a:tcPr/>
                </a:tc>
              </a:tr>
              <a:tr h="171968">
                <a:tc>
                  <a:txBody>
                    <a:bodyPr/>
                    <a:lstStyle/>
                    <a:p>
                      <a:pPr algn="ctr"/>
                      <a:r>
                        <a:rPr lang="en-US" sz="1000" dirty="0" smtClean="0">
                          <a:latin typeface="Book Antiqua" panose="02040602050305030304" pitchFamily="18" charset="0"/>
                        </a:rPr>
                        <a:t>Bellerophon</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57</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Nymphs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142</a:t>
                      </a:r>
                      <a:endParaRPr lang="en-US" sz="1000" dirty="0">
                        <a:latin typeface="Book Antiqua" panose="02040602050305030304" pitchFamily="18" charset="0"/>
                      </a:endParaRPr>
                    </a:p>
                  </a:txBody>
                  <a:tcPr/>
                </a:tc>
              </a:tr>
              <a:tr h="171968">
                <a:tc>
                  <a:txBody>
                    <a:bodyPr/>
                    <a:lstStyle/>
                    <a:p>
                      <a:pPr algn="ctr"/>
                      <a:r>
                        <a:rPr lang="en-US" sz="1000" dirty="0" smtClean="0">
                          <a:latin typeface="Book Antiqua" panose="02040602050305030304" pitchFamily="18" charset="0"/>
                        </a:rPr>
                        <a:t>Otus &amp; Ephialtes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66</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Pomona</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145</a:t>
                      </a:r>
                      <a:endParaRPr lang="en-US" sz="1000" dirty="0">
                        <a:latin typeface="Book Antiqua" panose="02040602050305030304" pitchFamily="18" charset="0"/>
                      </a:endParaRPr>
                    </a:p>
                  </a:txBody>
                  <a:tcPr/>
                </a:tc>
              </a:tr>
              <a:tr h="171968">
                <a:tc>
                  <a:txBody>
                    <a:bodyPr/>
                    <a:lstStyle/>
                    <a:p>
                      <a:pPr algn="ctr"/>
                      <a:r>
                        <a:rPr lang="en-US" sz="1000" dirty="0" smtClean="0">
                          <a:latin typeface="Book Antiqua" panose="02040602050305030304" pitchFamily="18" charset="0"/>
                        </a:rPr>
                        <a:t>Midas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70</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Rhoecus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152</a:t>
                      </a:r>
                      <a:endParaRPr lang="en-US" sz="1000" dirty="0">
                        <a:latin typeface="Book Antiqua" panose="02040602050305030304" pitchFamily="18" charset="0"/>
                      </a:endParaRPr>
                    </a:p>
                  </a:txBody>
                  <a:tcPr/>
                </a:tc>
              </a:tr>
              <a:tr h="171968">
                <a:tc>
                  <a:txBody>
                    <a:bodyPr/>
                    <a:lstStyle/>
                    <a:p>
                      <a:pPr algn="ctr"/>
                      <a:r>
                        <a:rPr lang="en-US" sz="1000" dirty="0" smtClean="0">
                          <a:latin typeface="Book Antiqua" panose="02040602050305030304" pitchFamily="18" charset="0"/>
                        </a:rPr>
                        <a:t>Epimenides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76</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Salmoneus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156</a:t>
                      </a:r>
                      <a:endParaRPr lang="en-US" sz="1000" dirty="0">
                        <a:latin typeface="Book Antiqua" panose="02040602050305030304" pitchFamily="18" charset="0"/>
                      </a:endParaRPr>
                    </a:p>
                  </a:txBody>
                  <a:tcPr/>
                </a:tc>
              </a:tr>
              <a:tr h="171968">
                <a:tc>
                  <a:txBody>
                    <a:bodyPr/>
                    <a:lstStyle/>
                    <a:p>
                      <a:pPr algn="ctr"/>
                      <a:r>
                        <a:rPr lang="en-US" sz="1000" dirty="0" smtClean="0">
                          <a:latin typeface="Book Antiqua" panose="02040602050305030304" pitchFamily="18" charset="0"/>
                        </a:rPr>
                        <a:t>Aeacus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78</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Sisyphus</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159</a:t>
                      </a:r>
                      <a:endParaRPr lang="en-US" sz="1000" dirty="0">
                        <a:latin typeface="Book Antiqua" panose="02040602050305030304" pitchFamily="18" charset="0"/>
                      </a:endParaRPr>
                    </a:p>
                  </a:txBody>
                  <a:tcPr/>
                </a:tc>
              </a:tr>
              <a:tr h="171968">
                <a:tc>
                  <a:txBody>
                    <a:bodyPr/>
                    <a:lstStyle/>
                    <a:p>
                      <a:pPr algn="ctr"/>
                      <a:r>
                        <a:rPr lang="en-US" sz="1000" dirty="0" smtClean="0">
                          <a:latin typeface="Book Antiqua" panose="02040602050305030304" pitchFamily="18" charset="0"/>
                        </a:rPr>
                        <a:t>Amymone</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88</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Tyro</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172</a:t>
                      </a:r>
                      <a:endParaRPr lang="en-US" sz="1000" dirty="0">
                        <a:latin typeface="Book Antiqua" panose="02040602050305030304" pitchFamily="18" charset="0"/>
                      </a:endParaRPr>
                    </a:p>
                  </a:txBody>
                  <a:tcPr/>
                </a:tc>
              </a:tr>
              <a:tr h="171968">
                <a:tc>
                  <a:txBody>
                    <a:bodyPr/>
                    <a:lstStyle/>
                    <a:p>
                      <a:pPr algn="ctr"/>
                      <a:r>
                        <a:rPr lang="en-US" sz="1000" dirty="0" smtClean="0">
                          <a:latin typeface="Book Antiqua" panose="02040602050305030304" pitchFamily="18" charset="0"/>
                        </a:rPr>
                        <a:t>Arachne</a:t>
                      </a:r>
                      <a:endParaRPr lang="en-US" sz="1000" dirty="0">
                        <a:latin typeface="Book Antiqua" panose="02040602050305030304" pitchFamily="18" charset="0"/>
                      </a:endParaRPr>
                    </a:p>
                  </a:txBody>
                  <a:tcPr/>
                </a:tc>
                <a:tc>
                  <a:txBody>
                    <a:bodyPr/>
                    <a:lstStyle/>
                    <a:p>
                      <a:pPr algn="ctr"/>
                      <a:r>
                        <a:rPr lang="en-US" sz="1000" dirty="0" smtClean="0">
                          <a:latin typeface="Book Antiqua" panose="02040602050305030304" pitchFamily="18" charset="0"/>
                        </a:rPr>
                        <a:t>89</a:t>
                      </a:r>
                      <a:endParaRPr lang="en-US" sz="1000" dirty="0">
                        <a:latin typeface="Book Antiqua" panose="02040602050305030304" pitchFamily="18" charset="0"/>
                      </a:endParaRPr>
                    </a:p>
                  </a:txBody>
                  <a:tcPr/>
                </a:tc>
                <a:tc>
                  <a:txBody>
                    <a:bodyPr/>
                    <a:lstStyle/>
                    <a:p>
                      <a:pPr algn="ctr"/>
                      <a:endParaRPr lang="en-US" sz="1000">
                        <a:latin typeface="Book Antiqua" panose="02040602050305030304" pitchFamily="18" charset="0"/>
                      </a:endParaRPr>
                    </a:p>
                  </a:txBody>
                  <a:tcPr/>
                </a:tc>
                <a:tc>
                  <a:txBody>
                    <a:bodyPr/>
                    <a:lstStyle/>
                    <a:p>
                      <a:pPr algn="ctr"/>
                      <a:endParaRPr lang="en-US" sz="1000" dirty="0">
                        <a:latin typeface="Book Antiqua" panose="02040602050305030304" pitchFamily="18" charset="0"/>
                      </a:endParaRPr>
                    </a:p>
                  </a:txBody>
                  <a:tcPr/>
                </a:tc>
              </a:tr>
            </a:tbl>
          </a:graphicData>
        </a:graphic>
      </p:graphicFrame>
    </p:spTree>
    <p:extLst>
      <p:ext uri="{BB962C8B-B14F-4D97-AF65-F5344CB8AC3E}">
        <p14:creationId xmlns:p14="http://schemas.microsoft.com/office/powerpoint/2010/main" val="3501664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885" y="798490"/>
            <a:ext cx="10490915" cy="5576552"/>
          </a:xfrm>
        </p:spPr>
        <p:txBody>
          <a:bodyPr>
            <a:normAutofit/>
          </a:bodyPr>
          <a:lstStyle/>
          <a:p>
            <a:pPr>
              <a:buFont typeface="Wingdings" panose="05000000000000000000" pitchFamily="2" charset="2"/>
              <a:buChar char="Ø"/>
            </a:pPr>
            <a:r>
              <a:rPr lang="en-US" dirty="0" smtClean="0">
                <a:solidFill>
                  <a:schemeClr val="bg1"/>
                </a:solidFill>
              </a:rPr>
              <a:t> </a:t>
            </a:r>
            <a:r>
              <a:rPr lang="en-US" dirty="0" smtClean="0">
                <a:solidFill>
                  <a:schemeClr val="bg1"/>
                </a:solidFill>
                <a:latin typeface="Book Antiqua" panose="02040602050305030304" pitchFamily="18" charset="0"/>
              </a:rPr>
              <a:t>he had no formal temples as his altars were found in caves and grottoes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if disturbed during his afternoon nap, he would make a frightening sound (hence we have the derivative </a:t>
            </a:r>
            <a:r>
              <a:rPr lang="en-US" i="1" dirty="0" smtClean="0">
                <a:solidFill>
                  <a:schemeClr val="bg1"/>
                </a:solidFill>
                <a:latin typeface="Book Antiqua" panose="02040602050305030304" pitchFamily="18" charset="0"/>
              </a:rPr>
              <a:t>panic</a:t>
            </a:r>
            <a:r>
              <a:rPr lang="en-US" dirty="0" smtClean="0">
                <a:solidFill>
                  <a:schemeClr val="bg1"/>
                </a:solidFill>
                <a:latin typeface="Book Antiqua" panose="02040602050305030304" pitchFamily="18" charset="0"/>
              </a:rPr>
              <a: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his attribute was the pan pipe or syrinx (see Io and Argus)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was also said to have loved Echo who spurned his advances to which he asked his followers to kill her and scatter her body parts over the earth</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Gaea gathered the parts except for her voice which could only repeat the last words that she had heard</a:t>
            </a:r>
          </a:p>
          <a:p>
            <a:pPr>
              <a:buFont typeface="Wingdings" panose="05000000000000000000" pitchFamily="2" charset="2"/>
              <a:buChar char="Ø"/>
            </a:pPr>
            <a:r>
              <a:rPr lang="en-US" dirty="0">
                <a:solidFill>
                  <a:schemeClr val="bg1"/>
                </a:solidFill>
                <a:latin typeface="Book Antiqua" panose="02040602050305030304" pitchFamily="18" charset="0"/>
              </a:rPr>
              <a:t> he also loved a nymph named Pitys who was transformed into a pine tree to escape his advance</a:t>
            </a:r>
          </a:p>
          <a:p>
            <a:pPr marL="0" indent="0">
              <a:buNone/>
            </a:pPr>
            <a:endParaRPr lang="en-US" dirty="0">
              <a:solidFill>
                <a:schemeClr val="bg1"/>
              </a:solidFill>
            </a:endParaRPr>
          </a:p>
        </p:txBody>
      </p:sp>
    </p:spTree>
    <p:extLst>
      <p:ext uri="{BB962C8B-B14F-4D97-AF65-F5344CB8AC3E}">
        <p14:creationId xmlns:p14="http://schemas.microsoft.com/office/powerpoint/2010/main" val="2308834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695941" cy="4351338"/>
          </a:xfrm>
        </p:spPr>
        <p:txBody>
          <a:bodyPr>
            <a:normAutofit/>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he challenged Apollo to a music contest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Apollo played the lyre and Pan his pan pipes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judges were Tmolus and Midas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Tmolus voted for Apollo and Midas, Pan</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Apollo changed Midas’ ears into those of a donkey </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7534141" y="1825625"/>
            <a:ext cx="4493880" cy="4111536"/>
          </a:xfrm>
          <a:prstGeom prst="rect">
            <a:avLst/>
          </a:prstGeom>
        </p:spPr>
      </p:pic>
    </p:spTree>
    <p:extLst>
      <p:ext uri="{BB962C8B-B14F-4D97-AF65-F5344CB8AC3E}">
        <p14:creationId xmlns:p14="http://schemas.microsoft.com/office/powerpoint/2010/main" val="3912131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78794"/>
            <a:ext cx="10515600" cy="5198169"/>
          </a:xfrm>
        </p:spPr>
        <p:txBody>
          <a:bodyPr/>
          <a:lstStyle/>
          <a:p>
            <a:pPr marL="0" indent="0">
              <a:buNone/>
            </a:pPr>
            <a:r>
              <a:rPr lang="en-US" dirty="0" smtClean="0">
                <a:solidFill>
                  <a:schemeClr val="bg1"/>
                </a:solidFill>
                <a:latin typeface="Book Antiqua" panose="02040602050305030304" pitchFamily="18" charset="0"/>
              </a:rPr>
              <a:t>The Death of Pan</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other than Asclepius, Pan is the only other immortal to die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one version states that, when the angels announced the birth of Christ, a loud groan was heard as Pan died</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according to Plutarch Pan died during the reign of Tiberius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as he sailed to Italy, Thamus heard a voice that asked him to proclaim the death of the god Pan when he reached Palodes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Thamus did as instructed and a loud groan was heard on the shore</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390462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p:sp>
      <p:sp>
        <p:nvSpPr>
          <p:cNvPr id="7" name="Text Placeholder 5"/>
          <p:cNvSpPr>
            <a:spLocks noGrp="1"/>
          </p:cNvSpPr>
          <p:nvPr>
            <p:ph type="title"/>
          </p:nvPr>
        </p:nvSpPr>
        <p:spPr>
          <a:xfrm>
            <a:off x="592429" y="2235200"/>
            <a:ext cx="4436772" cy="1976192"/>
          </a:xfrm>
        </p:spPr>
        <p:txBody>
          <a:bodyPr anchor="ctr">
            <a:normAutofit/>
          </a:bodyPr>
          <a:lstStyle/>
          <a:p>
            <a:pPr algn="ctr"/>
            <a:r>
              <a:rPr lang="en-US" sz="6600" dirty="0">
                <a:solidFill>
                  <a:schemeClr val="bg1"/>
                </a:solidFill>
                <a:latin typeface="Book Antiqua" panose="02040602050305030304" pitchFamily="18" charset="0"/>
              </a:rPr>
              <a:t>ORPHEUS</a:t>
            </a:r>
            <a:endParaRPr lang="en-US" sz="6600" dirty="0"/>
          </a:p>
        </p:txBody>
      </p:sp>
      <p:pic>
        <p:nvPicPr>
          <p:cNvPr id="8" name="Picture 7"/>
          <p:cNvPicPr>
            <a:picLocks noChangeAspect="1"/>
          </p:cNvPicPr>
          <p:nvPr/>
        </p:nvPicPr>
        <p:blipFill>
          <a:blip r:embed="rId2"/>
          <a:stretch>
            <a:fillRect/>
          </a:stretch>
        </p:blipFill>
        <p:spPr>
          <a:xfrm>
            <a:off x="5183187" y="987424"/>
            <a:ext cx="4411573" cy="4907255"/>
          </a:xfrm>
          <a:prstGeom prst="rect">
            <a:avLst/>
          </a:prstGeom>
        </p:spPr>
      </p:pic>
    </p:spTree>
    <p:extLst>
      <p:ext uri="{BB962C8B-B14F-4D97-AF65-F5344CB8AC3E}">
        <p14:creationId xmlns:p14="http://schemas.microsoft.com/office/powerpoint/2010/main" val="3645210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5611"/>
            <a:ext cx="10515600" cy="4443212"/>
          </a:xfrm>
        </p:spPr>
        <p:txBody>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referred to as “the father of songs” by Pindar</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son of the Muse Calliope and either Apollo or the river-god Oeagrus of Thrace (some sources refer to Oeagrus as a king)</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lived near Pimpleia near Olympus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while living with his mother and the other Muses, Apollo gave him a golden lyre and taught him to play it when he was courting Thalia</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Calliope taught him to write verses and songs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Hermes invented the lyre; Orpheus perfected it!</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516998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5340" y="695459"/>
            <a:ext cx="5648459" cy="5481504"/>
          </a:xfrm>
        </p:spPr>
        <p:txBody>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he joined Jason on his quest for the golden fleece using his talents to inspire the Argonauts when they wearied of the journey</a:t>
            </a:r>
          </a:p>
          <a:p>
            <a:pPr>
              <a:buFont typeface="Wingdings" panose="05000000000000000000" pitchFamily="2" charset="2"/>
              <a:buChar char="Ø"/>
            </a:pPr>
            <a:r>
              <a:rPr lang="en-US" dirty="0" smtClean="0">
                <a:solidFill>
                  <a:schemeClr val="bg1"/>
                </a:solidFill>
                <a:latin typeface="Book Antiqua" panose="02040602050305030304" pitchFamily="18" charset="0"/>
              </a:rPr>
              <a:t> as they neared the Sirens on the return from Colchis, he began to play and sing more beautifully than they, saving Jason and his crew from their danger</a:t>
            </a:r>
            <a:endParaRPr lang="en-US" dirty="0">
              <a:solidFill>
                <a:schemeClr val="bg1"/>
              </a:solidFill>
              <a:latin typeface="Book Antiqua" panose="02040602050305030304" pitchFamily="18" charset="0"/>
            </a:endParaRPr>
          </a:p>
        </p:txBody>
      </p:sp>
      <p:pic>
        <p:nvPicPr>
          <p:cNvPr id="7" name="Picture 6"/>
          <p:cNvPicPr>
            <a:picLocks noChangeAspect="1"/>
          </p:cNvPicPr>
          <p:nvPr/>
        </p:nvPicPr>
        <p:blipFill>
          <a:blip r:embed="rId2"/>
          <a:stretch>
            <a:fillRect/>
          </a:stretch>
        </p:blipFill>
        <p:spPr>
          <a:xfrm>
            <a:off x="575891" y="798491"/>
            <a:ext cx="5129449" cy="5087156"/>
          </a:xfrm>
          <a:prstGeom prst="rect">
            <a:avLst/>
          </a:prstGeom>
        </p:spPr>
      </p:pic>
    </p:spTree>
    <p:extLst>
      <p:ext uri="{BB962C8B-B14F-4D97-AF65-F5344CB8AC3E}">
        <p14:creationId xmlns:p14="http://schemas.microsoft.com/office/powerpoint/2010/main" val="3749960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3944"/>
            <a:ext cx="10515600" cy="5533019"/>
          </a:xfrm>
        </p:spPr>
        <p:txBody>
          <a:bodyPr>
            <a:normAutofit lnSpcReduction="10000"/>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the story of Orpheus and Eurydice is related mostly by Ovid and Virgil </a:t>
            </a:r>
          </a:p>
          <a:p>
            <a:pPr>
              <a:buFont typeface="Wingdings" panose="05000000000000000000" pitchFamily="2" charset="2"/>
              <a:buChar char="Ø"/>
            </a:pPr>
            <a:r>
              <a:rPr lang="en-US" dirty="0" smtClean="0">
                <a:solidFill>
                  <a:schemeClr val="bg1"/>
                </a:solidFill>
                <a:latin typeface="Book Antiqua" panose="02040602050305030304" pitchFamily="18" charset="0"/>
              </a:rPr>
              <a:t>he wooed and won the heart of Eurydice, a Dryad, with his music</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Hymen the god of marriage performed the wedding, he could not foresee happiness in the marriage (the torches smoldered)</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soon after the wedding, while walking in the fields with her attendants, Eurydice was seen by Aristaeus who was smitten by her beauty</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while trying to escape his advances, she stepped on a viper which bit her foot causing her death</a:t>
            </a:r>
          </a:p>
          <a:p>
            <a:pPr>
              <a:buFont typeface="Wingdings" panose="05000000000000000000" pitchFamily="2" charset="2"/>
              <a:buChar char="Ø"/>
            </a:pPr>
            <a:r>
              <a:rPr lang="en-US" dirty="0">
                <a:solidFill>
                  <a:schemeClr val="bg1"/>
                </a:solidFill>
                <a:latin typeface="Book Antiqua" panose="02040602050305030304" pitchFamily="18" charset="0"/>
              </a:rPr>
              <a:t>Orpheus was inconsolable and neither gods nor men would hear his complaint</a:t>
            </a:r>
          </a:p>
          <a:p>
            <a:pPr>
              <a:buFont typeface="Wingdings" panose="05000000000000000000" pitchFamily="2" charset="2"/>
              <a:buChar char="Ø"/>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822784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682" y="833951"/>
            <a:ext cx="6309575" cy="5343011"/>
          </a:xfrm>
        </p:spPr>
        <p:txBody>
          <a:bodyPr>
            <a:normAutofit lnSpcReduction="10000"/>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he resolved to go Hades to plead his case, entering at Taenarus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passed through the throngs of ghosts and pleaded his case before Hades and Persephone, singing his petition to them</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ghosts shed tears; Tantalus lost his thirst; Ixion’s wheel stood still; the Danaids rested from their task; Sisyphus sat on his rock; the Furies wept; even Cerberus was lulled to sleep</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Neither Hades nor Persephone could resist and summoned Eurydice</a:t>
            </a:r>
          </a:p>
        </p:txBody>
      </p:sp>
      <p:pic>
        <p:nvPicPr>
          <p:cNvPr id="4" name="Picture 3"/>
          <p:cNvPicPr>
            <a:picLocks noChangeAspect="1"/>
          </p:cNvPicPr>
          <p:nvPr/>
        </p:nvPicPr>
        <p:blipFill>
          <a:blip r:embed="rId2"/>
          <a:stretch>
            <a:fillRect/>
          </a:stretch>
        </p:blipFill>
        <p:spPr>
          <a:xfrm>
            <a:off x="6795039" y="833951"/>
            <a:ext cx="4880734" cy="5343012"/>
          </a:xfrm>
          <a:prstGeom prst="rect">
            <a:avLst/>
          </a:prstGeom>
        </p:spPr>
      </p:pic>
    </p:spTree>
    <p:extLst>
      <p:ext uri="{BB962C8B-B14F-4D97-AF65-F5344CB8AC3E}">
        <p14:creationId xmlns:p14="http://schemas.microsoft.com/office/powerpoint/2010/main" val="3386698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0180" y="592428"/>
            <a:ext cx="7013620" cy="5486400"/>
          </a:xfrm>
        </p:spPr>
        <p:txBody>
          <a:bodyPr>
            <a:normAutofit lnSpcReduction="10000"/>
          </a:bodyPr>
          <a:lstStyle/>
          <a:p>
            <a:pPr>
              <a:buFont typeface="Wingdings" panose="05000000000000000000" pitchFamily="2" charset="2"/>
              <a:buChar char="Ø"/>
            </a:pPr>
            <a:r>
              <a:rPr lang="en-US" dirty="0" smtClean="0">
                <a:solidFill>
                  <a:schemeClr val="bg1"/>
                </a:solidFill>
              </a:rPr>
              <a:t> </a:t>
            </a:r>
            <a:r>
              <a:rPr lang="en-US" dirty="0" smtClean="0">
                <a:solidFill>
                  <a:schemeClr val="bg1"/>
                </a:solidFill>
                <a:latin typeface="Book Antiqua" panose="02040602050305030304" pitchFamily="18" charset="0"/>
              </a:rPr>
              <a:t>Eurydice was allowed to return on the condition that Orpheus not look back at her until </a:t>
            </a:r>
            <a:r>
              <a:rPr lang="en-US" i="1" dirty="0" smtClean="0">
                <a:solidFill>
                  <a:schemeClr val="bg1"/>
                </a:solidFill>
                <a:latin typeface="Book Antiqua" panose="02040602050305030304" pitchFamily="18" charset="0"/>
              </a:rPr>
              <a:t>both</a:t>
            </a:r>
            <a:r>
              <a:rPr lang="en-US" dirty="0" smtClean="0">
                <a:solidFill>
                  <a:schemeClr val="bg1"/>
                </a:solidFill>
                <a:latin typeface="Book Antiqua" panose="02040602050305030304" pitchFamily="18" charset="0"/>
              </a:rPr>
              <a:t> had reached the Upper Air</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slowly they made their way through the shades and ghosts, Orpheus becoming more anxious as they neared the exit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as Orpheus reached the Upper Air, he became even more anxious and turned to verify that Eurydice was behind him</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Eurydice had not yet reached the entrance and was pulled back to the Underworld</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Orpheus was denied a second attempt to retrieve his beloved</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635358" y="592428"/>
            <a:ext cx="3537397" cy="5486400"/>
          </a:xfrm>
          <a:prstGeom prst="rect">
            <a:avLst/>
          </a:prstGeom>
        </p:spPr>
      </p:pic>
    </p:spTree>
    <p:extLst>
      <p:ext uri="{BB962C8B-B14F-4D97-AF65-F5344CB8AC3E}">
        <p14:creationId xmlns:p14="http://schemas.microsoft.com/office/powerpoint/2010/main" val="1861493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8186"/>
            <a:ext cx="10515600" cy="5558777"/>
          </a:xfrm>
        </p:spPr>
        <p:txBody>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in his grief Orpheus returned to Thrace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Thracian maidens tried in vain to win his heart but he refused their advances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at last a band of Maenads approached him declaring him their despiser hurling a javelin at him which fell harmlessly to the ground enchanted by his music</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Maenads raised their voices louder than the music and set upon him, tearing him limb from limb</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his head and lyre were tossed into the Hebrus River </a:t>
            </a:r>
          </a:p>
          <a:p>
            <a:pPr>
              <a:buFont typeface="Wingdings" panose="05000000000000000000" pitchFamily="2" charset="2"/>
              <a:buChar char="Ø"/>
            </a:pPr>
            <a:r>
              <a:rPr lang="en-US" dirty="0">
                <a:solidFill>
                  <a:schemeClr val="bg1"/>
                </a:solidFill>
                <a:latin typeface="Book Antiqua" panose="02040602050305030304" pitchFamily="18" charset="0"/>
              </a:rPr>
              <a:t> they floated past the mouth of the river to the shores of Lesbos</a:t>
            </a:r>
          </a:p>
          <a:p>
            <a:pPr>
              <a:buFont typeface="Wingdings" panose="05000000000000000000" pitchFamily="2" charset="2"/>
              <a:buChar char="Ø"/>
            </a:pPr>
            <a:endParaRPr lang="en-US" dirty="0" smtClean="0">
              <a:solidFill>
                <a:schemeClr val="bg1"/>
              </a:solidFill>
              <a:latin typeface="Book Antiqua" panose="02040602050305030304" pitchFamily="18" charset="0"/>
            </a:endParaRPr>
          </a:p>
          <a:p>
            <a:pPr>
              <a:buFont typeface="Wingdings" panose="05000000000000000000" pitchFamily="2" charset="2"/>
              <a:buChar char="Ø"/>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784300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2057400"/>
            <a:ext cx="3932237" cy="1600200"/>
          </a:xfrm>
        </p:spPr>
        <p:txBody>
          <a:bodyPr/>
          <a:lstStyle/>
          <a:p>
            <a:endParaRPr lang="en-US" dirty="0"/>
          </a:p>
        </p:txBody>
      </p:sp>
      <p:sp>
        <p:nvSpPr>
          <p:cNvPr id="6" name="Text Placeholder 5"/>
          <p:cNvSpPr>
            <a:spLocks noGrp="1"/>
          </p:cNvSpPr>
          <p:nvPr>
            <p:ph type="body" sz="half" idx="2"/>
          </p:nvPr>
        </p:nvSpPr>
        <p:spPr>
          <a:xfrm>
            <a:off x="839788" y="2057400"/>
            <a:ext cx="3932237" cy="1600200"/>
          </a:xfrm>
        </p:spPr>
        <p:txBody>
          <a:bodyPr>
            <a:normAutofit fontScale="85000" lnSpcReduction="20000"/>
          </a:bodyPr>
          <a:lstStyle/>
          <a:p>
            <a:pPr algn="ctr"/>
            <a:endParaRPr lang="en-US" dirty="0" smtClean="0">
              <a:solidFill>
                <a:schemeClr val="bg1"/>
              </a:solidFill>
              <a:latin typeface="Book Antiqua" panose="02040602050305030304" pitchFamily="18" charset="0"/>
            </a:endParaRPr>
          </a:p>
          <a:p>
            <a:pPr algn="ctr"/>
            <a:endParaRPr lang="en-US" dirty="0">
              <a:solidFill>
                <a:schemeClr val="bg1"/>
              </a:solidFill>
              <a:latin typeface="Book Antiqua" panose="02040602050305030304" pitchFamily="18" charset="0"/>
            </a:endParaRPr>
          </a:p>
          <a:p>
            <a:pPr algn="ctr"/>
            <a:r>
              <a:rPr lang="en-US" sz="9600" dirty="0" smtClean="0">
                <a:solidFill>
                  <a:schemeClr val="bg1"/>
                </a:solidFill>
                <a:latin typeface="Book Antiqua" panose="02040602050305030304" pitchFamily="18" charset="0"/>
              </a:rPr>
              <a:t>INO</a:t>
            </a:r>
            <a:endParaRPr lang="en-US" sz="9600" dirty="0"/>
          </a:p>
        </p:txBody>
      </p:sp>
      <p:pic>
        <p:nvPicPr>
          <p:cNvPr id="7" name="Picture 2" descr="http://ts2.mm.bing.net/th?id=HN.608002326466462137&amp;pid=15.1"/>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257" b="15257"/>
          <a:stretch>
            <a:fillRect/>
          </a:stretch>
        </p:blipFill>
        <p:spPr bwMode="auto">
          <a:xfrm>
            <a:off x="5183188" y="901521"/>
            <a:ext cx="6172200" cy="519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180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397" y="772732"/>
            <a:ext cx="7959144" cy="5821251"/>
          </a:xfrm>
        </p:spPr>
        <p:txBody>
          <a:bodyPr>
            <a:normAutofit lnSpcReduction="10000"/>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his head was placed in the sanctuary of the island and Zeus placed his lyre among the stars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Muses gathered his limbs and buried them at Libethra near Mt. Olympus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it is said that the nightingales sing more sweetly here than any other place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his shade passed again to the Underworld and was reunited with Eurydice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Musaeus is attributed to being either his son or a devout follower who assumed his characteristics</a:t>
            </a:r>
          </a:p>
          <a:p>
            <a:pPr marL="0" indent="0">
              <a:buNone/>
            </a:pPr>
            <a:r>
              <a:rPr lang="en-US" dirty="0" smtClean="0">
                <a:solidFill>
                  <a:schemeClr val="bg1"/>
                </a:solidFill>
                <a:latin typeface="Book Antiqua" panose="02040602050305030304" pitchFamily="18" charset="0"/>
              </a:rPr>
              <a:t>Note: only Orpheus, Heracles, Theseus, Odysseus and Aeneas were the only mortals to visit the Underworld and return</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8448541" y="772732"/>
            <a:ext cx="3464417" cy="5048519"/>
          </a:xfrm>
          <a:prstGeom prst="rect">
            <a:avLst/>
          </a:prstGeom>
        </p:spPr>
      </p:pic>
    </p:spTree>
    <p:extLst>
      <p:ext uri="{BB962C8B-B14F-4D97-AF65-F5344CB8AC3E}">
        <p14:creationId xmlns:p14="http://schemas.microsoft.com/office/powerpoint/2010/main" val="1054914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59099"/>
            <a:ext cx="10515600" cy="5017864"/>
          </a:xfrm>
        </p:spPr>
        <p:txBody>
          <a:bodyPr>
            <a:normAutofit/>
          </a:bodyPr>
          <a:lstStyle/>
          <a:p>
            <a:pPr marL="0" indent="0">
              <a:buNone/>
            </a:pPr>
            <a:r>
              <a:rPr lang="en-US" i="1" dirty="0" smtClean="0">
                <a:solidFill>
                  <a:schemeClr val="bg1"/>
                </a:solidFill>
                <a:latin typeface="Book Antiqua" panose="02040602050305030304" pitchFamily="18" charset="0"/>
              </a:rPr>
              <a:t>Orphism</a:t>
            </a:r>
          </a:p>
          <a:p>
            <a:pPr>
              <a:buFont typeface="Wingdings" panose="05000000000000000000" pitchFamily="2" charset="2"/>
              <a:buChar char="Ø"/>
            </a:pPr>
            <a:r>
              <a:rPr lang="en-US" dirty="0" smtClean="0">
                <a:solidFill>
                  <a:schemeClr val="bg1"/>
                </a:solidFill>
                <a:latin typeface="Book Antiqua" panose="02040602050305030304" pitchFamily="18" charset="0"/>
              </a:rPr>
              <a:t> he is said to have been struck down by a thunderbolt from Zeus for teaching mysteries previously unknown</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by the 5</a:t>
            </a:r>
            <a:r>
              <a:rPr lang="en-US" baseline="30000" dirty="0" smtClean="0">
                <a:solidFill>
                  <a:schemeClr val="bg1"/>
                </a:solidFill>
                <a:latin typeface="Book Antiqua" panose="02040602050305030304" pitchFamily="18" charset="0"/>
              </a:rPr>
              <a:t>th</a:t>
            </a:r>
            <a:r>
              <a:rPr lang="en-US" dirty="0" smtClean="0">
                <a:solidFill>
                  <a:schemeClr val="bg1"/>
                </a:solidFill>
                <a:latin typeface="Book Antiqua" panose="02040602050305030304" pitchFamily="18" charset="0"/>
              </a:rPr>
              <a:t> Century he was accepted as a human religious teacher</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Dionysus was the dominant god in the pantheon of Orphism, often under the name of Zagreus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shedding of blood and the eating of flesh were among the primary prohibitions of the cult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fundamental belief was the transmigration of the soul and the sanctity of life</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4057165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0006"/>
            <a:ext cx="8048223" cy="5326957"/>
          </a:xfrm>
        </p:spPr>
        <p:txBody>
          <a:bodyPr>
            <a:normAutofit/>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the first principle of Orphism was that Chronus (Time), described as having the head of a bull and a lion with the head of a god in between, was accompanied by Adrasteia (Necessity)</a:t>
            </a:r>
          </a:p>
          <a:p>
            <a:pPr>
              <a:buFont typeface="Wingdings" panose="05000000000000000000" pitchFamily="2" charset="2"/>
              <a:buChar char="Ø"/>
            </a:pPr>
            <a:r>
              <a:rPr lang="en-US" dirty="0" smtClean="0">
                <a:solidFill>
                  <a:schemeClr val="bg1"/>
                </a:solidFill>
                <a:latin typeface="Book Antiqua" panose="02040602050305030304" pitchFamily="18" charset="0"/>
              </a:rPr>
              <a:t> from Chronus came Aether, Chaos and Erebus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Aether he fashioned an egg that split in two and from this sprang the first-born of all the gods, Phanes who was the creator of all things and called by many names including Eros </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Phanes was a bisexual deity with golden wings and four eyes, described as possessing the appearance of various animals</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8886423" y="850005"/>
            <a:ext cx="2331076" cy="5479373"/>
          </a:xfrm>
          <a:prstGeom prst="rect">
            <a:avLst/>
          </a:prstGeom>
        </p:spPr>
      </p:pic>
    </p:spTree>
    <p:extLst>
      <p:ext uri="{BB962C8B-B14F-4D97-AF65-F5344CB8AC3E}">
        <p14:creationId xmlns:p14="http://schemas.microsoft.com/office/powerpoint/2010/main" val="84104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5459"/>
            <a:ext cx="10515600" cy="5481504"/>
          </a:xfrm>
        </p:spPr>
        <p:txBody>
          <a:bodyPr>
            <a:normAutofit lnSpcReduction="10000"/>
          </a:bodyPr>
          <a:lstStyle/>
          <a:p>
            <a:pPr>
              <a:buFont typeface="Wingdings" panose="05000000000000000000" pitchFamily="2" charset="2"/>
              <a:buChar char="Ø"/>
            </a:pPr>
            <a:r>
              <a:rPr lang="en-US" dirty="0" smtClean="0">
                <a:solidFill>
                  <a:schemeClr val="bg1"/>
                </a:solidFill>
              </a:rPr>
              <a:t> </a:t>
            </a:r>
            <a:r>
              <a:rPr lang="en-US" dirty="0" smtClean="0">
                <a:solidFill>
                  <a:schemeClr val="bg1"/>
                </a:solidFill>
                <a:latin typeface="Book Antiqua" panose="02040602050305030304" pitchFamily="18" charset="0"/>
              </a:rPr>
              <a:t>Phanes bore a daughter Night who was his partner in creation and his successor in power</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Night bore Gaea (Earth) and Uranus (Heaven) and they produced the Titans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Cronus succeeded the rule of Night and Zeus then succeeded Cronus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Zeus then swallowed Phanes and all previous creations, including a special race of men of the Golden Age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Zeus now created all things new with the help of Night and, as second creator, became the beginning, middle and end of all things</a:t>
            </a:r>
          </a:p>
          <a:p>
            <a:pPr>
              <a:buFont typeface="Wingdings" panose="05000000000000000000" pitchFamily="2" charset="2"/>
              <a:buChar char="Ø"/>
            </a:pPr>
            <a:r>
              <a:rPr lang="en-US" dirty="0">
                <a:solidFill>
                  <a:schemeClr val="bg1"/>
                </a:solidFill>
                <a:latin typeface="Book Antiqua" panose="02040602050305030304" pitchFamily="18" charset="0"/>
              </a:rPr>
              <a:t> Zeus then mated with Kore (Persephone) and Dionysus was born </a:t>
            </a:r>
          </a:p>
          <a:p>
            <a:pPr marL="0" indent="0">
              <a:buNone/>
            </a:pPr>
            <a:endParaRPr lang="en-US" dirty="0">
              <a:solidFill>
                <a:schemeClr val="bg1"/>
              </a:solidFill>
            </a:endParaRPr>
          </a:p>
        </p:txBody>
      </p:sp>
    </p:spTree>
    <p:extLst>
      <p:ext uri="{BB962C8B-B14F-4D97-AF65-F5344CB8AC3E}">
        <p14:creationId xmlns:p14="http://schemas.microsoft.com/office/powerpoint/2010/main" val="1470241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5612"/>
            <a:ext cx="10515600" cy="5597414"/>
          </a:xfrm>
        </p:spPr>
        <p:txBody>
          <a:bodyPr>
            <a:normAutofit/>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the essence of the dogma of Orphism is that the Titans kill and devour Dionysus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Titans were struck down by the thunderbolt of Zeus and from the ashes arose mankind, making man part evil and mortal but part pure as the Titans did not destroy the heart of Dionysus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thus Dionysus was “born again”</a:t>
            </a:r>
          </a:p>
          <a:p>
            <a:pPr>
              <a:buFont typeface="Wingdings" panose="05000000000000000000" pitchFamily="2" charset="2"/>
              <a:buChar char="Ø"/>
            </a:pPr>
            <a:r>
              <a:rPr lang="en-US" dirty="0">
                <a:solidFill>
                  <a:schemeClr val="bg1"/>
                </a:solidFill>
                <a:latin typeface="Book Antiqua" panose="02040602050305030304" pitchFamily="18" charset="0"/>
              </a:rPr>
              <a:t>the rebirth of Dionysus provides the Orphic Bible with the divine authority for belief in the immortality of man’s soul</a:t>
            </a:r>
          </a:p>
          <a:p>
            <a:pPr>
              <a:buFont typeface="Wingdings" panose="05000000000000000000" pitchFamily="2" charset="2"/>
              <a:buChar char="Ø"/>
            </a:pPr>
            <a:r>
              <a:rPr lang="en-US" dirty="0">
                <a:solidFill>
                  <a:schemeClr val="bg1"/>
                </a:solidFill>
                <a:latin typeface="Book Antiqua" panose="02040602050305030304" pitchFamily="18" charset="0"/>
              </a:rPr>
              <a:t> thus it was necessary to keep the soul pure as opposed to the contamination and degradation of the </a:t>
            </a:r>
            <a:r>
              <a:rPr lang="en-US" dirty="0" smtClean="0">
                <a:solidFill>
                  <a:schemeClr val="bg1"/>
                </a:solidFill>
                <a:latin typeface="Book Antiqua" panose="02040602050305030304" pitchFamily="18" charset="0"/>
              </a:rPr>
              <a:t>body</a:t>
            </a:r>
          </a:p>
          <a:p>
            <a:pPr>
              <a:buFont typeface="Wingdings" panose="05000000000000000000" pitchFamily="2" charset="2"/>
              <a:buChar char="Ø"/>
            </a:pPr>
            <a:endParaRPr lang="en-US" dirty="0">
              <a:solidFill>
                <a:schemeClr val="bg1"/>
              </a:solidFill>
              <a:latin typeface="Book Antiqua" panose="02040602050305030304" pitchFamily="18" charset="0"/>
            </a:endParaRPr>
          </a:p>
          <a:p>
            <a:pPr>
              <a:buFont typeface="Wingdings" panose="05000000000000000000" pitchFamily="2" charset="2"/>
              <a:buChar char="Ø"/>
            </a:pPr>
            <a:endParaRPr lang="en-US" dirty="0" smtClean="0">
              <a:solidFill>
                <a:schemeClr val="bg1"/>
              </a:solidFill>
              <a:latin typeface="Book Antiqua" panose="02040602050305030304" pitchFamily="18" charset="0"/>
            </a:endParaRPr>
          </a:p>
          <a:p>
            <a:pPr>
              <a:buFont typeface="Wingdings" panose="05000000000000000000" pitchFamily="2" charset="2"/>
              <a:buChar char="Ø"/>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4588427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107" y="1149776"/>
            <a:ext cx="10515600" cy="4351338"/>
          </a:xfrm>
        </p:spPr>
        <p:txBody>
          <a:bodyPr>
            <a:normAutofit/>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it also offered a kind of original sin, transmigration of the soul, an afterlife of reward and punishment, and finally, after various stages of purification, a union with the divine spirit in the realms of the upper aether</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basically the seeds of everything came from Phanes or Zeus:  out of the One comes everything and into the One all things are once again resolved</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739668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15190" y="2453146"/>
            <a:ext cx="5486400" cy="1600200"/>
          </a:xfrm>
        </p:spPr>
        <p:txBody>
          <a:bodyPr anchor="ctr">
            <a:normAutofit/>
          </a:bodyPr>
          <a:lstStyle/>
          <a:p>
            <a:pPr algn="ctr"/>
            <a:r>
              <a:rPr lang="en-US" sz="7200" dirty="0">
                <a:solidFill>
                  <a:schemeClr val="bg1"/>
                </a:solidFill>
                <a:latin typeface="Book Antiqua" panose="02040602050305030304" pitchFamily="18" charset="0"/>
              </a:rPr>
              <a:t>ARISTAEUS</a:t>
            </a:r>
            <a:endParaRPr lang="en-US" sz="7200" dirty="0"/>
          </a:p>
        </p:txBody>
      </p:sp>
      <p:pic>
        <p:nvPicPr>
          <p:cNvPr id="7" name="Content Placeholder 6"/>
          <p:cNvPicPr>
            <a:picLocks noGrp="1" noChangeAspect="1"/>
          </p:cNvPicPr>
          <p:nvPr>
            <p:ph idx="1"/>
          </p:nvPr>
        </p:nvPicPr>
        <p:blipFill>
          <a:blip r:embed="rId2"/>
          <a:stretch>
            <a:fillRect/>
          </a:stretch>
        </p:blipFill>
        <p:spPr>
          <a:xfrm>
            <a:off x="2643026" y="1375985"/>
            <a:ext cx="2444129" cy="4842521"/>
          </a:xfrm>
          <a:prstGeom prst="rect">
            <a:avLst/>
          </a:prstGeom>
        </p:spPr>
      </p:pic>
    </p:spTree>
    <p:extLst>
      <p:ext uri="{BB962C8B-B14F-4D97-AF65-F5344CB8AC3E}">
        <p14:creationId xmlns:p14="http://schemas.microsoft.com/office/powerpoint/2010/main" val="1879424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808194"/>
            <a:ext cx="10636876" cy="5154724"/>
          </a:xfrm>
        </p:spPr>
        <p:txBody>
          <a:bodyPr>
            <a:normAutofit lnSpcReduction="10000"/>
          </a:bodyPr>
          <a:lstStyle/>
          <a:p>
            <a:pPr>
              <a:buFont typeface="Wingdings" panose="05000000000000000000" pitchFamily="2" charset="2"/>
              <a:buChar char="Ø"/>
            </a:pPr>
            <a:r>
              <a:rPr lang="en-US" dirty="0" smtClean="0">
                <a:solidFill>
                  <a:schemeClr val="bg1"/>
                </a:solidFill>
              </a:rPr>
              <a:t> </a:t>
            </a:r>
            <a:r>
              <a:rPr lang="en-US" dirty="0" smtClean="0">
                <a:solidFill>
                  <a:schemeClr val="bg1"/>
                </a:solidFill>
                <a:latin typeface="Book Antiqua" panose="02040602050305030304" pitchFamily="18" charset="0"/>
              </a:rPr>
              <a:t>the son of Apollo and the water nymph Cyrene who was an avid huntress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Boeotia he was referred to as the “pastoral Apollo”</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guardian of flocks and herds, protector of vine and olives and the keeper of bees (most well-known for this role)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according to a prophecy that he put into the mouth of Chiron, Apollo would take Cyrene to Libya and make her the founder of Cyrene, a city on a fertile coastal plain</a:t>
            </a:r>
          </a:p>
          <a:p>
            <a:pPr>
              <a:buFont typeface="Wingdings" panose="05000000000000000000" pitchFamily="2" charset="2"/>
              <a:buChar char="Ø"/>
            </a:pPr>
            <a:r>
              <a:rPr lang="en-US" dirty="0">
                <a:solidFill>
                  <a:schemeClr val="bg1"/>
                </a:solidFill>
                <a:latin typeface="Book Antiqua" panose="02040602050305030304" pitchFamily="18" charset="0"/>
              </a:rPr>
              <a:t> when he was born, Hermes took him to be raised on nectar and ambrosia and to be made immortal by Gaea</a:t>
            </a:r>
          </a:p>
          <a:p>
            <a:pPr>
              <a:buFont typeface="Wingdings" panose="05000000000000000000" pitchFamily="2" charset="2"/>
              <a:buChar char="Ø"/>
            </a:pPr>
            <a:r>
              <a:rPr lang="en-US" dirty="0">
                <a:solidFill>
                  <a:schemeClr val="bg1"/>
                </a:solidFill>
                <a:latin typeface="Book Antiqua" panose="02040602050305030304" pitchFamily="18" charset="0"/>
              </a:rPr>
              <a:t> the Myrtle nymphs taught him how to curdle milk, to keep the bees in their hives and other arts of husbandry</a:t>
            </a:r>
          </a:p>
          <a:p>
            <a:pPr>
              <a:buFont typeface="Wingdings" panose="05000000000000000000" pitchFamily="2" charset="2"/>
              <a:buChar char="Ø"/>
            </a:pPr>
            <a:endParaRPr lang="en-US" dirty="0" smtClean="0">
              <a:solidFill>
                <a:schemeClr val="bg1"/>
              </a:solidFill>
              <a:latin typeface="Book Antiqua" panose="02040602050305030304" pitchFamily="18" charset="0"/>
            </a:endParaRPr>
          </a:p>
        </p:txBody>
      </p:sp>
    </p:spTree>
    <p:extLst>
      <p:ext uri="{BB962C8B-B14F-4D97-AF65-F5344CB8AC3E}">
        <p14:creationId xmlns:p14="http://schemas.microsoft.com/office/powerpoint/2010/main" val="37570730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6823"/>
            <a:ext cx="10515600" cy="5520140"/>
          </a:xfrm>
        </p:spPr>
        <p:txBody>
          <a:bodyPr>
            <a:normAutofit/>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he was also taught more mysteries by Chiron</a:t>
            </a:r>
            <a:endParaRPr lang="en-US" dirty="0">
              <a:solidFill>
                <a:schemeClr val="bg1"/>
              </a:solidFill>
              <a:latin typeface="Book Antiqua" panose="02040602050305030304" pitchFamily="18" charset="0"/>
            </a:endParaRPr>
          </a:p>
          <a:p>
            <a:pPr>
              <a:buFont typeface="Wingdings" panose="05000000000000000000" pitchFamily="2" charset="2"/>
              <a:buChar char="Ø"/>
            </a:pPr>
            <a:r>
              <a:rPr lang="en-US" dirty="0" smtClean="0">
                <a:solidFill>
                  <a:schemeClr val="bg1"/>
                </a:solidFill>
                <a:latin typeface="Book Antiqua" panose="02040602050305030304" pitchFamily="18" charset="0"/>
              </a:rPr>
              <a:t>associated </a:t>
            </a:r>
            <a:r>
              <a:rPr lang="en-US" dirty="0">
                <a:solidFill>
                  <a:schemeClr val="bg1"/>
                </a:solidFill>
                <a:latin typeface="Book Antiqua" panose="02040602050305030304" pitchFamily="18" charset="0"/>
              </a:rPr>
              <a:t>with the founding of Thebes being married to Autonoë and the father of </a:t>
            </a:r>
            <a:r>
              <a:rPr lang="en-US" dirty="0" smtClean="0">
                <a:solidFill>
                  <a:schemeClr val="bg1"/>
                </a:solidFill>
                <a:latin typeface="Book Antiqua" panose="02040602050305030304" pitchFamily="18" charset="0"/>
              </a:rPr>
              <a:t>Actaeon and Macris, who nursed Dionysus</a:t>
            </a:r>
            <a:endParaRPr lang="en-US" dirty="0">
              <a:solidFill>
                <a:schemeClr val="bg1"/>
              </a:solidFill>
              <a:latin typeface="Book Antiqua" panose="02040602050305030304" pitchFamily="18" charset="0"/>
            </a:endParaRPr>
          </a:p>
          <a:p>
            <a:pPr>
              <a:buFont typeface="Wingdings" panose="05000000000000000000" pitchFamily="2" charset="2"/>
              <a:buChar char="Ø"/>
            </a:pPr>
            <a:r>
              <a:rPr lang="en-US" dirty="0">
                <a:solidFill>
                  <a:schemeClr val="bg1"/>
                </a:solidFill>
                <a:latin typeface="Book Antiqua" panose="02040602050305030304" pitchFamily="18" charset="0"/>
              </a:rPr>
              <a:t> also became enamored of Eurydice and in chasing her caused her death (see Orpheus</a:t>
            </a:r>
            <a:r>
              <a:rPr lang="en-US" dirty="0" smtClean="0">
                <a:solidFill>
                  <a:schemeClr val="bg1"/>
                </a:solidFill>
                <a:latin typeface="Book Antiqua" panose="02040602050305030304" pitchFamily="18" charset="0"/>
              </a:rPr>
              <a:t>)</a:t>
            </a:r>
          </a:p>
          <a:p>
            <a:pPr>
              <a:buFont typeface="Wingdings" panose="05000000000000000000" pitchFamily="2" charset="2"/>
              <a:buChar char="Ø"/>
            </a:pPr>
            <a:r>
              <a:rPr lang="en-US" dirty="0">
                <a:solidFill>
                  <a:schemeClr val="bg1"/>
                </a:solidFill>
                <a:latin typeface="Book Antiqua" panose="02040602050305030304" pitchFamily="18" charset="0"/>
              </a:rPr>
              <a:t> when his bees died, he sought the aid of his mother who told him to find Proteus who pastured the sea calves of Poseidon</a:t>
            </a:r>
          </a:p>
          <a:p>
            <a:pPr>
              <a:buFont typeface="Wingdings" panose="05000000000000000000" pitchFamily="2" charset="2"/>
              <a:buChar char="Ø"/>
            </a:pPr>
            <a:r>
              <a:rPr lang="en-US" dirty="0">
                <a:solidFill>
                  <a:schemeClr val="bg1"/>
                </a:solidFill>
                <a:latin typeface="Book Antiqua" panose="02040602050305030304" pitchFamily="18" charset="0"/>
              </a:rPr>
              <a:t> Proteus would be able to tell him of the mortality of his bees and how to remedy it</a:t>
            </a:r>
          </a:p>
          <a:p>
            <a:pPr>
              <a:buFont typeface="Wingdings" panose="05000000000000000000" pitchFamily="2" charset="2"/>
              <a:buChar char="Ø"/>
            </a:pPr>
            <a:r>
              <a:rPr lang="en-US" dirty="0">
                <a:solidFill>
                  <a:schemeClr val="bg1"/>
                </a:solidFill>
                <a:latin typeface="Book Antiqua" panose="02040602050305030304" pitchFamily="18" charset="0"/>
              </a:rPr>
              <a:t>Proteus could change shapes and had to be restrained before he would divulge any secrets</a:t>
            </a:r>
          </a:p>
          <a:p>
            <a:pPr marL="0" indent="0">
              <a:buNone/>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675102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050" y="705162"/>
            <a:ext cx="6902003" cy="5528213"/>
          </a:xfrm>
        </p:spPr>
        <p:txBody>
          <a:bodyPr>
            <a:normAutofit lnSpcReduction="10000"/>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Cyrene </a:t>
            </a:r>
            <a:r>
              <a:rPr lang="en-US" dirty="0">
                <a:solidFill>
                  <a:schemeClr val="bg1"/>
                </a:solidFill>
                <a:latin typeface="Book Antiqua" panose="02040602050305030304" pitchFamily="18" charset="0"/>
              </a:rPr>
              <a:t>led him to the cave of Proteus on the island of Pharos (some sources say Carpathos)</a:t>
            </a:r>
          </a:p>
          <a:p>
            <a:pPr>
              <a:buFont typeface="Wingdings" panose="05000000000000000000" pitchFamily="2" charset="2"/>
              <a:buChar char="Ø"/>
            </a:pPr>
            <a:r>
              <a:rPr lang="en-US" dirty="0">
                <a:solidFill>
                  <a:schemeClr val="bg1"/>
                </a:solidFill>
                <a:latin typeface="Book Antiqua" panose="02040602050305030304" pitchFamily="18" charset="0"/>
              </a:rPr>
              <a:t> reaching his cave, he found Proteus sleeping and he immediately bound him in </a:t>
            </a:r>
            <a:r>
              <a:rPr lang="en-US" dirty="0" smtClean="0">
                <a:solidFill>
                  <a:schemeClr val="bg1"/>
                </a:solidFill>
                <a:latin typeface="Book Antiqua" panose="02040602050305030304" pitchFamily="18" charset="0"/>
              </a:rPr>
              <a:t>chains</a:t>
            </a:r>
          </a:p>
          <a:p>
            <a:pPr>
              <a:buFont typeface="Wingdings" panose="05000000000000000000" pitchFamily="2" charset="2"/>
              <a:buChar char="Ø"/>
            </a:pPr>
            <a:r>
              <a:rPr lang="en-US" dirty="0">
                <a:solidFill>
                  <a:schemeClr val="bg1"/>
                </a:solidFill>
                <a:latin typeface="Book Antiqua" panose="02040602050305030304" pitchFamily="18" charset="0"/>
              </a:rPr>
              <a:t> Proteus, awakened by a shout from Aristaeus, changed himself into fire, flood, a wild beast and other various shapes to no </a:t>
            </a:r>
            <a:r>
              <a:rPr lang="en-US" dirty="0" smtClean="0">
                <a:solidFill>
                  <a:schemeClr val="bg1"/>
                </a:solidFill>
                <a:latin typeface="Book Antiqua" panose="02040602050305030304" pitchFamily="18" charset="0"/>
              </a:rPr>
              <a:t>avail</a:t>
            </a:r>
          </a:p>
          <a:p>
            <a:pPr>
              <a:buFont typeface="Wingdings" panose="05000000000000000000" pitchFamily="2" charset="2"/>
              <a:buChar char="Ø"/>
            </a:pPr>
            <a:r>
              <a:rPr lang="en-US" dirty="0">
                <a:solidFill>
                  <a:schemeClr val="bg1"/>
                </a:solidFill>
                <a:latin typeface="Book Antiqua" panose="02040602050305030304" pitchFamily="18" charset="0"/>
              </a:rPr>
              <a:t> returning to his natural state, he told Aristaeus that the nymphs had </a:t>
            </a:r>
            <a:r>
              <a:rPr lang="en-US" dirty="0" smtClean="0">
                <a:solidFill>
                  <a:schemeClr val="bg1"/>
                </a:solidFill>
                <a:latin typeface="Book Antiqua" panose="02040602050305030304" pitchFamily="18" charset="0"/>
              </a:rPr>
              <a:t>punished him </a:t>
            </a:r>
            <a:r>
              <a:rPr lang="en-US" dirty="0">
                <a:solidFill>
                  <a:schemeClr val="bg1"/>
                </a:solidFill>
                <a:latin typeface="Book Antiqua" panose="02040602050305030304" pitchFamily="18" charset="0"/>
              </a:rPr>
              <a:t>for the death of Eurydice by killing his bees</a:t>
            </a:r>
          </a:p>
          <a:p>
            <a:pPr>
              <a:buFont typeface="Wingdings" panose="05000000000000000000" pitchFamily="2" charset="2"/>
              <a:buChar char="Ø"/>
            </a:pPr>
            <a:endParaRPr lang="en-US" dirty="0" smtClean="0">
              <a:solidFill>
                <a:schemeClr val="bg1"/>
              </a:solidFill>
              <a:latin typeface="Book Antiqua" panose="02040602050305030304" pitchFamily="18" charset="0"/>
            </a:endParaRPr>
          </a:p>
          <a:p>
            <a:pPr>
              <a:buFont typeface="Wingdings" panose="05000000000000000000" pitchFamily="2" charset="2"/>
              <a:buChar char="Ø"/>
            </a:pPr>
            <a:endParaRPr lang="en-US" dirty="0">
              <a:solidFill>
                <a:schemeClr val="bg1"/>
              </a:solidFill>
              <a:latin typeface="Book Antiqua" panose="02040602050305030304" pitchFamily="18" charset="0"/>
            </a:endParaRPr>
          </a:p>
          <a:p>
            <a:pPr>
              <a:buFont typeface="Wingdings" panose="05000000000000000000" pitchFamily="2" charset="2"/>
              <a:buChar char="Ø"/>
            </a:pPr>
            <a:endParaRPr lang="en-US" dirty="0">
              <a:solidFill>
                <a:schemeClr val="bg1"/>
              </a:solidFill>
              <a:latin typeface="Book Antiqua" panose="02040602050305030304" pitchFamily="18" charset="0"/>
            </a:endParaRPr>
          </a:p>
          <a:p>
            <a:pPr>
              <a:buFont typeface="Wingdings" panose="05000000000000000000" pitchFamily="2" charset="2"/>
              <a:buChar char="Ø"/>
            </a:pP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7313053" y="705163"/>
            <a:ext cx="4572000" cy="4948662"/>
          </a:xfrm>
          <a:prstGeom prst="rect">
            <a:avLst/>
          </a:prstGeom>
        </p:spPr>
      </p:pic>
    </p:spTree>
    <p:extLst>
      <p:ext uri="{BB962C8B-B14F-4D97-AF65-F5344CB8AC3E}">
        <p14:creationId xmlns:p14="http://schemas.microsoft.com/office/powerpoint/2010/main" val="2498461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3006"/>
            <a:ext cx="10515600" cy="5811838"/>
          </a:xfrm>
        </p:spPr>
        <p:txBody>
          <a:bodyPr>
            <a:normAutofit/>
          </a:bodyPr>
          <a:lstStyle/>
          <a:p>
            <a:pPr>
              <a:buFont typeface="Wingdings" panose="05000000000000000000" pitchFamily="2" charset="2"/>
              <a:buChar char="v"/>
            </a:pPr>
            <a:r>
              <a:rPr lang="en-US" dirty="0" smtClean="0">
                <a:solidFill>
                  <a:schemeClr val="bg1"/>
                </a:solidFill>
              </a:rPr>
              <a:t> </a:t>
            </a:r>
            <a:r>
              <a:rPr lang="en-US" dirty="0" smtClean="0">
                <a:solidFill>
                  <a:schemeClr val="bg1"/>
                </a:solidFill>
                <a:latin typeface="Book Antiqua" panose="02040602050305030304" pitchFamily="18" charset="0"/>
              </a:rPr>
              <a:t>daughter of Cadmus and Harmonia</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second wife of Athamas, father of Phrixus and Helle (see Jason)</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had two sons by Athamas, Melicertes and Learchus </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hated Phrixus and Helle and attempted to have Athamas sacrifice him after parching the grain herself, causing a famine and bribing the envoy to say that the oracle at Delphi demanded Phrixus’ death to end the famine</a:t>
            </a:r>
          </a:p>
          <a:p>
            <a:pPr>
              <a:buFont typeface="Wingdings" panose="05000000000000000000" pitchFamily="2" charset="2"/>
              <a:buChar char="v"/>
            </a:pPr>
            <a:r>
              <a:rPr lang="en-US" dirty="0">
                <a:solidFill>
                  <a:schemeClr val="bg1"/>
                </a:solidFill>
                <a:latin typeface="Book Antiqua" panose="02040602050305030304" pitchFamily="18" charset="0"/>
              </a:rPr>
              <a:t>Ino fled to Mt. Parnassus and lived with the </a:t>
            </a:r>
            <a:r>
              <a:rPr lang="en-US" dirty="0" smtClean="0">
                <a:solidFill>
                  <a:schemeClr val="bg1"/>
                </a:solidFill>
                <a:latin typeface="Book Antiqua" panose="02040602050305030304" pitchFamily="18" charset="0"/>
              </a:rPr>
              <a:t>Maenads</a:t>
            </a:r>
          </a:p>
          <a:p>
            <a:pPr>
              <a:buFont typeface="Wingdings" panose="05000000000000000000" pitchFamily="2" charset="2"/>
              <a:buChar char="v"/>
            </a:pPr>
            <a:r>
              <a:rPr lang="en-US" dirty="0">
                <a:solidFill>
                  <a:schemeClr val="bg1"/>
                </a:solidFill>
                <a:latin typeface="Book Antiqua" panose="02040602050305030304" pitchFamily="18" charset="0"/>
              </a:rPr>
              <a:t>thinking Ino to be dead, Athamas married Themisto, whose name means “belonging to the law”</a:t>
            </a:r>
          </a:p>
          <a:p>
            <a:pPr>
              <a:buFont typeface="Wingdings" panose="05000000000000000000" pitchFamily="2" charset="2"/>
              <a:buChar char="v"/>
            </a:pPr>
            <a:endParaRPr lang="en-US" dirty="0">
              <a:solidFill>
                <a:schemeClr val="bg1"/>
              </a:solidFill>
              <a:latin typeface="Book Antiqua" panose="02040602050305030304" pitchFamily="18" charset="0"/>
            </a:endParaRPr>
          </a:p>
          <a:p>
            <a:pPr>
              <a:buFont typeface="Wingdings" panose="05000000000000000000" pitchFamily="2" charset="2"/>
              <a:buChar char="v"/>
            </a:pPr>
            <a:endParaRPr lang="en-US" dirty="0" smtClean="0">
              <a:solidFill>
                <a:schemeClr val="bg1"/>
              </a:solidFill>
              <a:latin typeface="Book Antiqua" panose="02040602050305030304" pitchFamily="18" charset="0"/>
            </a:endParaRPr>
          </a:p>
          <a:p>
            <a:pPr>
              <a:buFont typeface="Wingdings" panose="05000000000000000000" pitchFamily="2" charset="2"/>
              <a:buChar char="v"/>
            </a:pPr>
            <a:endParaRPr lang="en-US" dirty="0">
              <a:solidFill>
                <a:schemeClr val="bg1"/>
              </a:solidFill>
            </a:endParaRPr>
          </a:p>
        </p:txBody>
      </p:sp>
    </p:spTree>
    <p:extLst>
      <p:ext uri="{BB962C8B-B14F-4D97-AF65-F5344CB8AC3E}">
        <p14:creationId xmlns:p14="http://schemas.microsoft.com/office/powerpoint/2010/main" val="3683234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7431"/>
            <a:ext cx="10515600" cy="4121239"/>
          </a:xfrm>
        </p:spPr>
        <p:txBody>
          <a:bodyPr>
            <a:normAutofit/>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Aristaeus must build four altars to the nymphs in a leafy grove and sacrifice four perfect bulls and four cows of equal beauty</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must also pay such funeral honors to Orpheus and Eurydice as may allay their resentment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must wait nine days and see what had befallen</a:t>
            </a:r>
          </a:p>
          <a:p>
            <a:pPr>
              <a:buFont typeface="Wingdings" panose="05000000000000000000" pitchFamily="2" charset="2"/>
              <a:buChar char="Ø"/>
            </a:pPr>
            <a:r>
              <a:rPr lang="en-US" dirty="0">
                <a:solidFill>
                  <a:schemeClr val="bg1"/>
                </a:solidFill>
                <a:latin typeface="Book Antiqua" panose="02040602050305030304" pitchFamily="18" charset="0"/>
              </a:rPr>
              <a:t>Aristaeus did as instructed and when he returned after nine days he found a swarm of bees taking possession of one of the carcasses and pursuing their normal activities as in a hive</a:t>
            </a:r>
          </a:p>
          <a:p>
            <a:pPr marL="0" indent="0">
              <a:buNone/>
            </a:pPr>
            <a:endParaRPr lang="en-US" dirty="0">
              <a:solidFill>
                <a:schemeClr val="bg1"/>
              </a:solidFill>
            </a:endParaRPr>
          </a:p>
          <a:p>
            <a:pPr>
              <a:buFont typeface="Wingdings" panose="05000000000000000000" pitchFamily="2" charset="2"/>
              <a:buChar char="Ø"/>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22487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52890" y="987425"/>
            <a:ext cx="4553240" cy="4873625"/>
          </a:xfrm>
        </p:spPr>
        <p:txBody>
          <a:bodyPr/>
          <a:lstStyle/>
          <a:p>
            <a:endParaRPr lang="en-US" dirty="0"/>
          </a:p>
        </p:txBody>
      </p:sp>
      <p:sp>
        <p:nvSpPr>
          <p:cNvPr id="6" name="Text Placeholder 5"/>
          <p:cNvSpPr>
            <a:spLocks noGrp="1"/>
          </p:cNvSpPr>
          <p:nvPr>
            <p:ph type="body" sz="half" idx="2"/>
          </p:nvPr>
        </p:nvSpPr>
        <p:spPr>
          <a:xfrm>
            <a:off x="759855" y="1786944"/>
            <a:ext cx="5093036" cy="3811588"/>
          </a:xfrm>
        </p:spPr>
        <p:txBody>
          <a:bodyPr anchor="ctr">
            <a:normAutofit/>
          </a:bodyPr>
          <a:lstStyle/>
          <a:p>
            <a:pPr algn="ctr"/>
            <a:r>
              <a:rPr lang="en-US" sz="8000" dirty="0" smtClean="0">
                <a:solidFill>
                  <a:schemeClr val="bg1"/>
                </a:solidFill>
                <a:latin typeface="Book Antiqua" panose="02040602050305030304" pitchFamily="18" charset="0"/>
              </a:rPr>
              <a:t>NISUS &amp; SCYLLA</a:t>
            </a:r>
            <a:endParaRPr lang="en-US" sz="8000" dirty="0">
              <a:solidFill>
                <a:schemeClr val="bg1"/>
              </a:solidFill>
              <a:latin typeface="Book Antiqua" panose="02040602050305030304" pitchFamily="18" charset="0"/>
            </a:endParaRPr>
          </a:p>
        </p:txBody>
      </p:sp>
      <p:pic>
        <p:nvPicPr>
          <p:cNvPr id="7" name="Picture 6"/>
          <p:cNvPicPr>
            <a:picLocks noChangeAspect="1"/>
          </p:cNvPicPr>
          <p:nvPr/>
        </p:nvPicPr>
        <p:blipFill>
          <a:blip r:embed="rId2"/>
          <a:stretch>
            <a:fillRect/>
          </a:stretch>
        </p:blipFill>
        <p:spPr>
          <a:xfrm>
            <a:off x="5852890" y="987425"/>
            <a:ext cx="4553240" cy="4873625"/>
          </a:xfrm>
          <a:prstGeom prst="rect">
            <a:avLst/>
          </a:prstGeom>
        </p:spPr>
      </p:pic>
    </p:spTree>
    <p:extLst>
      <p:ext uri="{BB962C8B-B14F-4D97-AF65-F5344CB8AC3E}">
        <p14:creationId xmlns:p14="http://schemas.microsoft.com/office/powerpoint/2010/main" val="1427876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695459"/>
            <a:ext cx="10515600" cy="5481504"/>
          </a:xfrm>
        </p:spPr>
        <p:txBody>
          <a:bodyPr>
            <a:normAutofit lnSpcReduction="10000"/>
          </a:bodyPr>
          <a:lstStyle/>
          <a:p>
            <a:pPr>
              <a:buFont typeface="Wingdings" panose="05000000000000000000" pitchFamily="2" charset="2"/>
              <a:buChar char="q"/>
            </a:pPr>
            <a:r>
              <a:rPr lang="en-US" dirty="0" smtClean="0">
                <a:solidFill>
                  <a:schemeClr val="bg1"/>
                </a:solidFill>
                <a:latin typeface="Book Antiqua" panose="02040602050305030304" pitchFamily="18" charset="0"/>
              </a:rPr>
              <a:t> after the death of his son, Androgeous, whether by ambush or being sent to capture the Marathonian Bull by Aegeus, Minos sought revenge</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 Minos attacked Megara first where Nisus was king (Aegeus was the king of Athens)</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Nisus had a lock of purple hair which, as long as it was on his head, prevented the capture of Megara</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Scylla, the daughter of Nisus, saw Minos on the field of battle and fell madly in love with him</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while Nisus slept, Scylla crept into his room, cut the lock of purple hair and carried it to Minos expressing her love for him</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 when Megara fell, Minos was repulsed by her lack of filial loyalty</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567426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540913"/>
            <a:ext cx="10515600" cy="5636050"/>
          </a:xfrm>
        </p:spPr>
        <p:txBody>
          <a:bodyPr/>
          <a:lstStyle/>
          <a:p>
            <a:pPr>
              <a:buFont typeface="Wingdings" panose="05000000000000000000" pitchFamily="2" charset="2"/>
              <a:buChar char="q"/>
            </a:pPr>
            <a:r>
              <a:rPr lang="en-US" dirty="0" smtClean="0">
                <a:solidFill>
                  <a:schemeClr val="bg1"/>
                </a:solidFill>
              </a:rPr>
              <a:t> </a:t>
            </a:r>
            <a:r>
              <a:rPr lang="en-US" dirty="0" smtClean="0">
                <a:solidFill>
                  <a:schemeClr val="bg1"/>
                </a:solidFill>
                <a:latin typeface="Book Antiqua" panose="02040602050305030304" pitchFamily="18" charset="0"/>
              </a:rPr>
              <a:t>there are two versions of Scylla’s fate</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the first Minos sailed back to Crete with Scylla swimming frantically to catch up to him</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the second Minos tied her to the rudder of his ship and pulled her through the sea back to Crete</a:t>
            </a:r>
          </a:p>
          <a:p>
            <a:pPr>
              <a:buFont typeface="Wingdings" panose="05000000000000000000" pitchFamily="2" charset="2"/>
              <a:buChar char="q"/>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either case Scylla was transformed into a seabird (</a:t>
            </a:r>
            <a:r>
              <a:rPr lang="en-US" i="1" dirty="0" smtClean="0">
                <a:solidFill>
                  <a:schemeClr val="bg1"/>
                </a:solidFill>
                <a:latin typeface="Book Antiqua" panose="02040602050305030304" pitchFamily="18" charset="0"/>
              </a:rPr>
              <a:t>ciris</a:t>
            </a:r>
            <a:r>
              <a:rPr lang="en-US" dirty="0" smtClean="0">
                <a:solidFill>
                  <a:schemeClr val="bg1"/>
                </a:solidFill>
                <a:latin typeface="Book Antiqua" panose="02040602050305030304" pitchFamily="18" charset="0"/>
              </a:rPr>
              <a:t>); Nisus, into a sea eagle (</a:t>
            </a:r>
            <a:r>
              <a:rPr lang="en-US" i="1" dirty="0" smtClean="0">
                <a:solidFill>
                  <a:schemeClr val="bg1"/>
                </a:solidFill>
                <a:latin typeface="Book Antiqua" panose="02040602050305030304" pitchFamily="18" charset="0"/>
              </a:rPr>
              <a:t>hiliaeetus</a:t>
            </a:r>
            <a:r>
              <a:rPr lang="en-US" dirty="0" smtClean="0">
                <a:solidFill>
                  <a:schemeClr val="bg1"/>
                </a:solidFill>
                <a:latin typeface="Book Antiqua" panose="02040602050305030304" pitchFamily="18" charset="0"/>
              </a:rPr>
              <a:t>) which chases her (Ovid, Hyginus)</a:t>
            </a:r>
            <a:endParaRPr lang="en-US" dirty="0" smtClean="0">
              <a:solidFill>
                <a:schemeClr val="bg1"/>
              </a:solidFill>
            </a:endParaRPr>
          </a:p>
        </p:txBody>
      </p:sp>
    </p:spTree>
    <p:extLst>
      <p:ext uri="{BB962C8B-B14F-4D97-AF65-F5344CB8AC3E}">
        <p14:creationId xmlns:p14="http://schemas.microsoft.com/office/powerpoint/2010/main" val="1420566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a:xfrm>
            <a:off x="6207617" y="1927583"/>
            <a:ext cx="5602310" cy="2979268"/>
          </a:xfrm>
        </p:spPr>
        <p:txBody>
          <a:bodyPr anchor="ctr">
            <a:normAutofit/>
          </a:bodyPr>
          <a:lstStyle/>
          <a:p>
            <a:pPr marL="0" indent="0">
              <a:buNone/>
            </a:pPr>
            <a:r>
              <a:rPr lang="en-US" sz="7200" dirty="0" smtClean="0">
                <a:solidFill>
                  <a:schemeClr val="bg1"/>
                </a:solidFill>
                <a:latin typeface="Book Antiqua" panose="02040602050305030304" pitchFamily="18" charset="0"/>
              </a:rPr>
              <a:t>PTERELAUS</a:t>
            </a:r>
            <a:endParaRPr lang="en-US" sz="7200" dirty="0">
              <a:solidFill>
                <a:schemeClr val="bg1"/>
              </a:solidFill>
              <a:latin typeface="Book Antiqua" panose="02040602050305030304" pitchFamily="18" charset="0"/>
            </a:endParaRPr>
          </a:p>
        </p:txBody>
      </p:sp>
      <p:sp>
        <p:nvSpPr>
          <p:cNvPr id="6" name="Text Placeholder 5"/>
          <p:cNvSpPr>
            <a:spLocks noGrp="1"/>
          </p:cNvSpPr>
          <p:nvPr>
            <p:ph type="body" sz="half" idx="2"/>
          </p:nvPr>
        </p:nvSpPr>
        <p:spPr/>
        <p:txBody>
          <a:bodyPr/>
          <a:lstStyle/>
          <a:p>
            <a:endParaRPr lang="en-US" dirty="0"/>
          </a:p>
        </p:txBody>
      </p:sp>
      <p:pic>
        <p:nvPicPr>
          <p:cNvPr id="1026" name="Picture 2" descr="http://ts1.mm.bing.net/th?id=HN.608003885583106596&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37" y="457200"/>
            <a:ext cx="5702680" cy="560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180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566670"/>
            <a:ext cx="10515600" cy="5610293"/>
          </a:xfrm>
        </p:spPr>
        <p:txBody>
          <a:bodyPr/>
          <a:lstStyle/>
          <a:p>
            <a:pPr marL="0" indent="0">
              <a:buNone/>
            </a:pPr>
            <a:r>
              <a:rPr lang="en-US" sz="3600" i="1" dirty="0" smtClean="0">
                <a:solidFill>
                  <a:schemeClr val="bg1"/>
                </a:solidFill>
                <a:latin typeface="Book Antiqua" panose="02040602050305030304" pitchFamily="18" charset="0"/>
              </a:rPr>
              <a:t>Son of Lelex</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sz="3200" dirty="0" smtClean="0">
                <a:solidFill>
                  <a:schemeClr val="bg1"/>
                </a:solidFill>
                <a:latin typeface="Book Antiqua" panose="02040602050305030304" pitchFamily="18" charset="0"/>
              </a:rPr>
              <a:t>ruled the land by the River Achelous</a:t>
            </a:r>
          </a:p>
          <a:p>
            <a:pPr>
              <a:buFont typeface="Courier New" panose="02070309020205020404" pitchFamily="49" charset="0"/>
              <a:buChar char="o"/>
            </a:pPr>
            <a:r>
              <a:rPr lang="en-US" sz="3200" dirty="0">
                <a:solidFill>
                  <a:schemeClr val="bg1"/>
                </a:solidFill>
                <a:latin typeface="Book Antiqua" panose="02040602050305030304" pitchFamily="18" charset="0"/>
              </a:rPr>
              <a:t> </a:t>
            </a:r>
            <a:r>
              <a:rPr lang="en-US" sz="3200" dirty="0" smtClean="0">
                <a:solidFill>
                  <a:schemeClr val="bg1"/>
                </a:solidFill>
                <a:latin typeface="Book Antiqua" panose="02040602050305030304" pitchFamily="18" charset="0"/>
              </a:rPr>
              <a:t>had numerous sons who settled on the islands of the Ionian Sea</a:t>
            </a:r>
          </a:p>
          <a:p>
            <a:pPr>
              <a:buFont typeface="Courier New" panose="02070309020205020404" pitchFamily="49" charset="0"/>
              <a:buChar char="o"/>
            </a:pPr>
            <a:r>
              <a:rPr lang="en-US" sz="3200" dirty="0">
                <a:solidFill>
                  <a:schemeClr val="bg1"/>
                </a:solidFill>
                <a:latin typeface="Book Antiqua" panose="02040602050305030304" pitchFamily="18" charset="0"/>
              </a:rPr>
              <a:t> </a:t>
            </a:r>
            <a:r>
              <a:rPr lang="en-US" sz="3200" dirty="0" smtClean="0">
                <a:solidFill>
                  <a:schemeClr val="bg1"/>
                </a:solidFill>
                <a:latin typeface="Book Antiqua" panose="02040602050305030304" pitchFamily="18" charset="0"/>
              </a:rPr>
              <a:t>three of the sons, </a:t>
            </a:r>
            <a:r>
              <a:rPr lang="en-US" sz="3200" dirty="0">
                <a:solidFill>
                  <a:schemeClr val="bg1"/>
                </a:solidFill>
                <a:latin typeface="Book Antiqua" panose="02040602050305030304" pitchFamily="18" charset="0"/>
              </a:rPr>
              <a:t>Ithacus, Neritus, and </a:t>
            </a:r>
            <a:r>
              <a:rPr lang="en-US" sz="3200" dirty="0" smtClean="0">
                <a:solidFill>
                  <a:schemeClr val="bg1"/>
                </a:solidFill>
                <a:latin typeface="Book Antiqua" panose="02040602050305030304" pitchFamily="18" charset="0"/>
              </a:rPr>
              <a:t>Polyctor, settled on the island of Ithaca (named after Ithacus)</a:t>
            </a:r>
          </a:p>
          <a:p>
            <a:pPr>
              <a:buFont typeface="Courier New" panose="02070309020205020404" pitchFamily="49" charset="0"/>
              <a:buChar char="o"/>
            </a:pPr>
            <a:r>
              <a:rPr lang="en-US" sz="3200" dirty="0">
                <a:solidFill>
                  <a:schemeClr val="bg1"/>
                </a:solidFill>
                <a:latin typeface="Book Antiqua" panose="02040602050305030304" pitchFamily="18" charset="0"/>
              </a:rPr>
              <a:t> </a:t>
            </a:r>
            <a:r>
              <a:rPr lang="en-US" sz="3200" dirty="0" smtClean="0">
                <a:solidFill>
                  <a:schemeClr val="bg1"/>
                </a:solidFill>
                <a:latin typeface="Book Antiqua" panose="02040602050305030304" pitchFamily="18" charset="0"/>
              </a:rPr>
              <a:t>Neritum and Polyctorium were cities on the island founded by the other two sons</a:t>
            </a:r>
          </a:p>
          <a:p>
            <a:pPr>
              <a:buFont typeface="Courier New" panose="02070309020205020404" pitchFamily="49" charset="0"/>
              <a:buChar char="o"/>
            </a:pPr>
            <a:r>
              <a:rPr lang="en-US" sz="3200" dirty="0">
                <a:solidFill>
                  <a:schemeClr val="bg1"/>
                </a:solidFill>
                <a:latin typeface="Book Antiqua" panose="02040602050305030304" pitchFamily="18" charset="0"/>
              </a:rPr>
              <a:t> </a:t>
            </a:r>
            <a:r>
              <a:rPr lang="en-US" sz="3200" dirty="0" smtClean="0">
                <a:solidFill>
                  <a:schemeClr val="bg1"/>
                </a:solidFill>
                <a:latin typeface="Book Antiqua" panose="02040602050305030304" pitchFamily="18" charset="0"/>
              </a:rPr>
              <a:t>two of his other sons, Taphius and Teleboas, founded the Taphian and Teleboan tribes</a:t>
            </a:r>
          </a:p>
          <a:p>
            <a:pPr>
              <a:buFont typeface="Courier New" panose="02070309020205020404" pitchFamily="49" charset="0"/>
              <a:buChar char="o"/>
            </a:pPr>
            <a:endParaRPr lang="en-US" sz="24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494829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5790597"/>
          </a:xfrm>
        </p:spPr>
        <p:txBody>
          <a:bodyPr>
            <a:normAutofit/>
          </a:bodyPr>
          <a:lstStyle/>
          <a:p>
            <a:pPr marL="0" indent="0">
              <a:buNone/>
            </a:pPr>
            <a:r>
              <a:rPr lang="en-US" i="1" dirty="0" smtClean="0">
                <a:solidFill>
                  <a:schemeClr val="bg1"/>
                </a:solidFill>
                <a:latin typeface="Book Antiqua" panose="02040602050305030304" pitchFamily="18" charset="0"/>
              </a:rPr>
              <a:t>Son of Taphius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sz="2400" dirty="0" smtClean="0">
                <a:solidFill>
                  <a:schemeClr val="bg1"/>
                </a:solidFill>
                <a:latin typeface="Book Antiqua" panose="02040602050305030304" pitchFamily="18" charset="0"/>
              </a:rPr>
              <a:t>grandson of the first Pterelaus although some accounts make him Taphius the son of Poseidon and Hippothoë </a:t>
            </a:r>
          </a:p>
          <a:p>
            <a:pPr>
              <a:buFont typeface="Courier New" panose="02070309020205020404" pitchFamily="49" charset="0"/>
              <a:buChar char="o"/>
            </a:pPr>
            <a:r>
              <a:rPr lang="en-US" sz="2400" dirty="0" smtClean="0">
                <a:solidFill>
                  <a:schemeClr val="bg1"/>
                </a:solidFill>
                <a:latin typeface="Book Antiqua" panose="02040602050305030304" pitchFamily="18" charset="0"/>
              </a:rPr>
              <a:t> Poseidon gave Pterelaus a lock of golden hair which made him immortal as long as the lock grew on his head</a:t>
            </a:r>
          </a:p>
          <a:p>
            <a:pPr>
              <a:buFont typeface="Courier New" panose="02070309020205020404" pitchFamily="49" charset="0"/>
              <a:buChar char="o"/>
            </a:pPr>
            <a:r>
              <a:rPr lang="en-US" sz="2400" dirty="0">
                <a:solidFill>
                  <a:schemeClr val="bg1"/>
                </a:solidFill>
                <a:latin typeface="Book Antiqua" panose="02040602050305030304" pitchFamily="18" charset="0"/>
              </a:rPr>
              <a:t> </a:t>
            </a:r>
            <a:r>
              <a:rPr lang="en-US" sz="2400" dirty="0" smtClean="0">
                <a:solidFill>
                  <a:schemeClr val="bg1"/>
                </a:solidFill>
                <a:latin typeface="Book Antiqua" panose="02040602050305030304" pitchFamily="18" charset="0"/>
              </a:rPr>
              <a:t> raided the cattle of Amphitryon, king of Mycenae and step-father of Heracles</a:t>
            </a:r>
          </a:p>
          <a:p>
            <a:pPr>
              <a:buFont typeface="Courier New" panose="02070309020205020404" pitchFamily="49" charset="0"/>
              <a:buChar char="o"/>
            </a:pPr>
            <a:r>
              <a:rPr lang="en-US" sz="2400" dirty="0" smtClean="0">
                <a:solidFill>
                  <a:schemeClr val="bg1"/>
                </a:solidFill>
                <a:latin typeface="Book Antiqua" panose="02040602050305030304" pitchFamily="18" charset="0"/>
              </a:rPr>
              <a:t> Amphitryon retaliated and attacked Pterelaus</a:t>
            </a:r>
          </a:p>
          <a:p>
            <a:pPr>
              <a:buFont typeface="Courier New" panose="02070309020205020404" pitchFamily="49" charset="0"/>
              <a:buChar char="o"/>
            </a:pPr>
            <a:r>
              <a:rPr lang="en-US" sz="2400" dirty="0">
                <a:solidFill>
                  <a:schemeClr val="bg1"/>
                </a:solidFill>
                <a:latin typeface="Book Antiqua" panose="02040602050305030304" pitchFamily="18" charset="0"/>
              </a:rPr>
              <a:t> </a:t>
            </a:r>
            <a:r>
              <a:rPr lang="en-US" sz="2400" dirty="0" smtClean="0">
                <a:solidFill>
                  <a:schemeClr val="bg1"/>
                </a:solidFill>
                <a:latin typeface="Book Antiqua" panose="02040602050305030304" pitchFamily="18" charset="0"/>
              </a:rPr>
              <a:t>Comaetho, the daughter of Pterelaus, fell in love with Amphitryon and betrayed her father by cutting the lock of hair</a:t>
            </a:r>
          </a:p>
          <a:p>
            <a:pPr>
              <a:buFont typeface="Courier New" panose="02070309020205020404" pitchFamily="49" charset="0"/>
              <a:buChar char="o"/>
            </a:pPr>
            <a:r>
              <a:rPr lang="en-US" sz="2400" dirty="0" smtClean="0">
                <a:solidFill>
                  <a:schemeClr val="bg1"/>
                </a:solidFill>
                <a:latin typeface="Book Antiqua" panose="02040602050305030304" pitchFamily="18" charset="0"/>
              </a:rPr>
              <a:t> Amphitryon defeated Pterelaus and divided the Taphian kingdom among his allies including Cephalus who was the ancestor of Odysseus</a:t>
            </a:r>
          </a:p>
          <a:p>
            <a:pPr>
              <a:buFont typeface="Courier New" panose="02070309020205020404" pitchFamily="49" charset="0"/>
              <a:buChar char="o"/>
            </a:pPr>
            <a:r>
              <a:rPr lang="en-US" sz="2400" dirty="0">
                <a:solidFill>
                  <a:schemeClr val="bg1"/>
                </a:solidFill>
                <a:latin typeface="Book Antiqua" panose="02040602050305030304" pitchFamily="18" charset="0"/>
              </a:rPr>
              <a:t> </a:t>
            </a:r>
            <a:r>
              <a:rPr lang="en-US" sz="2400" dirty="0" smtClean="0">
                <a:solidFill>
                  <a:schemeClr val="bg1"/>
                </a:solidFill>
                <a:latin typeface="Book Antiqua" panose="02040602050305030304" pitchFamily="18" charset="0"/>
              </a:rPr>
              <a:t>Comaetho was put to death by Amphitryon in retribution for her act of betrayal</a:t>
            </a:r>
            <a:endParaRPr lang="en-US" sz="24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541937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497855" y="1141971"/>
            <a:ext cx="4925706" cy="4881563"/>
          </a:xfrm>
        </p:spPr>
        <p:txBody>
          <a:bodyPr anchor="ctr">
            <a:normAutofit/>
          </a:bodyPr>
          <a:lstStyle/>
          <a:p>
            <a:pPr algn="ctr"/>
            <a:r>
              <a:rPr lang="en-US" sz="7200" dirty="0" smtClean="0">
                <a:solidFill>
                  <a:schemeClr val="bg1"/>
                </a:solidFill>
                <a:latin typeface="Book Antiqua" panose="02040602050305030304" pitchFamily="18" charset="0"/>
              </a:rPr>
              <a:t>GLAUCUS &amp; SCYLLA</a:t>
            </a:r>
            <a:endParaRPr lang="en-US" sz="7200" dirty="0">
              <a:solidFill>
                <a:schemeClr val="bg1"/>
              </a:solidFill>
              <a:latin typeface="Book Antiqua" panose="02040602050305030304" pitchFamily="18" charset="0"/>
            </a:endParaRPr>
          </a:p>
        </p:txBody>
      </p:sp>
      <p:pic>
        <p:nvPicPr>
          <p:cNvPr id="7" name="Picture 6"/>
          <p:cNvPicPr>
            <a:picLocks noChangeAspect="1"/>
          </p:cNvPicPr>
          <p:nvPr/>
        </p:nvPicPr>
        <p:blipFill>
          <a:blip r:embed="rId2"/>
          <a:stretch>
            <a:fillRect/>
          </a:stretch>
        </p:blipFill>
        <p:spPr>
          <a:xfrm>
            <a:off x="968577" y="1141971"/>
            <a:ext cx="5529278" cy="4881563"/>
          </a:xfrm>
          <a:prstGeom prst="rect">
            <a:avLst/>
          </a:prstGeom>
        </p:spPr>
      </p:pic>
    </p:spTree>
    <p:extLst>
      <p:ext uri="{BB962C8B-B14F-4D97-AF65-F5344CB8AC3E}">
        <p14:creationId xmlns:p14="http://schemas.microsoft.com/office/powerpoint/2010/main" val="29214829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399245"/>
            <a:ext cx="10515600" cy="5777718"/>
          </a:xfrm>
        </p:spPr>
        <p:txBody>
          <a:bodyPr>
            <a:normAutofit lnSpcReduction="10000"/>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Glaucus was a fisherman who became a sea god </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according to Ovid he rubbed an herb on a dead fish which brought the fish back to life</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ate some of the herb (some sources say that he rubbed the herb on his body)</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herb caused him to rush into the sea where his lower body was transformed into the tail of a fish</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Oceanus and Tethys accepted him and took away his mortal parts by pouring the waters of a hundred rivers over him and taught him how to prophesy </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while accepted by those who dwelt near the sea or in it, he was repulsed by those who land dwellers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so it was when he discovered Scylla bathing in her favorite cove</a:t>
            </a:r>
          </a:p>
        </p:txBody>
      </p:sp>
    </p:spTree>
    <p:extLst>
      <p:ext uri="{BB962C8B-B14F-4D97-AF65-F5344CB8AC3E}">
        <p14:creationId xmlns:p14="http://schemas.microsoft.com/office/powerpoint/2010/main" val="21149252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2276"/>
            <a:ext cx="10515600" cy="5674687"/>
          </a:xfrm>
        </p:spPr>
        <p:txBody>
          <a:bodyPr>
            <a:normAutofit fontScale="92500" lnSpcReduction="10000"/>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upon seeing Glaucus Scylla ran to a high promontory where she could watch him</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he expressed his love for her, Scylla ran further inland to escape his advances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Glaucus turned to Circe for help in winning the heart of Scylla</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Circe wanted Glaucus for herself</a:t>
            </a:r>
            <a:r>
              <a:rPr lang="en-US" dirty="0">
                <a:solidFill>
                  <a:schemeClr val="bg1"/>
                </a:solidFill>
                <a:latin typeface="Book Antiqua" panose="02040602050305030304" pitchFamily="18" charset="0"/>
              </a:rPr>
              <a:t> , although he rejected her wooing and advances,</a:t>
            </a:r>
            <a:r>
              <a:rPr lang="en-US" dirty="0" smtClean="0">
                <a:solidFill>
                  <a:schemeClr val="bg1"/>
                </a:solidFill>
                <a:latin typeface="Book Antiqua" panose="02040602050305030304" pitchFamily="18" charset="0"/>
              </a:rPr>
              <a:t> and gave him a “love” potion to pour into the waters where she bathed</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Glaucus did as instructed and, when Circe entered the water, the potion caused her to grow six serpents with the heads of dog from her waist</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from this point in Sicily on the strait of Messina she would harass any seafarers passing her, i.e. Odysseus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remained there until she became a reef and still a danger to ships and sailors</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609383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579549"/>
            <a:ext cx="10515600" cy="5597414"/>
          </a:xfrm>
        </p:spPr>
        <p:txBody>
          <a:bodyPr>
            <a:normAutofit/>
          </a:bodyPr>
          <a:lstStyle/>
          <a:p>
            <a:pPr>
              <a:buFont typeface="Wingdings" panose="05000000000000000000" pitchFamily="2" charset="2"/>
              <a:buChar char="v"/>
            </a:pPr>
            <a:r>
              <a:rPr lang="en-US" dirty="0" smtClean="0">
                <a:solidFill>
                  <a:schemeClr val="bg1"/>
                </a:solidFill>
                <a:latin typeface="Book Antiqua" panose="02040602050305030304" pitchFamily="18" charset="0"/>
              </a:rPr>
              <a:t>thinking </a:t>
            </a:r>
            <a:r>
              <a:rPr lang="en-US" dirty="0">
                <a:solidFill>
                  <a:schemeClr val="bg1"/>
                </a:solidFill>
                <a:latin typeface="Book Antiqua" panose="02040602050305030304" pitchFamily="18" charset="0"/>
              </a:rPr>
              <a:t>Ino to be dead, Athamas married Themisto, whose name means “belonging to the law”</a:t>
            </a:r>
          </a:p>
          <a:p>
            <a:pPr>
              <a:buFont typeface="Wingdings" panose="05000000000000000000" pitchFamily="2" charset="2"/>
              <a:buChar char="v"/>
            </a:pPr>
            <a:r>
              <a:rPr lang="en-US" dirty="0" smtClean="0">
                <a:solidFill>
                  <a:schemeClr val="bg1"/>
                </a:solidFill>
                <a:latin typeface="Book Antiqua" panose="02040602050305030304" pitchFamily="18" charset="0"/>
              </a:rPr>
              <a:t>Athamas secretly returns Ino when he discovers that she is still alive </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Themisto then plots to kill Melicertes and Learchus dressing her children in white and Ino’s in black, then slaying those dressed in black</a:t>
            </a:r>
          </a:p>
          <a:p>
            <a:pPr>
              <a:buFont typeface="Wingdings" panose="05000000000000000000" pitchFamily="2" charset="2"/>
              <a:buChar char="v"/>
            </a:pPr>
            <a:r>
              <a:rPr lang="en-US" dirty="0">
                <a:solidFill>
                  <a:schemeClr val="bg1"/>
                </a:solidFill>
                <a:latin typeface="Book Antiqua" panose="02040602050305030304" pitchFamily="18" charset="0"/>
              </a:rPr>
              <a:t>Ino disguised as a servant dressed Themisto’s children in black and Themisto slew her own </a:t>
            </a:r>
            <a:r>
              <a:rPr lang="en-US" dirty="0" smtClean="0">
                <a:solidFill>
                  <a:schemeClr val="bg1"/>
                </a:solidFill>
                <a:latin typeface="Book Antiqua" panose="02040602050305030304" pitchFamily="18" charset="0"/>
              </a:rPr>
              <a:t>children</a:t>
            </a:r>
          </a:p>
          <a:p>
            <a:pPr>
              <a:buFont typeface="Wingdings" panose="05000000000000000000" pitchFamily="2" charset="2"/>
              <a:buChar char="v"/>
            </a:pPr>
            <a:r>
              <a:rPr lang="en-US" dirty="0">
                <a:solidFill>
                  <a:schemeClr val="bg1"/>
                </a:solidFill>
                <a:latin typeface="Book Antiqua" panose="02040602050305030304" pitchFamily="18" charset="0"/>
              </a:rPr>
              <a:t>Themisto killed herself once she realized the mistake</a:t>
            </a:r>
          </a:p>
          <a:p>
            <a:pPr>
              <a:buFont typeface="Wingdings" panose="05000000000000000000" pitchFamily="2" charset="2"/>
              <a:buChar char="v"/>
            </a:pPr>
            <a:r>
              <a:rPr lang="en-US" dirty="0">
                <a:solidFill>
                  <a:schemeClr val="bg1"/>
                </a:solidFill>
                <a:latin typeface="Book Antiqua" panose="02040602050305030304" pitchFamily="18" charset="0"/>
              </a:rPr>
              <a:t> Hera upon discovering that Ino had nursed Dionysus drove her and Athamas insane</a:t>
            </a:r>
          </a:p>
          <a:p>
            <a:pPr>
              <a:buFont typeface="Wingdings" panose="05000000000000000000" pitchFamily="2" charset="2"/>
              <a:buChar char="v"/>
            </a:pPr>
            <a:endParaRPr lang="en-US" dirty="0" smtClean="0">
              <a:solidFill>
                <a:schemeClr val="bg1"/>
              </a:solidFill>
              <a:latin typeface="Book Antiqua" panose="02040602050305030304" pitchFamily="18" charset="0"/>
            </a:endParaRPr>
          </a:p>
          <a:p>
            <a:pPr>
              <a:buFont typeface="Wingdings" panose="05000000000000000000" pitchFamily="2" charset="2"/>
              <a:buChar char="v"/>
            </a:pPr>
            <a:endParaRPr lang="en-US" dirty="0">
              <a:solidFill>
                <a:schemeClr val="bg1"/>
              </a:solidFill>
              <a:latin typeface="Book Antiqua" panose="02040602050305030304" pitchFamily="18" charset="0"/>
            </a:endParaRPr>
          </a:p>
          <a:p>
            <a:pPr marL="0" indent="0">
              <a:buNone/>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3950346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5803476"/>
          </a:xfrm>
        </p:spPr>
        <p:txBody>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Glaucus himself became a guardian of fish and divers and those who go down to the sea in their ships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Vergil indicates in the </a:t>
            </a:r>
            <a:r>
              <a:rPr lang="en-US" i="1" dirty="0" smtClean="0">
                <a:solidFill>
                  <a:schemeClr val="bg1"/>
                </a:solidFill>
                <a:latin typeface="Book Antiqua" panose="02040602050305030304" pitchFamily="18" charset="0"/>
              </a:rPr>
              <a:t>Aeneid</a:t>
            </a:r>
            <a:r>
              <a:rPr lang="en-US" dirty="0" smtClean="0">
                <a:solidFill>
                  <a:schemeClr val="bg1"/>
                </a:solidFill>
                <a:latin typeface="Book Antiqua" panose="02040602050305030304" pitchFamily="18" charset="0"/>
              </a:rPr>
              <a:t> that Deiphobe, the Cumaean Sybil, was the daughter of Glaucus</a:t>
            </a:r>
          </a:p>
          <a:p>
            <a:pPr>
              <a:buFont typeface="Courier New" panose="02070309020205020404" pitchFamily="49" charset="0"/>
              <a:buChar char="o"/>
            </a:pPr>
            <a:r>
              <a:rPr lang="en-US" dirty="0" smtClean="0">
                <a:solidFill>
                  <a:schemeClr val="bg1"/>
                </a:solidFill>
                <a:latin typeface="Book Antiqua" panose="02040602050305030304" pitchFamily="18" charset="0"/>
              </a:rPr>
              <a:t> as a guardian of seafarers, when the Argonauts were caught in a storm, Orpheus invoked the Cabeiori who caused the winds to cease and Glaucus to appear</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Cabeiori were Samothracian gods who were invoked in times of great stress and danger</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Glaucus stayed with the Argonauts for two days and prophesied the future adventures of the crew and the eventual immortality of the Dioscouri and Heracles</a:t>
            </a:r>
          </a:p>
          <a:p>
            <a:pPr>
              <a:buFont typeface="Courier New" panose="02070309020205020404" pitchFamily="49" charset="0"/>
              <a:buChar char="o"/>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3476277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5764839"/>
          </a:xfrm>
        </p:spPr>
        <p:txBody>
          <a:bodyPr>
            <a:normAutofit lnSpcReduction="10000"/>
          </a:bodyPr>
          <a:lstStyle/>
          <a:p>
            <a:pPr marL="0" indent="0">
              <a:buNone/>
            </a:pPr>
            <a:r>
              <a:rPr lang="en-US" i="1" dirty="0" smtClean="0">
                <a:solidFill>
                  <a:schemeClr val="bg1"/>
                </a:solidFill>
                <a:latin typeface="Book Antiqua" panose="02040602050305030304" pitchFamily="18" charset="0"/>
              </a:rPr>
              <a:t>Other Origins </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a:t>
            </a:r>
            <a:r>
              <a:rPr lang="en-US" i="1" dirty="0" smtClean="0">
                <a:solidFill>
                  <a:schemeClr val="bg1"/>
                </a:solidFill>
                <a:latin typeface="Book Antiqua" panose="02040602050305030304" pitchFamily="18" charset="0"/>
              </a:rPr>
              <a:t>The Banquet of the Learned </a:t>
            </a:r>
            <a:r>
              <a:rPr lang="en-US" dirty="0" smtClean="0">
                <a:solidFill>
                  <a:schemeClr val="bg1"/>
                </a:solidFill>
                <a:latin typeface="Book Antiqua" panose="02040602050305030304" pitchFamily="18" charset="0"/>
              </a:rPr>
              <a:t>Athenaeus states that Glaucus was chasing a hare on Mt. Oreia until the animal fell almost dead</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picked up the hare and carried to a nearby spring and rubbed it with some grasses that were growing near it</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grasses restored the rabbit to life</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Glaucus ate some of the grasses and was filled with “divine madness”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this state Zeus caused him to throw himself off a cliff and made him a sea god</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yet another version from Possis of Magnesia cited by Athenaeus Glaucus was the builder and pilot of the Argo and not Argus</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076951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594" y="1068945"/>
            <a:ext cx="7468674" cy="5056501"/>
          </a:xfrm>
        </p:spPr>
        <p:txBody>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during a naval battle between the Argonauts and the Etruscans, Glaucus fell off the ship and was turned into a sea god by the will of Zeus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herb itself was said to have grown on Thrinacia (island of the sun god Helios) and was used as a remedy for the horses of the Sun’s chariot to fight fatigue</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per Aeschrion of Samos the name of the herb was “dog’s tooth” and was sown by Cronus</a:t>
            </a:r>
          </a:p>
        </p:txBody>
      </p:sp>
      <p:pic>
        <p:nvPicPr>
          <p:cNvPr id="4" name="Picture 3"/>
          <p:cNvPicPr>
            <a:picLocks noChangeAspect="1"/>
          </p:cNvPicPr>
          <p:nvPr/>
        </p:nvPicPr>
        <p:blipFill>
          <a:blip r:embed="rId2"/>
          <a:stretch>
            <a:fillRect/>
          </a:stretch>
        </p:blipFill>
        <p:spPr>
          <a:xfrm>
            <a:off x="8551573" y="1068945"/>
            <a:ext cx="3048000" cy="4456090"/>
          </a:xfrm>
          <a:prstGeom prst="rect">
            <a:avLst/>
          </a:prstGeom>
        </p:spPr>
      </p:pic>
    </p:spTree>
    <p:extLst>
      <p:ext uri="{BB962C8B-B14F-4D97-AF65-F5344CB8AC3E}">
        <p14:creationId xmlns:p14="http://schemas.microsoft.com/office/powerpoint/2010/main" val="37031611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srcRect l="2508" r="2508"/>
          <a:stretch>
            <a:fillRect/>
          </a:stretch>
        </p:blipFill>
        <p:spPr>
          <a:prstGeom prst="rect">
            <a:avLst/>
          </a:prstGeom>
        </p:spPr>
      </p:pic>
      <p:sp>
        <p:nvSpPr>
          <p:cNvPr id="6" name="Text Placeholder 5"/>
          <p:cNvSpPr>
            <a:spLocks noGrp="1"/>
          </p:cNvSpPr>
          <p:nvPr>
            <p:ph type="body" sz="half" idx="2"/>
          </p:nvPr>
        </p:nvSpPr>
        <p:spPr>
          <a:xfrm>
            <a:off x="839788" y="987425"/>
            <a:ext cx="4343400" cy="4881563"/>
          </a:xfrm>
        </p:spPr>
        <p:txBody>
          <a:bodyPr anchor="ctr">
            <a:normAutofit/>
          </a:bodyPr>
          <a:lstStyle/>
          <a:p>
            <a:pPr algn="ctr"/>
            <a:r>
              <a:rPr lang="en-US" sz="6000" dirty="0" smtClean="0">
                <a:solidFill>
                  <a:schemeClr val="bg1"/>
                </a:solidFill>
                <a:latin typeface="Book Antiqua" panose="02040602050305030304" pitchFamily="18" charset="0"/>
              </a:rPr>
              <a:t>GLAUCUS (son of Sisyphus)</a:t>
            </a:r>
            <a:endParaRPr lang="en-US" sz="60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8851535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081825"/>
            <a:ext cx="10515600" cy="5095138"/>
          </a:xfrm>
        </p:spPr>
        <p:txBody>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this Glaucus was the son of Sisyphus, the king of Corinth (originally called Ephyra), and the Pleiad Merope</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Merope became mortal to marry Sisyphus and bore him Glaucus, Oryntion, Almus and Thersander </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Glaucus became king of Corinth and was also known for feeding his horses human flesh to make them more fierce in battle</a:t>
            </a:r>
          </a:p>
          <a:p>
            <a:pPr>
              <a:buFont typeface="Wingdings" panose="05000000000000000000" pitchFamily="2" charset="2"/>
              <a:buChar char="§"/>
            </a:pPr>
            <a:r>
              <a:rPr lang="en-US" dirty="0" smtClean="0">
                <a:solidFill>
                  <a:schemeClr val="bg1"/>
                </a:solidFill>
                <a:latin typeface="Book Antiqua" panose="02040602050305030304" pitchFamily="18" charset="0"/>
              </a:rPr>
              <a:t> Glaucus attempted to marry the shape-shifting daughter of Erysichthon, Mestra</a:t>
            </a:r>
            <a:endParaRPr lang="en-US" dirty="0">
              <a:solidFill>
                <a:schemeClr val="bg1"/>
              </a:solidFill>
              <a:latin typeface="Book Antiqua" panose="02040602050305030304" pitchFamily="18" charset="0"/>
            </a:endParaRPr>
          </a:p>
          <a:p>
            <a:pPr>
              <a:buFont typeface="Wingdings" panose="05000000000000000000" pitchFamily="2" charset="2"/>
              <a:buChar char="§"/>
            </a:pPr>
            <a:r>
              <a:rPr lang="en-US" dirty="0" smtClean="0">
                <a:solidFill>
                  <a:schemeClr val="bg1"/>
                </a:solidFill>
                <a:latin typeface="Book Antiqua" panose="02040602050305030304" pitchFamily="18" charset="0"/>
              </a:rPr>
              <a:t> in spite of large wedding gifts paid, she eluded the marriage and was taken to an unknown island by Poseidon</a:t>
            </a:r>
          </a:p>
          <a:p>
            <a:pPr marL="0" indent="0">
              <a:buNone/>
            </a:pPr>
            <a:endParaRPr lang="en-US" dirty="0" smtClean="0">
              <a:solidFill>
                <a:schemeClr val="bg1"/>
              </a:solidFill>
              <a:latin typeface="Book Antiqua" panose="02040602050305030304" pitchFamily="18" charset="0"/>
            </a:endParaRPr>
          </a:p>
          <a:p>
            <a:pPr>
              <a:buFont typeface="Wingdings" panose="05000000000000000000" pitchFamily="2" charset="2"/>
              <a:buChar char="§"/>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3971114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1369"/>
            <a:ext cx="10515600" cy="5365594"/>
          </a:xfrm>
        </p:spPr>
        <p:txBody>
          <a:bodyPr>
            <a:normAutofit lnSpcReduction="10000"/>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he married a daughter of Nisus, Eurymede (Apollodorus) or Eurynome (Hyginus) </a:t>
            </a:r>
          </a:p>
          <a:p>
            <a:pPr>
              <a:buFont typeface="Wingdings" panose="05000000000000000000" pitchFamily="2" charset="2"/>
              <a:buChar char="§"/>
            </a:pPr>
            <a:r>
              <a:rPr lang="en-US" dirty="0" smtClean="0">
                <a:solidFill>
                  <a:schemeClr val="bg1"/>
                </a:solidFill>
                <a:latin typeface="Book Antiqua" panose="02040602050305030304" pitchFamily="18" charset="0"/>
              </a:rPr>
              <a:t>Zeus vowed that he could father no children, even with his own wife, because of violations against Aphrodite</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Homer indicates in </a:t>
            </a:r>
            <a:r>
              <a:rPr lang="en-US" i="1" dirty="0" smtClean="0">
                <a:solidFill>
                  <a:schemeClr val="bg1"/>
                </a:solidFill>
                <a:latin typeface="Book Antiqua" panose="02040602050305030304" pitchFamily="18" charset="0"/>
              </a:rPr>
              <a:t>The Iliad</a:t>
            </a:r>
            <a:r>
              <a:rPr lang="en-US" dirty="0" smtClean="0">
                <a:solidFill>
                  <a:schemeClr val="bg1"/>
                </a:solidFill>
                <a:latin typeface="Book Antiqua" panose="02040602050305030304" pitchFamily="18" charset="0"/>
              </a:rPr>
              <a:t> that he and Eurynome were the parents of Bellerophon, although Poseidon is generally accepted as his father</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after Pelias was slain by his sisters, Acastus buried his body and held funeral games in his honor</a:t>
            </a:r>
          </a:p>
          <a:p>
            <a:pPr>
              <a:buFont typeface="Wingdings" panose="05000000000000000000" pitchFamily="2" charset="2"/>
              <a:buChar char="§"/>
            </a:pPr>
            <a:r>
              <a:rPr lang="en-US" dirty="0" smtClean="0">
                <a:solidFill>
                  <a:schemeClr val="bg1"/>
                </a:solidFill>
                <a:latin typeface="Book Antiqua" panose="02040602050305030304" pitchFamily="18" charset="0"/>
              </a:rPr>
              <a:t> many great heroes including many of the Argonauts participated in the games</a:t>
            </a:r>
          </a:p>
          <a:p>
            <a:pPr>
              <a:buFont typeface="Wingdings" panose="05000000000000000000" pitchFamily="2" charset="2"/>
              <a:buChar char="§"/>
            </a:pPr>
            <a:r>
              <a:rPr lang="en-US" dirty="0" smtClean="0">
                <a:solidFill>
                  <a:schemeClr val="bg1"/>
                </a:solidFill>
                <a:latin typeface="Book Antiqua" panose="02040602050305030304" pitchFamily="18" charset="0"/>
              </a:rPr>
              <a:t>Glaucus entered the chariot race and was defeated by Iolaus, the nephew and charioteer of Heracles </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4473337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8306" y="643943"/>
            <a:ext cx="7458589" cy="5533019"/>
          </a:xfrm>
        </p:spPr>
        <p:txBody>
          <a:bodyPr>
            <a:normAutofit/>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there are two versions of his death which was result of participating in the race</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first indicates that Glaucus had no food for his horses so they ate him instead</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other states that he had an accident as he traveled back to Corinth caused by Aphrodite using his horses as retribution for his violations against her</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as a result of his death by his horses, Glaucus haunted the Isthmian Games in the form of a Taraxippus (horse disturber) which is ghost that stands in a passage of bank on the long side of the course</a:t>
            </a:r>
          </a:p>
          <a:p>
            <a:pPr marL="0" indent="0">
              <a:buNone/>
            </a:pP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430100" y="643943"/>
            <a:ext cx="3818207" cy="5306095"/>
          </a:xfrm>
          <a:prstGeom prst="rect">
            <a:avLst/>
          </a:prstGeom>
        </p:spPr>
      </p:pic>
    </p:spTree>
    <p:extLst>
      <p:ext uri="{BB962C8B-B14F-4D97-AF65-F5344CB8AC3E}">
        <p14:creationId xmlns:p14="http://schemas.microsoft.com/office/powerpoint/2010/main" val="13192941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071" y="2624137"/>
            <a:ext cx="7393622" cy="1600200"/>
          </a:xfrm>
        </p:spPr>
        <p:txBody>
          <a:bodyPr anchor="ctr">
            <a:normAutofit/>
          </a:bodyPr>
          <a:lstStyle/>
          <a:p>
            <a:pPr algn="ctr"/>
            <a:r>
              <a:rPr lang="en-US" sz="7200" dirty="0" smtClean="0">
                <a:solidFill>
                  <a:schemeClr val="bg1"/>
                </a:solidFill>
                <a:latin typeface="Book Antiqua" panose="02040602050305030304" pitchFamily="18" charset="0"/>
              </a:rPr>
              <a:t>BELLEROPHON</a:t>
            </a:r>
            <a:endParaRPr lang="en-US" sz="7200" dirty="0">
              <a:solidFill>
                <a:schemeClr val="bg1"/>
              </a:solidFill>
              <a:latin typeface="Book Antiqua" panose="02040602050305030304" pitchFamily="18" charset="0"/>
            </a:endParaRPr>
          </a:p>
        </p:txBody>
      </p:sp>
      <p:sp>
        <p:nvSpPr>
          <p:cNvPr id="3" name="Picture Placeholder 2"/>
          <p:cNvSpPr>
            <a:spLocks noGrp="1"/>
          </p:cNvSpPr>
          <p:nvPr>
            <p:ph type="pic" idx="1"/>
          </p:nvPr>
        </p:nvSpPr>
        <p:spPr/>
      </p:sp>
      <p:pic>
        <p:nvPicPr>
          <p:cNvPr id="1026" name="Picture 2" descr="http://ts2.mm.bing.net/th?id=HN.608040229574806941&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693" y="987425"/>
            <a:ext cx="3401695" cy="551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0782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540913"/>
            <a:ext cx="10515600" cy="5636050"/>
          </a:xfrm>
        </p:spPr>
        <p:txBody>
          <a:bodyPr>
            <a:noAutofit/>
          </a:bodyPr>
          <a:lstStyle/>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son of Glaucus, king of Corinth, and Eurynome; some sources indicate that his father was Poseidon as Glaucus was ordained to have no children by the gods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traveled to Tyrins to be purged for the slaying of his brother, Deliades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some sources indicate that he may have slain a shadowy enemy named Belleros, hence the name Bellerophon (slayer of Belleros)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was propitiated of his crime by Proteus (uncle of Perseus)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while staying with Proteus, Stheneboea, the wife of Proteus became enamored of Bellerophon (Homer calls her Anteia in the </a:t>
            </a:r>
            <a:r>
              <a:rPr lang="en-US" i="1" dirty="0" smtClean="0">
                <a:solidFill>
                  <a:schemeClr val="bg1"/>
                </a:solidFill>
                <a:latin typeface="Book Antiqua" panose="02040602050305030304" pitchFamily="18" charset="0"/>
              </a:rPr>
              <a:t>Iliad</a:t>
            </a:r>
            <a:r>
              <a:rPr lang="en-US" dirty="0" smtClean="0">
                <a:solidFill>
                  <a:schemeClr val="bg1"/>
                </a:solidFill>
                <a:latin typeface="Book Antiqua" panose="02040602050305030304" pitchFamily="18" charset="0"/>
              </a:rPr>
              <a: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anger she accuses Bellerophon of attempting to seduce her to Proteus and demands that Bellerophon must die</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5679865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380" y="476515"/>
            <a:ext cx="6541394" cy="5713324"/>
          </a:xfrm>
        </p:spPr>
        <p:txBody>
          <a:bodyPr>
            <a:normAutofit lnSpcReduction="10000"/>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fearing the wrath of Zeus for violating the bonds of host and guest, Proteus sends him to Lycia on the plains of the Xanthus River to carry a message to Iobates, the father of Stheneboea </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message instructed Iobates to kill Bellerophon for attempting to violate his wife, Iobates’ daughter</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Bellerophon was treated hospitably for nine days before Iobates read the message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Iobates also feared the wrath of Zeus and the Furies for killing a guest </a:t>
            </a:r>
            <a:endParaRPr lang="en-US" dirty="0">
              <a:solidFill>
                <a:schemeClr val="bg1"/>
              </a:solidFill>
              <a:latin typeface="Book Antiqua" panose="02040602050305030304" pitchFamily="18" charset="0"/>
            </a:endParaRPr>
          </a:p>
        </p:txBody>
      </p:sp>
      <p:pic>
        <p:nvPicPr>
          <p:cNvPr id="2050" name="Picture 2" descr="http://ts2.mm.bing.net/th?id=HN.608021009591634361&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593" y="463638"/>
            <a:ext cx="5069486" cy="5087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21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057" y="682580"/>
            <a:ext cx="6548932" cy="6903076"/>
          </a:xfrm>
        </p:spPr>
        <p:txBody>
          <a:bodyPr>
            <a:normAutofit fontScale="55000" lnSpcReduction="20000"/>
          </a:bodyPr>
          <a:lstStyle/>
          <a:p>
            <a:pPr>
              <a:buFont typeface="Wingdings" panose="05000000000000000000" pitchFamily="2" charset="2"/>
              <a:buChar char="v"/>
            </a:pPr>
            <a:r>
              <a:rPr lang="en-US" sz="4400" dirty="0" smtClean="0">
                <a:solidFill>
                  <a:schemeClr val="bg1"/>
                </a:solidFill>
                <a:latin typeface="Book Antiqua" panose="02040602050305030304" pitchFamily="18" charset="0"/>
              </a:rPr>
              <a:t>Athamas slew Learchus and then attempted to slay Ino and Melicertes</a:t>
            </a:r>
          </a:p>
          <a:p>
            <a:pPr>
              <a:buFont typeface="Wingdings" panose="05000000000000000000" pitchFamily="2" charset="2"/>
              <a:buChar char="v"/>
            </a:pPr>
            <a:r>
              <a:rPr lang="en-US" sz="4400" dirty="0">
                <a:solidFill>
                  <a:schemeClr val="bg1"/>
                </a:solidFill>
                <a:latin typeface="Book Antiqua" panose="02040602050305030304" pitchFamily="18" charset="0"/>
              </a:rPr>
              <a:t> </a:t>
            </a:r>
            <a:r>
              <a:rPr lang="en-US" sz="4400" dirty="0" smtClean="0">
                <a:solidFill>
                  <a:schemeClr val="bg1"/>
                </a:solidFill>
                <a:latin typeface="Book Antiqua" panose="02040602050305030304" pitchFamily="18" charset="0"/>
              </a:rPr>
              <a:t>with Melicertes in her arms she sprang into the sea</a:t>
            </a:r>
          </a:p>
          <a:p>
            <a:pPr>
              <a:buFont typeface="Wingdings" panose="05000000000000000000" pitchFamily="2" charset="2"/>
              <a:buChar char="v"/>
            </a:pPr>
            <a:r>
              <a:rPr lang="en-US" sz="4400" dirty="0">
                <a:solidFill>
                  <a:schemeClr val="bg1"/>
                </a:solidFill>
                <a:latin typeface="Book Antiqua" panose="02040602050305030304" pitchFamily="18" charset="0"/>
              </a:rPr>
              <a:t> </a:t>
            </a:r>
            <a:r>
              <a:rPr lang="en-US" sz="4400" dirty="0" smtClean="0">
                <a:solidFill>
                  <a:schemeClr val="bg1"/>
                </a:solidFill>
                <a:latin typeface="Book Antiqua" panose="02040602050305030304" pitchFamily="18" charset="0"/>
              </a:rPr>
              <a:t>the gods transformed both into sea deities</a:t>
            </a:r>
          </a:p>
          <a:p>
            <a:pPr>
              <a:buFont typeface="Wingdings" panose="05000000000000000000" pitchFamily="2" charset="2"/>
              <a:buChar char="v"/>
            </a:pPr>
            <a:r>
              <a:rPr lang="en-US" sz="4400" dirty="0">
                <a:solidFill>
                  <a:schemeClr val="bg1"/>
                </a:solidFill>
                <a:latin typeface="Book Antiqua" panose="02040602050305030304" pitchFamily="18" charset="0"/>
              </a:rPr>
              <a:t>Ino is transformed into Leucothea (white goddess) who aided Odysseus </a:t>
            </a:r>
          </a:p>
          <a:p>
            <a:pPr>
              <a:buFont typeface="Wingdings" panose="05000000000000000000" pitchFamily="2" charset="2"/>
              <a:buChar char="v"/>
            </a:pPr>
            <a:r>
              <a:rPr lang="en-US" sz="4400" dirty="0">
                <a:solidFill>
                  <a:schemeClr val="bg1"/>
                </a:solidFill>
                <a:latin typeface="Book Antiqua" panose="02040602050305030304" pitchFamily="18" charset="0"/>
              </a:rPr>
              <a:t> Melicertes is transformed into Palaemon (called Portumnus by the Romans as the god of ports and shores) in whose honor the Isthmian Games were </a:t>
            </a:r>
            <a:r>
              <a:rPr lang="en-US" sz="4400" dirty="0" smtClean="0">
                <a:solidFill>
                  <a:schemeClr val="bg1"/>
                </a:solidFill>
                <a:latin typeface="Book Antiqua" panose="02040602050305030304" pitchFamily="18" charset="0"/>
              </a:rPr>
              <a:t>held</a:t>
            </a:r>
          </a:p>
          <a:p>
            <a:pPr>
              <a:buFont typeface="Wingdings" panose="05000000000000000000" pitchFamily="2" charset="2"/>
              <a:buChar char="v"/>
            </a:pPr>
            <a:r>
              <a:rPr lang="en-US" sz="4400" dirty="0">
                <a:solidFill>
                  <a:schemeClr val="bg1"/>
                </a:solidFill>
                <a:latin typeface="Book Antiqua" panose="02040602050305030304" pitchFamily="18" charset="0"/>
              </a:rPr>
              <a:t>both held the power to save from shipwreck and were patrons of sailors</a:t>
            </a:r>
          </a:p>
          <a:p>
            <a:pPr>
              <a:buFont typeface="Wingdings" panose="05000000000000000000" pitchFamily="2" charset="2"/>
              <a:buChar char="v"/>
            </a:pPr>
            <a:r>
              <a:rPr lang="en-US" sz="4400" dirty="0">
                <a:solidFill>
                  <a:schemeClr val="bg1"/>
                </a:solidFill>
                <a:latin typeface="Book Antiqua" panose="02040602050305030304" pitchFamily="18" charset="0"/>
              </a:rPr>
              <a:t> Note: the Isthmian Games were started by Sisyphus of Corinth after burying the mortal remains of Melicertes</a:t>
            </a:r>
            <a:endParaRPr lang="en-US" sz="4400" dirty="0">
              <a:solidFill>
                <a:schemeClr val="bg1"/>
              </a:solidFill>
            </a:endParaRPr>
          </a:p>
          <a:p>
            <a:pPr marL="0" indent="0">
              <a:buNone/>
            </a:pPr>
            <a:endParaRPr lang="en-US" sz="3200" dirty="0" smtClean="0">
              <a:solidFill>
                <a:schemeClr val="bg1"/>
              </a:solidFill>
              <a:latin typeface="Book Antiqua" panose="02040602050305030304" pitchFamily="18" charset="0"/>
            </a:endParaRPr>
          </a:p>
          <a:p>
            <a:pPr>
              <a:buFont typeface="Wingdings" panose="05000000000000000000" pitchFamily="2" charset="2"/>
              <a:buChar char="v"/>
            </a:pPr>
            <a:endParaRPr lang="en-US" sz="3200" dirty="0">
              <a:solidFill>
                <a:schemeClr val="bg1"/>
              </a:solidFill>
              <a:latin typeface="Book Antiqua" panose="02040602050305030304" pitchFamily="18" charset="0"/>
            </a:endParaRPr>
          </a:p>
          <a:p>
            <a:pPr>
              <a:buFont typeface="Wingdings" panose="05000000000000000000" pitchFamily="2" charset="2"/>
              <a:buChar char="v"/>
            </a:pPr>
            <a:endParaRPr lang="en-US" sz="3200" dirty="0" smtClean="0">
              <a:solidFill>
                <a:schemeClr val="bg1"/>
              </a:solidFill>
              <a:latin typeface="Book Antiqua" panose="02040602050305030304" pitchFamily="18" charset="0"/>
            </a:endParaRPr>
          </a:p>
          <a:p>
            <a:pPr marL="0" indent="0">
              <a:buNone/>
            </a:pPr>
            <a:r>
              <a:rPr lang="en-US" sz="3200" dirty="0" smtClean="0">
                <a:solidFill>
                  <a:schemeClr val="bg1"/>
                </a:solidFill>
              </a:rPr>
              <a:t> </a:t>
            </a:r>
            <a:endParaRPr lang="en-US" sz="3200" dirty="0">
              <a:solidFill>
                <a:schemeClr val="bg1"/>
              </a:solidFill>
            </a:endParaRPr>
          </a:p>
        </p:txBody>
      </p:sp>
      <p:pic>
        <p:nvPicPr>
          <p:cNvPr id="5" name="Picture 4"/>
          <p:cNvPicPr>
            <a:picLocks noChangeAspect="1"/>
          </p:cNvPicPr>
          <p:nvPr/>
        </p:nvPicPr>
        <p:blipFill>
          <a:blip r:embed="rId2"/>
          <a:stretch>
            <a:fillRect/>
          </a:stretch>
        </p:blipFill>
        <p:spPr>
          <a:xfrm>
            <a:off x="7746767" y="682580"/>
            <a:ext cx="3787400" cy="4365938"/>
          </a:xfrm>
          <a:prstGeom prst="rect">
            <a:avLst/>
          </a:prstGeom>
        </p:spPr>
      </p:pic>
    </p:spTree>
    <p:extLst>
      <p:ext uri="{BB962C8B-B14F-4D97-AF65-F5344CB8AC3E}">
        <p14:creationId xmlns:p14="http://schemas.microsoft.com/office/powerpoint/2010/main" val="24713125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5098961" cy="5803476"/>
          </a:xfrm>
        </p:spPr>
        <p:txBody>
          <a:bodyPr/>
          <a:lstStyle/>
          <a:p>
            <a:pPr>
              <a:buFont typeface="Wingdings" panose="05000000000000000000" pitchFamily="2" charset="2"/>
              <a:buChar char="Ø"/>
            </a:pPr>
            <a:r>
              <a:rPr lang="en-US" dirty="0" smtClean="0">
                <a:solidFill>
                  <a:schemeClr val="bg1"/>
                </a:solidFill>
              </a:rPr>
              <a:t> </a:t>
            </a:r>
            <a:r>
              <a:rPr lang="en-US" dirty="0" smtClean="0">
                <a:solidFill>
                  <a:schemeClr val="bg1"/>
                </a:solidFill>
                <a:latin typeface="Book Antiqua" panose="02040602050305030304" pitchFamily="18" charset="0"/>
              </a:rPr>
              <a:t>rather than kill Bellerophon, Iobates requests that he rid neighboring Caria of the Chimera </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Chimera had the head of a lion, the body of a goat and the tail of a serpent (or dragon) and breathed fire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Lycian seer Polyidus told Bellerophon that he would need the winged horse Pegasus in order to defeat the Chimera</a:t>
            </a:r>
            <a:endParaRPr lang="en-US" dirty="0">
              <a:solidFill>
                <a:schemeClr val="bg1"/>
              </a:solidFill>
            </a:endParaRPr>
          </a:p>
        </p:txBody>
      </p:sp>
      <p:pic>
        <p:nvPicPr>
          <p:cNvPr id="3074" name="Picture 2" descr="http://ts4.mm.bing.net/th?id=HN.608042467254010003&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736" y="373487"/>
            <a:ext cx="5670340" cy="498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1834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5611"/>
            <a:ext cx="10515600" cy="5391352"/>
          </a:xfrm>
        </p:spPr>
        <p:txBody>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Polyidus told Bellerophon to sleep in the temple of Athena in order to learn how to capture Pegasus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Athena appeared to him in a dream and told him to use the golden bridle to tame the winged horse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he awoke, the golden bridle lay beside him and Athena directed him to the Pirene, a favorite spring of Pegasus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Pindar says that Poseidon gave Pegasus to him as a gift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Bellerophon approached the horse with the golden bridle, Pegasus came to him and submitted to the bridle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Bellerophon mounted Pegasus and flew to Caria</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7378111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43189"/>
            <a:ext cx="10515600" cy="5133774"/>
          </a:xfrm>
        </p:spPr>
        <p:txBody>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mounted on Pegasus, Bellerophon slew the Chimera with his spear (some red clay pottery shows him wielding the trident of Poseidon)</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another version indicates that he attached a block of lead to his spear</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the Chimera’s hot breath melted the lead, it filled her throat choking it to death</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Bellerophon returned victorious to Iobates, but he refused to acknowledge his defeat of the Chimera</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then sent him to conquer the Solymi and the Amazons, whom he defeated by dropping boulders on them</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2214651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3792"/>
            <a:ext cx="6850487" cy="5623171"/>
          </a:xfrm>
        </p:spPr>
        <p:txBody>
          <a:bodyPr>
            <a:normAutofit fontScale="92500" lnSpcReduction="10000"/>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when these attempts failed, Iobates sent him to slay the Carian pirate Cheirmarrhus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Bellerophon slew all of the assassins sent to ambush him</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the palace guards were sent to kill him, Bellerophon prayed to Poseidon to flood the plains (he did)</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floods and Bellerophon retreated when the women of the palace lifted their robes offering themselves to him (he retreated out of modesty) (Plutarch, </a:t>
            </a:r>
            <a:r>
              <a:rPr lang="en-US" i="1" dirty="0" smtClean="0">
                <a:solidFill>
                  <a:schemeClr val="bg1"/>
                </a:solidFill>
                <a:latin typeface="Book Antiqua" panose="02040602050305030304" pitchFamily="18" charset="0"/>
              </a:rPr>
              <a:t>On the Virtues of Women</a:t>
            </a:r>
            <a:r>
              <a:rPr lang="en-US" dirty="0" smtClean="0">
                <a:solidFill>
                  <a:schemeClr val="bg1"/>
                </a:solidFill>
                <a:latin typeface="Book Antiqua" panose="02040602050305030304" pitchFamily="18" charset="0"/>
              </a:rPr>
              <a: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Iobates finally gave up and gave Bellerophon his daughter Philonoe in marriage and half his kingdom</a:t>
            </a:r>
            <a:endParaRPr lang="en-US" dirty="0">
              <a:solidFill>
                <a:schemeClr val="bg1"/>
              </a:solidFill>
              <a:latin typeface="Book Antiqua" panose="02040602050305030304" pitchFamily="18" charset="0"/>
            </a:endParaRPr>
          </a:p>
        </p:txBody>
      </p:sp>
      <p:pic>
        <p:nvPicPr>
          <p:cNvPr id="4098" name="Picture 2" descr="http://ts1.explicit.bing.net/th?id=HN.60804036701094102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687" y="553792"/>
            <a:ext cx="4140736" cy="531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7741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40157"/>
            <a:ext cx="10515600" cy="5236805"/>
          </a:xfrm>
        </p:spPr>
        <p:txBody>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Philonoe bore him Isander</a:t>
            </a: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who was killed by Ares in a battle with the Solymi (Homer, </a:t>
            </a:r>
            <a:r>
              <a:rPr lang="en-US" i="1" dirty="0" smtClean="0">
                <a:solidFill>
                  <a:schemeClr val="bg1"/>
                </a:solidFill>
                <a:latin typeface="Book Antiqua" panose="02040602050305030304" pitchFamily="18" charset="0"/>
              </a:rPr>
              <a:t>Iliad</a:t>
            </a:r>
            <a:r>
              <a:rPr lang="en-US" dirty="0" smtClean="0">
                <a:solidFill>
                  <a:schemeClr val="bg1"/>
                </a:solidFill>
                <a:latin typeface="Book Antiqua" panose="02040602050305030304" pitchFamily="18" charset="0"/>
              </a:rPr>
              <a:t>), Hippolochus, and Laodamia who bore Zeus Sarpedon who was slain by Patroclus during the Trojan War</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Laodamia was slain by Artemis while weaving (Homer, </a:t>
            </a:r>
            <a:r>
              <a:rPr lang="en-US" i="1" dirty="0" smtClean="0">
                <a:solidFill>
                  <a:schemeClr val="bg1"/>
                </a:solidFill>
                <a:latin typeface="Book Antiqua" panose="02040602050305030304" pitchFamily="18" charset="0"/>
              </a:rPr>
              <a:t>Iliad</a:t>
            </a:r>
            <a:r>
              <a:rPr lang="en-US" dirty="0" smtClean="0">
                <a:solidFill>
                  <a:schemeClr val="bg1"/>
                </a:solidFill>
                <a:latin typeface="Book Antiqua" panose="02040602050305030304" pitchFamily="18" charset="0"/>
              </a:rPr>
              <a:t>)</a:t>
            </a:r>
            <a:endParaRPr lang="en-US" dirty="0">
              <a:solidFill>
                <a:schemeClr val="bg1"/>
              </a:solidFill>
              <a:latin typeface="Book Antiqua" panose="02040602050305030304" pitchFamily="18" charset="0"/>
            </a:endParaRPr>
          </a:p>
          <a:p>
            <a:pPr>
              <a:buFont typeface="Wingdings" panose="05000000000000000000" pitchFamily="2" charset="2"/>
              <a:buChar char="Ø"/>
            </a:pPr>
            <a:r>
              <a:rPr lang="en-US" dirty="0" smtClean="0">
                <a:solidFill>
                  <a:schemeClr val="bg1"/>
                </a:solidFill>
                <a:latin typeface="Book Antiqua" panose="02040602050305030304" pitchFamily="18" charset="0"/>
              </a:rPr>
              <a:t> Bellerophon felt that he deserved a place on Olympus and attempted to reach the palace of the gods on Pegasus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Zeus sent a gadfly to sting Pegasus throwing Bellerophon back to earth where he landed in a thorn bush</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Bellerophon roamed the Plains of Aleion (Wandering) as hermit shunning men until his death (Pindar, Homer, Ovid)</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6191913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708338"/>
            <a:ext cx="6778708" cy="5468625"/>
          </a:xfrm>
        </p:spPr>
        <p:txBody>
          <a:bodyPr>
            <a:normAutofit lnSpcReduction="10000"/>
          </a:bodyPr>
          <a:lstStyle/>
          <a:p>
            <a:pPr marL="0" indent="0">
              <a:buNone/>
            </a:pPr>
            <a:r>
              <a:rPr lang="en-US" dirty="0" smtClean="0">
                <a:solidFill>
                  <a:schemeClr val="bg1"/>
                </a:solidFill>
                <a:latin typeface="Book Antiqua" panose="02040602050305030304" pitchFamily="18" charset="0"/>
              </a:rPr>
              <a:t>Pegasus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offspring of Poseidon and Medusa</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captured and tamed by Athena and given to the Muses </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spring where his hoof first touched Mt. Helicon is the Hippocrene (horse spring)</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after throwing Bellerophon, resided in the stables of Olympus and carried the thunderbolts for Zeus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he was place among the stars, it is said that a single feather fell near Tarsus</a:t>
            </a:r>
            <a:endParaRPr lang="en-US" dirty="0">
              <a:solidFill>
                <a:schemeClr val="bg1"/>
              </a:solidFill>
              <a:latin typeface="Book Antiqua" panose="02040602050305030304" pitchFamily="18" charset="0"/>
            </a:endParaRPr>
          </a:p>
        </p:txBody>
      </p:sp>
      <p:sp>
        <p:nvSpPr>
          <p:cNvPr id="4" name="Content Placeholder 3"/>
          <p:cNvSpPr>
            <a:spLocks noGrp="1"/>
          </p:cNvSpPr>
          <p:nvPr>
            <p:ph sz="half" idx="2"/>
          </p:nvPr>
        </p:nvSpPr>
        <p:spPr>
          <a:xfrm>
            <a:off x="6172200" y="708338"/>
            <a:ext cx="5181600" cy="5468625"/>
          </a:xfrm>
        </p:spPr>
        <p:txBody>
          <a:bodyPr>
            <a:normAutofit lnSpcReduction="10000"/>
          </a:bodyPr>
          <a:lstStyle/>
          <a:p>
            <a:endParaRPr lang="en-US" dirty="0"/>
          </a:p>
        </p:txBody>
      </p:sp>
      <p:pic>
        <p:nvPicPr>
          <p:cNvPr id="5122" name="Picture 2" descr="http://ts2.mm.bing.net/th?id=HN.60804452454203774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907" y="708337"/>
            <a:ext cx="3736893" cy="546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06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504938" y="987423"/>
            <a:ext cx="4678250" cy="4873625"/>
          </a:xfrm>
        </p:spPr>
        <p:txBody>
          <a:bodyPr anchor="ctr">
            <a:normAutofit/>
          </a:bodyPr>
          <a:lstStyle/>
          <a:p>
            <a:pPr algn="ctr"/>
            <a:r>
              <a:rPr lang="en-US" sz="6000" dirty="0" smtClean="0">
                <a:solidFill>
                  <a:schemeClr val="bg1"/>
                </a:solidFill>
                <a:latin typeface="Book Antiqua" panose="02040602050305030304" pitchFamily="18" charset="0"/>
              </a:rPr>
              <a:t>OTUS</a:t>
            </a:r>
          </a:p>
          <a:p>
            <a:pPr algn="ctr"/>
            <a:r>
              <a:rPr lang="en-US" sz="6000" dirty="0" smtClean="0">
                <a:solidFill>
                  <a:schemeClr val="bg1"/>
                </a:solidFill>
                <a:latin typeface="Book Antiqua" panose="02040602050305030304" pitchFamily="18" charset="0"/>
              </a:rPr>
              <a:t>&amp;</a:t>
            </a:r>
          </a:p>
          <a:p>
            <a:pPr algn="ctr"/>
            <a:r>
              <a:rPr lang="en-US" sz="6000" dirty="0" smtClean="0">
                <a:solidFill>
                  <a:schemeClr val="bg1"/>
                </a:solidFill>
                <a:latin typeface="Book Antiqua" panose="02040602050305030304" pitchFamily="18" charset="0"/>
              </a:rPr>
              <a:t>EPHIALTES</a:t>
            </a:r>
            <a:endParaRPr lang="en-US" sz="6000" dirty="0">
              <a:solidFill>
                <a:schemeClr val="bg1"/>
              </a:solidFill>
              <a:latin typeface="Book Antiqua" panose="02040602050305030304" pitchFamily="18" charset="0"/>
            </a:endParaRPr>
          </a:p>
        </p:txBody>
      </p:sp>
      <p:pic>
        <p:nvPicPr>
          <p:cNvPr id="1026" name="Picture 2" descr="http://ts1.mm.bing.net/th?id=HN.608054884018291084&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88" y="987424"/>
            <a:ext cx="617220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6107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618186"/>
            <a:ext cx="10515600" cy="5558777"/>
          </a:xfrm>
        </p:spPr>
        <p:txBody>
          <a:bodyPr>
            <a:normAutofit lnSpcReduction="10000"/>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the Aloadae were the twin sons of Poseidon and Iphimedia (some sources list Canace</a:t>
            </a: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as their mother) the first wife of Aloeus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were giants who grew three cubits in height and one in breadth each year</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after nine years they attempted to take their place among the gods by piling Mt Ossa on top of Olympus and Mt Pelion on top of Ossa</a:t>
            </a:r>
          </a:p>
          <a:p>
            <a:pPr>
              <a:buFont typeface="Wingdings" panose="05000000000000000000" pitchFamily="2" charset="2"/>
              <a:buChar char="§"/>
            </a:pPr>
            <a:r>
              <a:rPr lang="en-US" dirty="0" smtClean="0">
                <a:solidFill>
                  <a:schemeClr val="bg1"/>
                </a:solidFill>
                <a:latin typeface="Book Antiqua" panose="02040602050305030304" pitchFamily="18" charset="0"/>
              </a:rPr>
              <a:t>Zeus called for his thunderbolt to subdue the twins, but Poseidon interceded on behalf of his sons, promising to keep them in line, which he did </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managed to capture Ares and hold him in a bronze jar for 13 months (lunar year)</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7425384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5764839"/>
          </a:xfrm>
        </p:spPr>
        <p:txBody>
          <a:bodyPr>
            <a:normAutofit/>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Ares would have remained in the jar had not their stepmother Eriboea told Hermes who freed him</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for her betrayal Aloeus had her flayed alive</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next the twins decided that they would take a goddess for a wife:  Otus, Hera and Ephialtes, Artemis (some sources have this reversed)</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drew lots to see whose lady would be taken first and Ephialtes won</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sought her in all of her favorite hunting places and haunts until they saw her on the shore heading for the sea</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knowing their purpose she ran across the sea with the twins giving chase (being sons of Poseidon their feet never touched the water)</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5069201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5764839"/>
          </a:xfrm>
        </p:spPr>
        <p:txBody>
          <a:bodyPr/>
          <a:lstStyle/>
          <a:p>
            <a:pPr>
              <a:buFont typeface="Wingdings" panose="05000000000000000000" pitchFamily="2" charset="2"/>
              <a:buChar char="§"/>
            </a:pPr>
            <a:r>
              <a:rPr lang="en-US" dirty="0" smtClean="0">
                <a:solidFill>
                  <a:schemeClr val="bg1"/>
                </a:solidFill>
              </a:rPr>
              <a:t> </a:t>
            </a:r>
            <a:r>
              <a:rPr lang="en-US" dirty="0" smtClean="0">
                <a:solidFill>
                  <a:schemeClr val="bg1"/>
                </a:solidFill>
                <a:latin typeface="Book Antiqua" panose="02040602050305030304" pitchFamily="18" charset="0"/>
              </a:rPr>
              <a:t>Artemis led them to the wooded island of Naxos (Dia) where she disappeared once they had caught up to her </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instead of the goddess there stood a beautiful white hind which sprang into the woods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forgetting Artemis they gave chase to the hind, splitting up to better trap the beautiful animal</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spotted the hind in a clearing as they stood opposite of each other, the hind directly between them</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as they hurled their javelins the hind disappeared and they were slain by each other’s weapon</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they atoned for their actions in Hades by being bound by serpents to stone pillars tormented by the perpetual hooting of a screech ow</a:t>
            </a:r>
            <a:r>
              <a:rPr lang="en-US" dirty="0">
                <a:solidFill>
                  <a:schemeClr val="bg1"/>
                </a:solidFill>
                <a:latin typeface="Book Antiqua" panose="02040602050305030304" pitchFamily="18" charset="0"/>
              </a:rPr>
              <a:t>l</a:t>
            </a:r>
            <a:endParaRPr lang="en-US" dirty="0">
              <a:solidFill>
                <a:schemeClr val="bg1"/>
              </a:solidFill>
            </a:endParaRPr>
          </a:p>
        </p:txBody>
      </p:sp>
    </p:spTree>
    <p:extLst>
      <p:ext uri="{BB962C8B-B14F-4D97-AF65-F5344CB8AC3E}">
        <p14:creationId xmlns:p14="http://schemas.microsoft.com/office/powerpoint/2010/main" val="1848151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253507" cy="2643344"/>
          </a:xfrm>
        </p:spPr>
        <p:txBody>
          <a:bodyPr anchor="ctr">
            <a:normAutofit/>
          </a:bodyPr>
          <a:lstStyle/>
          <a:p>
            <a:pPr marL="0" indent="0" algn="ctr">
              <a:buNone/>
            </a:pPr>
            <a:r>
              <a:rPr lang="en-US" sz="7200" dirty="0">
                <a:solidFill>
                  <a:schemeClr val="bg1"/>
                </a:solidFill>
                <a:latin typeface="Book Antiqua" panose="02040602050305030304" pitchFamily="18" charset="0"/>
              </a:rPr>
              <a:t>ACTAEON</a:t>
            </a:r>
            <a:endParaRPr lang="en-US" sz="7200" dirty="0">
              <a:solidFill>
                <a:schemeClr val="bg1"/>
              </a:solidFill>
            </a:endParaRPr>
          </a:p>
        </p:txBody>
      </p:sp>
      <p:pic>
        <p:nvPicPr>
          <p:cNvPr id="4" name="Picture 3"/>
          <p:cNvPicPr>
            <a:picLocks noChangeAspect="1"/>
          </p:cNvPicPr>
          <p:nvPr/>
        </p:nvPicPr>
        <p:blipFill>
          <a:blip r:embed="rId2"/>
          <a:stretch>
            <a:fillRect/>
          </a:stretch>
        </p:blipFill>
        <p:spPr>
          <a:xfrm>
            <a:off x="6577236" y="1825625"/>
            <a:ext cx="4060288" cy="4352921"/>
          </a:xfrm>
          <a:prstGeom prst="rect">
            <a:avLst/>
          </a:prstGeom>
        </p:spPr>
      </p:pic>
    </p:spTree>
    <p:extLst>
      <p:ext uri="{BB962C8B-B14F-4D97-AF65-F5344CB8AC3E}">
        <p14:creationId xmlns:p14="http://schemas.microsoft.com/office/powerpoint/2010/main" val="8458490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a:xfrm>
            <a:off x="5057643" y="1825625"/>
            <a:ext cx="5181600" cy="4351338"/>
          </a:xfrm>
        </p:spPr>
        <p:txBody>
          <a:bodyPr anchor="ctr">
            <a:normAutofit/>
          </a:bodyPr>
          <a:lstStyle/>
          <a:p>
            <a:pPr marL="0" indent="0" algn="ctr">
              <a:buNone/>
            </a:pPr>
            <a:r>
              <a:rPr lang="en-US" sz="8000" dirty="0" smtClean="0">
                <a:solidFill>
                  <a:schemeClr val="bg1"/>
                </a:solidFill>
                <a:latin typeface="Book Antiqua" panose="02040602050305030304" pitchFamily="18" charset="0"/>
              </a:rPr>
              <a:t>MIDAS</a:t>
            </a:r>
            <a:endParaRPr lang="en-US" sz="8000" dirty="0">
              <a:solidFill>
                <a:schemeClr val="bg1"/>
              </a:solidFill>
              <a:latin typeface="Book Antiqua" panose="02040602050305030304" pitchFamily="18" charset="0"/>
            </a:endParaRPr>
          </a:p>
        </p:txBody>
      </p:sp>
      <p:pic>
        <p:nvPicPr>
          <p:cNvPr id="1026" name="Picture 2" descr="http://ts2.mm.bing.net/th?id=HN.608009606477381761&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356" y="1825625"/>
            <a:ext cx="325728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6291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386366"/>
            <a:ext cx="10515600" cy="5790597"/>
          </a:xfrm>
        </p:spPr>
        <p:txBody>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son of Gordias and king of Phrygia, the land of roses</a:t>
            </a:r>
          </a:p>
          <a:p>
            <a:pPr>
              <a:buFont typeface="Wingdings" panose="05000000000000000000" pitchFamily="2" charset="2"/>
              <a:buChar char="§"/>
            </a:pPr>
            <a:r>
              <a:rPr lang="en-US" dirty="0" smtClean="0">
                <a:solidFill>
                  <a:schemeClr val="bg1"/>
                </a:solidFill>
                <a:latin typeface="Book Antiqua" panose="02040602050305030304" pitchFamily="18" charset="0"/>
              </a:rPr>
              <a:t>Gordias was a poor farmer on whose cart pole an eagle landed and did not move as he drove to the temple of Zeus in Telmissus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Gordias took this as sign that he would become a king</a:t>
            </a:r>
          </a:p>
          <a:p>
            <a:pPr>
              <a:buFont typeface="Wingdings" panose="05000000000000000000" pitchFamily="2" charset="2"/>
              <a:buChar char="§"/>
            </a:pPr>
            <a:r>
              <a:rPr lang="en-US" dirty="0" smtClean="0">
                <a:solidFill>
                  <a:schemeClr val="bg1"/>
                </a:solidFill>
                <a:latin typeface="Book Antiqua" panose="02040602050305030304" pitchFamily="18" charset="0"/>
              </a:rPr>
              <a:t> as he approached the gates of  the city a seeress told him to sacrifice to Zeus and to allow her to accompany him to select his offerings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Gordias agreed if she would marry him to which she agreed after the sacrifice was completed</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meanwhile the Phrygians consulted the oracle about their lack of a king</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5700133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093"/>
            <a:ext cx="5665631" cy="5867870"/>
          </a:xfrm>
        </p:spPr>
        <p:txBody>
          <a:bodyPr>
            <a:normAutofit fontScale="92500" lnSpcReduction="20000"/>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the oracle advised them that a man driving an ox-cart would be their next king</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Gordias was made king and the ox-cart was preserved on the acropolis of the city of Gordium which he founded</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yoke of the cart was tied to the cart with an intricate knot designed by Gordias known as the Gordian Knot, often associated with a difficult problem</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legend stated that he who could untie the knot would rule Asia</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Alexander the Great solved the problem by cutting it down the middle</a:t>
            </a:r>
            <a:endParaRPr lang="en-US" dirty="0">
              <a:solidFill>
                <a:schemeClr val="bg1"/>
              </a:solidFill>
              <a:latin typeface="Book Antiqua" panose="02040602050305030304" pitchFamily="18" charset="0"/>
            </a:endParaRPr>
          </a:p>
        </p:txBody>
      </p:sp>
      <p:pic>
        <p:nvPicPr>
          <p:cNvPr id="2050" name="Picture 2" descr="http://ts2.mm.bing.net/th?id=HN.608045014190655141&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613" y="309092"/>
            <a:ext cx="5013065" cy="531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4364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335"/>
            <a:ext cx="10515600" cy="5893628"/>
          </a:xfrm>
        </p:spPr>
        <p:txBody>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Midas became king after the death of his father</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satyr Silenus, mentor and teacher of Dionysus, became drunk and wandered into Phrygia (some say that he passed out in the rose garden of Midas)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Phrygians carried him to Midas who recognized him and carried him back to Dionysus after 11 days </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Dionysus offered Midas any gift of his choosing</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Midas chose the “golden touch” not thinking of the consequences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picked up a twig which turned to gold as well as any other object that he touched</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his food turned to gold he realized his folly</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40335007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5"/>
            <a:ext cx="10515600" cy="5777718"/>
          </a:xfrm>
        </p:spPr>
        <p:txBody>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Midas returned to Dionysus and asked for the wish to be reversed</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Dionysus told Midas to bathe in the river Pactolus to remove the “touch”</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power was  removed by the river and the shores of the river now have a golden hue</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cured of the curse Midas was asked to be a judge in a music contest between Pan and Apollo </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other judge was Tmolus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Tmolus chose Apollo and Midas chose Pan</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for his lack of taste in music Apollo gave Midas the ears of a donkey</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1134497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0913"/>
            <a:ext cx="5652752" cy="5636050"/>
          </a:xfrm>
        </p:spPr>
        <p:txBody>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Midas was forced to wear a turban or headdress </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only his barber knew of his humiliation but was sworn to secrecy</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unable to hold the secret the barber dug a hole in the meadow and revealed the secret</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soon a group of reed grew up and whispered “Midas has ass’s ears”</a:t>
            </a:r>
            <a:endParaRPr lang="en-US" dirty="0">
              <a:solidFill>
                <a:schemeClr val="bg1"/>
              </a:solidFill>
              <a:latin typeface="Book Antiqua" panose="02040602050305030304" pitchFamily="18" charset="0"/>
            </a:endParaRPr>
          </a:p>
        </p:txBody>
      </p:sp>
      <p:pic>
        <p:nvPicPr>
          <p:cNvPr id="3074" name="Picture 2" descr="http://ts4.mm.bing.net/th?id=HN.608005500494677987&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951" y="540913"/>
            <a:ext cx="4559121" cy="563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5282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4893" y="1503652"/>
            <a:ext cx="6013361" cy="4351338"/>
          </a:xfrm>
        </p:spPr>
        <p:txBody>
          <a:bodyPr anchor="ctr">
            <a:normAutofit/>
          </a:bodyPr>
          <a:lstStyle/>
          <a:p>
            <a:pPr marL="0" indent="0" algn="ctr">
              <a:buNone/>
            </a:pPr>
            <a:r>
              <a:rPr lang="en-US" sz="7200" dirty="0" smtClean="0">
                <a:solidFill>
                  <a:schemeClr val="bg1"/>
                </a:solidFill>
                <a:latin typeface="Book Antiqua" panose="02040602050305030304" pitchFamily="18" charset="0"/>
              </a:rPr>
              <a:t>EPIMENIDES</a:t>
            </a:r>
            <a:endParaRPr lang="en-US" sz="7200" dirty="0">
              <a:solidFill>
                <a:schemeClr val="bg1"/>
              </a:solidFill>
              <a:latin typeface="Book Antiqua" panose="02040602050305030304" pitchFamily="18" charset="0"/>
            </a:endParaRPr>
          </a:p>
        </p:txBody>
      </p:sp>
      <p:pic>
        <p:nvPicPr>
          <p:cNvPr id="4098" name="Picture 2" descr="http://ts3.mm.bing.net/th?id=HN.607988930509276266&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96" y="1503652"/>
            <a:ext cx="3682331" cy="470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5463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6670"/>
            <a:ext cx="10515600" cy="5610293"/>
          </a:xfrm>
        </p:spPr>
        <p:txBody>
          <a:bodyPr/>
          <a:lstStyle/>
          <a:p>
            <a:pPr>
              <a:buFont typeface="Wingdings" panose="05000000000000000000" pitchFamily="2" charset="2"/>
              <a:buChar char="§"/>
            </a:pPr>
            <a:r>
              <a:rPr lang="en-US" dirty="0" smtClean="0">
                <a:solidFill>
                  <a:schemeClr val="bg1"/>
                </a:solidFill>
                <a:latin typeface="Book Antiqua" panose="02040602050305030304" pitchFamily="18" charset="0"/>
              </a:rPr>
              <a:t> the Rip van Winkle of Greek mythology</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while tending his father’s sheep, he fell asleep while tending his sheep in a Cretan cave sacred to Zeus and slept for 57 years</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he awoke, he had been given the power of prophecy</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was sent by the oracle of Delphi to purify Athens of a pollution caused by the Alcmaeonidae</a:t>
            </a:r>
          </a:p>
          <a:p>
            <a:pPr>
              <a:buFont typeface="Wingdings" panose="05000000000000000000" pitchFamily="2" charset="2"/>
              <a:buChar char="§"/>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Megacles</a:t>
            </a: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had killed followers of Cylon while a suppliant in the temple of Athena </a:t>
            </a:r>
          </a:p>
          <a:p>
            <a:pPr>
              <a:buFont typeface="Wingdings" panose="05000000000000000000" pitchFamily="2" charset="2"/>
              <a:buChar char="§"/>
            </a:pPr>
            <a:r>
              <a:rPr lang="en-US" dirty="0" smtClean="0">
                <a:solidFill>
                  <a:schemeClr val="bg1"/>
                </a:solidFill>
                <a:latin typeface="Book Antiqua" panose="02040602050305030304" pitchFamily="18" charset="0"/>
              </a:rPr>
              <a:t>Epimenides purified the city and, rather than accept the large payment from the citizens of Athens, he only asked for peace and friendship between Athens and Knossus his home</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8466191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852" y="2263975"/>
            <a:ext cx="3932237" cy="1600200"/>
          </a:xfrm>
        </p:spPr>
        <p:txBody>
          <a:bodyPr anchor="ctr">
            <a:normAutofit/>
          </a:bodyPr>
          <a:lstStyle/>
          <a:p>
            <a:pPr algn="ctr"/>
            <a:r>
              <a:rPr lang="en-US" sz="6600" b="1" dirty="0" smtClean="0">
                <a:solidFill>
                  <a:schemeClr val="bg1"/>
                </a:solidFill>
                <a:latin typeface="Book Antiqua" panose="02040602050305030304" pitchFamily="18" charset="0"/>
              </a:rPr>
              <a:t>AEACUS</a:t>
            </a:r>
            <a:endParaRPr lang="en-US" sz="6600" b="1" dirty="0">
              <a:solidFill>
                <a:schemeClr val="bg1"/>
              </a:solidFill>
              <a:latin typeface="Book Antiqua" panose="02040602050305030304" pitchFamily="18" charset="0"/>
            </a:endParaRPr>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0" y="1519072"/>
            <a:ext cx="3932261" cy="3810330"/>
          </a:xfrm>
          <a:prstGeom prst="rect">
            <a:avLst/>
          </a:prstGeom>
        </p:spPr>
      </p:pic>
      <p:pic>
        <p:nvPicPr>
          <p:cNvPr id="8" name="Picture 7"/>
          <p:cNvPicPr>
            <a:picLocks noChangeAspect="1"/>
          </p:cNvPicPr>
          <p:nvPr/>
        </p:nvPicPr>
        <p:blipFill>
          <a:blip r:embed="rId3"/>
          <a:stretch>
            <a:fillRect/>
          </a:stretch>
        </p:blipFill>
        <p:spPr>
          <a:xfrm>
            <a:off x="6503831" y="987425"/>
            <a:ext cx="3660527" cy="4987722"/>
          </a:xfrm>
          <a:prstGeom prst="rect">
            <a:avLst/>
          </a:prstGeom>
        </p:spPr>
      </p:pic>
    </p:spTree>
    <p:extLst>
      <p:ext uri="{BB962C8B-B14F-4D97-AF65-F5344CB8AC3E}">
        <p14:creationId xmlns:p14="http://schemas.microsoft.com/office/powerpoint/2010/main" val="4268205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1065"/>
            <a:ext cx="10515600" cy="5545898"/>
          </a:xfrm>
        </p:spPr>
        <p:txBody>
          <a:bodyPr>
            <a:normAutofit lnSpcReduction="10000"/>
          </a:bodyPr>
          <a:lstStyle/>
          <a:p>
            <a:pPr>
              <a:buFont typeface="Wingdings" panose="05000000000000000000" pitchFamily="2" charset="2"/>
              <a:buChar char="Ø"/>
            </a:pPr>
            <a:r>
              <a:rPr lang="en-US" dirty="0" smtClean="0">
                <a:solidFill>
                  <a:schemeClr val="bg1"/>
                </a:solidFill>
              </a:rPr>
              <a:t> </a:t>
            </a:r>
            <a:r>
              <a:rPr lang="en-US" dirty="0" smtClean="0">
                <a:solidFill>
                  <a:schemeClr val="bg1"/>
                </a:solidFill>
                <a:latin typeface="Book Antiqua" panose="02040602050305030304" pitchFamily="18" charset="0"/>
              </a:rPr>
              <a:t>Aeacus was the son of Zeus and Aegina, the daughter of the river-god Asopus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To protect her from the anger of Asopus Zeus carried her to the island of Oenopia</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Aeacus renamed the island Aegina after his mother and became its king</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was known for his piety and respect for justice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Nisus and Sceiron were disputing the throne of Megara, they asked Aeacus to judge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Aeacus ruled that Nisus should be king and Sceiron minister of defense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Sceiron felt that Aeacus had judged fairly and gave him his daughter, Endeïs, for his wife</a:t>
            </a:r>
          </a:p>
        </p:txBody>
      </p:sp>
    </p:spTree>
    <p:extLst>
      <p:ext uri="{BB962C8B-B14F-4D97-AF65-F5344CB8AC3E}">
        <p14:creationId xmlns:p14="http://schemas.microsoft.com/office/powerpoint/2010/main" val="3737878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2885"/>
            <a:ext cx="10198994" cy="5314078"/>
          </a:xfrm>
        </p:spPr>
        <p:txBody>
          <a:bodyPr>
            <a:normAutofit/>
          </a:bodyPr>
          <a:lstStyle/>
          <a:p>
            <a:pPr>
              <a:buFont typeface="Wingdings" panose="05000000000000000000" pitchFamily="2" charset="2"/>
              <a:buChar char="Ø"/>
            </a:pPr>
            <a:r>
              <a:rPr lang="en-US" dirty="0">
                <a:solidFill>
                  <a:schemeClr val="bg1"/>
                </a:solidFill>
              </a:rPr>
              <a:t> </a:t>
            </a:r>
            <a:r>
              <a:rPr lang="en-US" dirty="0" smtClean="0">
                <a:solidFill>
                  <a:schemeClr val="bg1"/>
                </a:solidFill>
                <a:latin typeface="Book Antiqua" panose="02040602050305030304" pitchFamily="18" charset="0"/>
              </a:rPr>
              <a:t>the son of Aristaeus and Autonoë, daughter of Cadmus; grandson of Apollo and Cyrene an oak nymph with a passion for hunting</a:t>
            </a:r>
          </a:p>
          <a:p>
            <a:pPr>
              <a:buFont typeface="Wingdings" panose="05000000000000000000" pitchFamily="2" charset="2"/>
              <a:buChar char="Ø"/>
            </a:pPr>
            <a:r>
              <a:rPr lang="en-US" dirty="0" smtClean="0">
                <a:solidFill>
                  <a:schemeClr val="bg1"/>
                </a:solidFill>
                <a:latin typeface="Book Antiqua" panose="02040602050305030304" pitchFamily="18" charset="0"/>
              </a:rPr>
              <a:t> while hunting, he accidentally saw Artemis bathing and stared too long</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Artemis commanded that he not speak at the risk of being changed into a stag</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hearing his hunting party he called out and was immediately transformed into a stag and killed by his hounds (Ovid says 50) </a:t>
            </a:r>
            <a:endParaRPr lang="en-US" dirty="0">
              <a:solidFill>
                <a:schemeClr val="bg1"/>
              </a:solidFill>
            </a:endParaRPr>
          </a:p>
        </p:txBody>
      </p:sp>
    </p:spTree>
    <p:extLst>
      <p:ext uri="{BB962C8B-B14F-4D97-AF65-F5344CB8AC3E}">
        <p14:creationId xmlns:p14="http://schemas.microsoft.com/office/powerpoint/2010/main" val="39205514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72" y="566670"/>
            <a:ext cx="7618927" cy="6291330"/>
          </a:xfrm>
        </p:spPr>
        <p:txBody>
          <a:bodyPr>
            <a:normAutofit fontScale="92500" lnSpcReduction="20000"/>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Aeacus gained further respect and admiration when all Greek lands were struck by a drought for either the murder of Stymphalus by Pelops or the treatment of Androgeus by Aegeus </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oracle at Delphi told the Greek leaders that the drought could only be lifted by the prayers of Aeacus </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Envoys were sent to Aeacus to beseech him to pray to which he responded that he would do what he could to help</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Aeacus prayed to Zeus and fertility was restored to the lands except Attica where the capitulation of Aegeus to Minos lifted the drought</a:t>
            </a:r>
          </a:p>
          <a:p>
            <a:pPr>
              <a:buFont typeface="Wingdings" panose="05000000000000000000" pitchFamily="2" charset="2"/>
              <a:buChar char="Ø"/>
            </a:pPr>
            <a:r>
              <a:rPr lang="en-US" dirty="0" smtClean="0">
                <a:solidFill>
                  <a:schemeClr val="bg1"/>
                </a:solidFill>
                <a:latin typeface="Book Antiqua" panose="02040602050305030304" pitchFamily="18" charset="0"/>
              </a:rPr>
              <a:t>Endeïs bore him two sons, Peleus (father of Achilles) and Telamon (father of Ajax and Teucer) </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Aeacus was also the father of Phocus by the nereid Psamathe </a:t>
            </a:r>
          </a:p>
          <a:p>
            <a:pPr marL="0" indent="0">
              <a:buNone/>
            </a:pP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441002" y="566670"/>
            <a:ext cx="3293870" cy="5847009"/>
          </a:xfrm>
          <a:prstGeom prst="rect">
            <a:avLst/>
          </a:prstGeom>
        </p:spPr>
      </p:pic>
    </p:spTree>
    <p:extLst>
      <p:ext uri="{BB962C8B-B14F-4D97-AF65-F5344CB8AC3E}">
        <p14:creationId xmlns:p14="http://schemas.microsoft.com/office/powerpoint/2010/main" val="39380940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8034"/>
            <a:ext cx="10515600" cy="5648929"/>
          </a:xfrm>
        </p:spPr>
        <p:txBody>
          <a:bodyPr>
            <a:normAutofit lnSpcReduction="10000"/>
          </a:bodyPr>
          <a:lstStyle/>
          <a:p>
            <a:pPr>
              <a:buFont typeface="Wingdings" panose="05000000000000000000" pitchFamily="2" charset="2"/>
              <a:buChar char="Ø"/>
            </a:pPr>
            <a:r>
              <a:rPr lang="en-US" dirty="0" smtClean="0">
                <a:solidFill>
                  <a:schemeClr val="bg1"/>
                </a:solidFill>
              </a:rPr>
              <a:t> </a:t>
            </a:r>
            <a:r>
              <a:rPr lang="en-US" dirty="0" smtClean="0">
                <a:solidFill>
                  <a:schemeClr val="bg1"/>
                </a:solidFill>
                <a:latin typeface="Book Antiqua" panose="02040602050305030304" pitchFamily="18" charset="0"/>
              </a:rPr>
              <a:t>Phocus excelled in athletic prowess more so than Teucer and Peleus and was favored more by Aeacus </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Teucer and Peleus slew Phocus and were exiled by Aeacus from Aegina</a:t>
            </a:r>
          </a:p>
          <a:p>
            <a:pPr marL="0" indent="0">
              <a:buNone/>
            </a:pPr>
            <a:r>
              <a:rPr lang="en-US" dirty="0" smtClean="0">
                <a:solidFill>
                  <a:schemeClr val="bg1"/>
                </a:solidFill>
                <a:latin typeface="Book Antiqua" panose="02040602050305030304" pitchFamily="18" charset="0"/>
              </a:rPr>
              <a:t> </a:t>
            </a:r>
          </a:p>
          <a:p>
            <a:pPr marL="0" indent="0">
              <a:buNone/>
            </a:pPr>
            <a:r>
              <a:rPr lang="en-US" dirty="0" smtClean="0">
                <a:solidFill>
                  <a:schemeClr val="bg1"/>
                </a:solidFill>
                <a:latin typeface="Book Antiqua" panose="02040602050305030304" pitchFamily="18" charset="0"/>
              </a:rPr>
              <a:t>Peleus </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After leaving Aegina, Peleus came to Phthia where he was purified by its king Eurytion who gave him part of his kingdom</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Peleus accompanied Eurytion on the Calydonian boar hunt where he accidentally killed Eurytion with a javelin intended for the boar</a:t>
            </a:r>
          </a:p>
          <a:p>
            <a:pPr>
              <a:buFont typeface="Wingdings" panose="05000000000000000000" pitchFamily="2" charset="2"/>
              <a:buChar char="Ø"/>
            </a:pPr>
            <a:r>
              <a:rPr lang="en-US" dirty="0" smtClean="0">
                <a:solidFill>
                  <a:schemeClr val="bg1"/>
                </a:solidFill>
                <a:latin typeface="Book Antiqua" panose="02040602050305030304" pitchFamily="18" charset="0"/>
              </a:rPr>
              <a:t> Once again Peleus was sent into exile and was purified by Acastus, the son of Pelias and king of Iolcus</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41406637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003"/>
            <a:ext cx="10515600" cy="5751960"/>
          </a:xfrm>
        </p:spPr>
        <p:txBody>
          <a:bodyPr>
            <a:normAutofit lnSpcReduction="10000"/>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Astydamia, the wife of Acastus, fell in love with Peleus and, when he refused her advances, she accused him of trying to seduce her</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Rather than kill his guest, Acastus took Peleus hunting on Mt. Pelion where he left him asleep after the hunt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Acastus hid his invincible sword, a gift from Hephaestus, in a pile of dung which is a  folk tale element describing how Peleus would cut out the tongues of the animals he killed to prove his skill as a hunter </a:t>
            </a:r>
            <a:r>
              <a:rPr lang="en-US" dirty="0">
                <a:solidFill>
                  <a:schemeClr val="bg1"/>
                </a:solidFill>
                <a:latin typeface="Book Antiqua" panose="02040602050305030304" pitchFamily="18" charset="0"/>
              </a:rPr>
              <a:t>(Apollodorus) </a:t>
            </a:r>
            <a:r>
              <a:rPr lang="en-US" dirty="0" smtClean="0">
                <a:solidFill>
                  <a:schemeClr val="bg1"/>
                </a:solidFill>
                <a:latin typeface="Book Antiqua" panose="02040602050305030304" pitchFamily="18" charset="0"/>
              </a:rPr>
              <a:t>(also footnote fodder)</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Peleus awoke to find himself surrounded by wild animals and centaurs who would have killed him had he not been protected by Chiron who returned his sword to him</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avenged himself by sacking Iolcus and marching his army between the severed body parts of Astydamia </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5034932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882"/>
            <a:ext cx="10515600" cy="5739081"/>
          </a:xfrm>
        </p:spPr>
        <p:txBody>
          <a:bodyPr>
            <a:normAutofit lnSpcReduction="10000"/>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Peleus later married Thetis on Mt. Pelion who bore him Achilles</a:t>
            </a:r>
          </a:p>
          <a:p>
            <a:pPr marL="0" indent="0">
              <a:buNone/>
            </a:pPr>
            <a:endParaRPr lang="en-US" dirty="0">
              <a:solidFill>
                <a:schemeClr val="bg1"/>
              </a:solidFill>
              <a:latin typeface="Book Antiqua" panose="02040602050305030304" pitchFamily="18" charset="0"/>
            </a:endParaRPr>
          </a:p>
          <a:p>
            <a:pPr marL="0" indent="0">
              <a:buNone/>
            </a:pPr>
            <a:r>
              <a:rPr lang="en-US" dirty="0" smtClean="0">
                <a:solidFill>
                  <a:schemeClr val="bg1"/>
                </a:solidFill>
                <a:latin typeface="Book Antiqua" panose="02040602050305030304" pitchFamily="18" charset="0"/>
              </a:rPr>
              <a:t>The Myrmidons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a fit of jealous rage against Aegina, Hera sent a plague of intense heat on the island</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Ovid (</a:t>
            </a:r>
            <a:r>
              <a:rPr lang="en-US" i="1" dirty="0" smtClean="0">
                <a:solidFill>
                  <a:schemeClr val="bg1"/>
                </a:solidFill>
                <a:latin typeface="Book Antiqua" panose="02040602050305030304" pitchFamily="18" charset="0"/>
              </a:rPr>
              <a:t>Metamorphoses</a:t>
            </a:r>
            <a:r>
              <a:rPr lang="en-US" dirty="0" smtClean="0">
                <a:solidFill>
                  <a:schemeClr val="bg1"/>
                </a:solidFill>
                <a:latin typeface="Book Antiqua" panose="02040602050305030304" pitchFamily="18" charset="0"/>
              </a:rPr>
              <a:t>) describes the heat as so intense that animals and humans alike fell dead; and those seeking the coolness of the ground only felt more heat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Ovid also relates that those who placed the dead on funeral pyres also threw themselves onto the pyres to escape the plague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Priests could not sacrifice bulls as they would die before reaching the altar</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3083085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9397"/>
            <a:ext cx="6103513" cy="5687566"/>
          </a:xfrm>
        </p:spPr>
        <p:txBody>
          <a:bodyPr>
            <a:normAutofit fontScale="85000" lnSpcReduction="10000"/>
          </a:bodyPr>
          <a:lstStyle/>
          <a:p>
            <a:pPr>
              <a:buFont typeface="Wingdings" panose="05000000000000000000" pitchFamily="2" charset="2"/>
              <a:buChar char="Ø"/>
            </a:pPr>
            <a:r>
              <a:rPr lang="en-US" dirty="0">
                <a:solidFill>
                  <a:schemeClr val="bg1"/>
                </a:solidFill>
              </a:rPr>
              <a:t> </a:t>
            </a:r>
            <a:r>
              <a:rPr lang="en-US" dirty="0" smtClean="0">
                <a:solidFill>
                  <a:schemeClr val="bg1"/>
                </a:solidFill>
                <a:latin typeface="Book Antiqua" panose="02040602050305030304" pitchFamily="18" charset="0"/>
              </a:rPr>
              <a:t>Aeacus climbed the stairs to the temple of Jupiter and prayed for an end to the plague</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As he prayed, an oak spread its branches over him and he saw a trail of ants each with piece of grain in its mouth </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Aeacus prayed that Jupiter would fill his cities with people as great as this army of ants and kissed the oak down to its roots</a:t>
            </a:r>
          </a:p>
          <a:p>
            <a:pPr>
              <a:buFont typeface="Wingdings" panose="05000000000000000000" pitchFamily="2" charset="2"/>
              <a:buChar char="Ø"/>
            </a:pPr>
            <a:r>
              <a:rPr lang="en-US" dirty="0" smtClean="0">
                <a:solidFill>
                  <a:schemeClr val="bg1"/>
                </a:solidFill>
                <a:latin typeface="Book Antiqua" panose="02040602050305030304" pitchFamily="18" charset="0"/>
              </a:rPr>
              <a:t> That night Aeacus dreamed that he saw the oak tree again and its branches were filled with ants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 mighty tremor shook the tree and the ants fell to the grasses below and began to grow and stand upright, taking on human form with strong arms and legs</a:t>
            </a:r>
          </a:p>
          <a:p>
            <a:pPr>
              <a:buFont typeface="Wingdings" panose="05000000000000000000" pitchFamily="2" charset="2"/>
              <a:buChar char="Ø"/>
            </a:pP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6941712" y="489396"/>
            <a:ext cx="4969731" cy="5203065"/>
          </a:xfrm>
          <a:prstGeom prst="rect">
            <a:avLst/>
          </a:prstGeom>
        </p:spPr>
      </p:pic>
    </p:spTree>
    <p:extLst>
      <p:ext uri="{BB962C8B-B14F-4D97-AF65-F5344CB8AC3E}">
        <p14:creationId xmlns:p14="http://schemas.microsoft.com/office/powerpoint/2010/main" val="17908422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604" y="566670"/>
            <a:ext cx="6868195" cy="5610293"/>
          </a:xfrm>
        </p:spPr>
        <p:txBody>
          <a:bodyPr/>
          <a:lstStyle/>
          <a:p>
            <a:pPr>
              <a:buFont typeface="Wingdings" panose="05000000000000000000" pitchFamily="2" charset="2"/>
              <a:buChar char="Ø"/>
            </a:pPr>
            <a:r>
              <a:rPr lang="en-US" dirty="0" smtClean="0">
                <a:solidFill>
                  <a:schemeClr val="bg1"/>
                </a:solidFill>
                <a:latin typeface="Book Antiqua" panose="02040602050305030304" pitchFamily="18" charset="0"/>
              </a:rPr>
              <a:t> The next morning Aeacus was awakened by unfamiliar voices and his son Telamon telling him that the dream had been fulfilled</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Aeacus called his new populace Myrmidons after the Greek name for the ant, </a:t>
            </a:r>
            <a:r>
              <a:rPr lang="en-US" i="1" dirty="0" smtClean="0">
                <a:solidFill>
                  <a:schemeClr val="bg1"/>
                </a:solidFill>
                <a:latin typeface="Book Antiqua" panose="02040602050305030304" pitchFamily="18" charset="0"/>
              </a:rPr>
              <a:t>myrmex</a:t>
            </a:r>
            <a:r>
              <a:rPr lang="en-US" dirty="0" smtClean="0">
                <a:solidFill>
                  <a:schemeClr val="bg1"/>
                </a:solidFill>
                <a:latin typeface="Book Antiqua" panose="02040602050305030304" pitchFamily="18" charset="0"/>
              </a:rPr>
              <a: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Myrmidons were strong, hardworking, thrifty and honest creatures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These were the forces that Achilles took to Troy</a:t>
            </a:r>
            <a:endParaRPr lang="en-US" dirty="0">
              <a:solidFill>
                <a:schemeClr val="bg1"/>
              </a:solidFill>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798490" y="566670"/>
            <a:ext cx="3596962" cy="5267460"/>
          </a:xfrm>
          <a:prstGeom prst="rect">
            <a:avLst/>
          </a:prstGeom>
        </p:spPr>
      </p:pic>
    </p:spTree>
    <p:extLst>
      <p:ext uri="{BB962C8B-B14F-4D97-AF65-F5344CB8AC3E}">
        <p14:creationId xmlns:p14="http://schemas.microsoft.com/office/powerpoint/2010/main" val="23648709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8186"/>
            <a:ext cx="4995930" cy="5558777"/>
          </a:xfrm>
        </p:spPr>
        <p:txBody>
          <a:bodyPr>
            <a:normAutofit fontScale="92500" lnSpcReduction="20000"/>
          </a:bodyPr>
          <a:lstStyle/>
          <a:p>
            <a:pPr marL="0" indent="0">
              <a:buNone/>
            </a:pPr>
            <a:r>
              <a:rPr lang="en-US" dirty="0" smtClean="0">
                <a:solidFill>
                  <a:schemeClr val="bg1"/>
                </a:solidFill>
                <a:latin typeface="Book Antiqua" panose="02040602050305030304" pitchFamily="18" charset="0"/>
              </a:rPr>
              <a:t>The Walls of Troy</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When Poseidon and Apollo built the walls of Troy, they took Aeacus as their assistant (Pindar, </a:t>
            </a:r>
            <a:r>
              <a:rPr lang="en-US" i="1" dirty="0" smtClean="0">
                <a:solidFill>
                  <a:schemeClr val="bg1"/>
                </a:solidFill>
                <a:latin typeface="Book Antiqua" panose="02040602050305030304" pitchFamily="18" charset="0"/>
              </a:rPr>
              <a:t>Olympian Odes</a:t>
            </a:r>
            <a:r>
              <a:rPr lang="en-US" dirty="0" smtClean="0">
                <a:solidFill>
                  <a:schemeClr val="bg1"/>
                </a:solidFill>
                <a:latin typeface="Book Antiqua" panose="02040602050305030304" pitchFamily="18" charset="0"/>
              </a:rPr>
              <a:t>)</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Upon completion of the work three serpents (or dragons) approached the walls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two that attacked the walls built by the gods fell dead, while the one that attacked those build by Aeacus found a way through</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This prompted Apollo to prophesy that Troy would fall at the hands of the Aeacidae (descendants of Aeacus)</a:t>
            </a:r>
          </a:p>
        </p:txBody>
      </p:sp>
      <p:pic>
        <p:nvPicPr>
          <p:cNvPr id="4" name="Picture 3"/>
          <p:cNvPicPr>
            <a:picLocks noChangeAspect="1"/>
          </p:cNvPicPr>
          <p:nvPr/>
        </p:nvPicPr>
        <p:blipFill>
          <a:blip r:embed="rId2"/>
          <a:stretch>
            <a:fillRect/>
          </a:stretch>
        </p:blipFill>
        <p:spPr>
          <a:xfrm>
            <a:off x="6066956" y="618185"/>
            <a:ext cx="5680522" cy="5035640"/>
          </a:xfrm>
          <a:prstGeom prst="rect">
            <a:avLst/>
          </a:prstGeom>
        </p:spPr>
      </p:pic>
    </p:spTree>
    <p:extLst>
      <p:ext uri="{BB962C8B-B14F-4D97-AF65-F5344CB8AC3E}">
        <p14:creationId xmlns:p14="http://schemas.microsoft.com/office/powerpoint/2010/main" val="3077998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450761"/>
            <a:ext cx="5867400" cy="5726202"/>
          </a:xfrm>
        </p:spPr>
        <p:txBody>
          <a:bodyPr/>
          <a:lstStyle/>
          <a:p>
            <a:pPr marL="0" indent="0">
              <a:buNone/>
            </a:pPr>
            <a:r>
              <a:rPr lang="en-US" dirty="0" smtClean="0">
                <a:solidFill>
                  <a:schemeClr val="bg1"/>
                </a:solidFill>
                <a:latin typeface="Book Antiqua" panose="02040602050305030304" pitchFamily="18" charset="0"/>
              </a:rPr>
              <a:t>The death of Aeacus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After the his death, the sons of Phocus also left Aegina </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Aeacus was left to rule alone in his last days</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Upon his death he was made the third judge in the Underworld with the Cretan brothers Minos and Rhadamanthys </a:t>
            </a:r>
          </a:p>
          <a:p>
            <a:pPr>
              <a:buFont typeface="Wingdings" panose="05000000000000000000" pitchFamily="2" charset="2"/>
              <a:buChar char="Ø"/>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works of art he is represented as carrying a scepter and the keys to the gates of Hades</a:t>
            </a:r>
          </a:p>
          <a:p>
            <a:pPr>
              <a:buFont typeface="Wingdings" panose="05000000000000000000" pitchFamily="2" charset="2"/>
              <a:buChar char="Ø"/>
            </a:pPr>
            <a:endParaRPr lang="en-US" dirty="0">
              <a:solidFill>
                <a:schemeClr val="bg1"/>
              </a:solidFill>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531853" y="579550"/>
            <a:ext cx="4800001" cy="5151549"/>
          </a:xfrm>
          <a:prstGeom prst="rect">
            <a:avLst/>
          </a:prstGeom>
        </p:spPr>
      </p:pic>
    </p:spTree>
    <p:extLst>
      <p:ext uri="{BB962C8B-B14F-4D97-AF65-F5344CB8AC3E}">
        <p14:creationId xmlns:p14="http://schemas.microsoft.com/office/powerpoint/2010/main" val="7273110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7200" dirty="0" smtClean="0">
                <a:solidFill>
                  <a:schemeClr val="bg1"/>
                </a:solidFill>
                <a:latin typeface="Book Antiqua" panose="02040602050305030304" pitchFamily="18" charset="0"/>
              </a:rPr>
              <a:t>AMYMONE</a:t>
            </a:r>
            <a:endParaRPr lang="en-US" sz="7200" dirty="0">
              <a:solidFill>
                <a:schemeClr val="bg1"/>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320085"/>
                <a:ext cx="10515600" cy="5537915"/>
              </a:xfrm>
            </p:spPr>
            <p:txBody>
              <a:bodyPr>
                <a:normAutofit fontScale="85000" lnSpcReduction="20000"/>
              </a:bodyPr>
              <a:lstStyle/>
              <a:p>
                <a:pPr>
                  <a:buFont typeface="Wingdings" panose="05000000000000000000" pitchFamily="2" charset="2"/>
                  <a:buChar char="v"/>
                </a:pPr>
                <a:r>
                  <a:rPr lang="en-US" dirty="0" smtClean="0">
                    <a:solidFill>
                      <a:schemeClr val="bg1"/>
                    </a:solidFill>
                    <a:latin typeface="Book Antiqua" panose="02040602050305030304" pitchFamily="18" charset="0"/>
                  </a:rPr>
                  <a:t> Amymone was the daughter of Dana</a:t>
                </a:r>
                <a14:m>
                  <m:oMath xmlns:m="http://schemas.openxmlformats.org/officeDocument/2006/math">
                    <m:r>
                      <a:rPr lang="en-US" i="1" smtClean="0">
                        <a:solidFill>
                          <a:schemeClr val="bg1"/>
                        </a:solidFill>
                        <a:latin typeface="Cambria Math" panose="02040503050406030204" pitchFamily="18" charset="0"/>
                      </a:rPr>
                      <m:t>ü</m:t>
                    </m:r>
                    <m:r>
                      <a:rPr lang="en-US" b="0" i="1" smtClean="0">
                        <a:solidFill>
                          <a:schemeClr val="bg1"/>
                        </a:solidFill>
                        <a:latin typeface="Cambria Math" panose="02040503050406030204" pitchFamily="18" charset="0"/>
                      </a:rPr>
                      <m:t>𝑠</m:t>
                    </m:r>
                  </m:oMath>
                </a14:m>
                <a:r>
                  <a:rPr lang="en-US" dirty="0" smtClean="0">
                    <a:solidFill>
                      <a:schemeClr val="bg1"/>
                    </a:solidFill>
                    <a:latin typeface="Book Antiqua" panose="02040602050305030304" pitchFamily="18" charset="0"/>
                  </a:rPr>
                  <a:t> and was sent to search for water after her family moved to the Argolid </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Bored with her chore, she spotted a deer and hunted it</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Her javelin missed its mark and struck a sleeping satyr who immediately pursued her</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Her cries for help were heard by Poseidon who came to her aid and dispatched the satyr</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lay with Poseidon and, suddenly remembering her task, Poseidon struck the ground with his trident and created a triple stream which was named after her (the name was later changed to Lerna)</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bore Poseidon a son, Nauplius, who was a famous navigator and for whom the port of Argos was named</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is represented with a water pitcher as a reminder of the sacred spring of Lerna and the copious springs that made Argos well-watered</a:t>
                </a:r>
              </a:p>
              <a:p>
                <a:pPr marL="0" indent="0">
                  <a:buNone/>
                </a:pPr>
                <a:r>
                  <a:rPr lang="en-US" dirty="0" smtClean="0">
                    <a:solidFill>
                      <a:srgbClr val="FFFF00"/>
                    </a:solidFill>
                    <a:latin typeface="Book Antiqua" panose="02040602050305030304" pitchFamily="18" charset="0"/>
                  </a:rPr>
                  <a:t>Note:  Her name means “blameless one” and is sometimes identified as Hypermnestra, the Danaid who did not slay her husband </a:t>
                </a:r>
                <a:endParaRPr lang="en-US" dirty="0">
                  <a:solidFill>
                    <a:srgbClr val="FFFF00"/>
                  </a:solidFill>
                  <a:latin typeface="Book Antiqua" panose="0204060205030503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320085"/>
                <a:ext cx="10515600" cy="5537915"/>
              </a:xfrm>
              <a:blipFill rotWithShape="0">
                <a:blip r:embed="rId2"/>
                <a:stretch>
                  <a:fillRect l="-928" t="-2423" r="-870"/>
                </a:stretch>
              </a:blipFill>
            </p:spPr>
            <p:txBody>
              <a:bodyPr/>
              <a:lstStyle/>
              <a:p>
                <a:r>
                  <a:rPr lang="en-US">
                    <a:noFill/>
                  </a:rPr>
                  <a:t> </a:t>
                </a:r>
              </a:p>
            </p:txBody>
          </p:sp>
        </mc:Fallback>
      </mc:AlternateContent>
    </p:spTree>
    <p:extLst>
      <p:ext uri="{BB962C8B-B14F-4D97-AF65-F5344CB8AC3E}">
        <p14:creationId xmlns:p14="http://schemas.microsoft.com/office/powerpoint/2010/main" val="9367983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70" y="2624137"/>
            <a:ext cx="4819918" cy="1600200"/>
          </a:xfrm>
        </p:spPr>
        <p:txBody>
          <a:bodyPr anchor="ctr">
            <a:normAutofit/>
          </a:bodyPr>
          <a:lstStyle/>
          <a:p>
            <a:pPr algn="ctr"/>
            <a:r>
              <a:rPr lang="en-US" sz="6600" b="1" dirty="0" smtClean="0">
                <a:solidFill>
                  <a:schemeClr val="bg1"/>
                </a:solidFill>
                <a:latin typeface="Book Antiqua" panose="02040602050305030304" pitchFamily="18" charset="0"/>
              </a:rPr>
              <a:t>ARACHNE</a:t>
            </a:r>
            <a:endParaRPr lang="en-US" sz="6600" b="1" dirty="0">
              <a:solidFill>
                <a:schemeClr val="bg1"/>
              </a:solidFill>
              <a:latin typeface="Book Antiqua" panose="02040602050305030304" pitchFamily="18" charset="0"/>
            </a:endParaRP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5183188" y="987424"/>
            <a:ext cx="6333240" cy="4873626"/>
          </a:xfrm>
          <a:prstGeom prst="rect">
            <a:avLst/>
          </a:prstGeom>
        </p:spPr>
      </p:pic>
    </p:spTree>
    <p:extLst>
      <p:ext uri="{BB962C8B-B14F-4D97-AF65-F5344CB8AC3E}">
        <p14:creationId xmlns:p14="http://schemas.microsoft.com/office/powerpoint/2010/main" val="94333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11988" y="2788276"/>
            <a:ext cx="3932237" cy="1600200"/>
          </a:xfrm>
        </p:spPr>
        <p:txBody>
          <a:bodyPr anchor="ctr">
            <a:normAutofit/>
          </a:bodyPr>
          <a:lstStyle/>
          <a:p>
            <a:pPr algn="ctr"/>
            <a:r>
              <a:rPr lang="en-US" sz="8000" dirty="0">
                <a:solidFill>
                  <a:schemeClr val="bg1"/>
                </a:solidFill>
                <a:latin typeface="Book Antiqua" panose="02040602050305030304" pitchFamily="18" charset="0"/>
              </a:rPr>
              <a:t>ORION</a:t>
            </a:r>
            <a:endParaRPr lang="en-US" sz="8000" dirty="0"/>
          </a:p>
        </p:txBody>
      </p:sp>
      <p:pic>
        <p:nvPicPr>
          <p:cNvPr id="7" name="Content Placeholder 6"/>
          <p:cNvPicPr>
            <a:picLocks noGrp="1" noChangeAspect="1"/>
          </p:cNvPicPr>
          <p:nvPr>
            <p:ph idx="1"/>
          </p:nvPr>
        </p:nvPicPr>
        <p:blipFill>
          <a:blip r:embed="rId2"/>
          <a:stretch>
            <a:fillRect/>
          </a:stretch>
        </p:blipFill>
        <p:spPr>
          <a:xfrm>
            <a:off x="2735768" y="1550073"/>
            <a:ext cx="3458970" cy="4538600"/>
          </a:xfrm>
          <a:prstGeom prst="rect">
            <a:avLst/>
          </a:prstGeom>
        </p:spPr>
      </p:pic>
    </p:spTree>
    <p:extLst>
      <p:ext uri="{BB962C8B-B14F-4D97-AF65-F5344CB8AC3E}">
        <p14:creationId xmlns:p14="http://schemas.microsoft.com/office/powerpoint/2010/main" val="5645529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518"/>
            <a:ext cx="10515600" cy="5700445"/>
          </a:xfrm>
        </p:spPr>
        <p:txBody>
          <a:bodyPr>
            <a:normAutofit lnSpcReduction="10000"/>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The myth of Arachne comes from Ovid’s </a:t>
            </a:r>
            <a:r>
              <a:rPr lang="en-US" i="1" dirty="0" smtClean="0">
                <a:solidFill>
                  <a:schemeClr val="bg1"/>
                </a:solidFill>
                <a:latin typeface="Book Antiqua" panose="02040602050305030304" pitchFamily="18" charset="0"/>
              </a:rPr>
              <a:t>Metamorphoses</a:t>
            </a:r>
            <a:r>
              <a:rPr lang="en-US" dirty="0" smtClean="0">
                <a:solidFill>
                  <a:schemeClr val="bg1"/>
                </a:solidFill>
                <a:latin typeface="Book Antiqua" panose="02040602050305030304" pitchFamily="18" charset="0"/>
              </a:rPr>
              <a:t>, Book 6, 1-145.</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Arachne was the daughter of Idmon</a:t>
            </a: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of Colophon who was skilled at the art of weaving </a:t>
            </a:r>
          </a:p>
          <a:p>
            <a:pPr>
              <a:buFont typeface="Courier New" panose="02070309020205020404" pitchFamily="49" charset="0"/>
              <a:buChar char="o"/>
            </a:pPr>
            <a:r>
              <a:rPr lang="en-US" dirty="0" smtClean="0">
                <a:solidFill>
                  <a:schemeClr val="bg1"/>
                </a:solidFill>
                <a:latin typeface="Book Antiqua" panose="02040602050305030304" pitchFamily="18" charset="0"/>
              </a:rPr>
              <a:t>Living in the Lydian village of Hypaepa even the nymphs of the fountains and forests would leave their haunts to watch her spin her beautiful tapestries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Those who watched insisted that Minerva herself had been her teacher</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Arachne denied that Minerva was her teacher and took offense when her work was called divine</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Arachne even dared Minerva to compete with her and offered to give up weaving if Minerva won</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5557838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7454" y="425003"/>
            <a:ext cx="6936346" cy="5751960"/>
          </a:xfrm>
        </p:spPr>
        <p:txBody>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Disguised as an old woman, Minerva approached Arachne and advised her to accept her earthly talent and to seek the forgiveness of the goddess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This advice only infuriated Arachne more and with fists clenched as if to strike the old woman asked where her goddess was and why she refused to compete with her</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It was then that Minerva dropped her disguise and the nymphs and Thracian women fell to their knees except for Arachne</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912198" y="425003"/>
            <a:ext cx="3505255" cy="5267459"/>
          </a:xfrm>
          <a:prstGeom prst="rect">
            <a:avLst/>
          </a:prstGeom>
        </p:spPr>
      </p:pic>
    </p:spTree>
    <p:extLst>
      <p:ext uri="{BB962C8B-B14F-4D97-AF65-F5344CB8AC3E}">
        <p14:creationId xmlns:p14="http://schemas.microsoft.com/office/powerpoint/2010/main" val="11791164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882"/>
            <a:ext cx="10515600" cy="6323526"/>
          </a:xfrm>
        </p:spPr>
        <p:txBody>
          <a:bodyPr>
            <a:normAutofit/>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a:t>
            </a:r>
            <a:r>
              <a:rPr lang="en-US" dirty="0">
                <a:solidFill>
                  <a:schemeClr val="bg1"/>
                </a:solidFill>
                <a:latin typeface="Book Antiqua" panose="02040602050305030304" pitchFamily="18" charset="0"/>
              </a:rPr>
              <a:t>P</a:t>
            </a:r>
            <a:r>
              <a:rPr lang="en-US" dirty="0" smtClean="0">
                <a:solidFill>
                  <a:schemeClr val="bg1"/>
                </a:solidFill>
                <a:latin typeface="Book Antiqua" panose="02040602050305030304" pitchFamily="18" charset="0"/>
              </a:rPr>
              <a:t>allas (Minerva) spun the contest of the naming of Athens restoring Cecrops on the hill of Mars </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Beneath the hill stood the twelve Olympians, six on each side with Jupiter in the center in regal garments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Neptune was depicted striking the rock from which sprang the horse, his gift to the city</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Opposite was Minerva in helmet and aegis striking the earth with her spear from which sprang the olive tree</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the corners she spun the fates of mortals who dared to claim equality or superiority to the gods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In the first corner were Queen Rhodope of Thrace and her husband Haemus who were changed into Mount Rhodope and the Balkan Mountains for comparing themselves to Zeus and Hera</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6755946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3639"/>
            <a:ext cx="10515600" cy="5713324"/>
          </a:xfrm>
        </p:spPr>
        <p:txBody>
          <a:bodyPr>
            <a:normAutofit fontScale="92500" lnSpcReduction="10000"/>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In the second corner she spun the fate of the Pygmy queen Gerana who boasted equal beauty to Hera and was turned into a crane (thereafter the Pygmies and cranes were constantly at war with each other)</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third corner depicted Antigone of Troy, the sister of Priam who was turned into a stork for also boasting of superior beauty to Hera (Note: </a:t>
            </a:r>
            <a:r>
              <a:rPr lang="en-US" dirty="0" smtClean="0">
                <a:solidFill>
                  <a:srgbClr val="FFFF00"/>
                </a:solidFill>
                <a:latin typeface="Book Antiqua" panose="02040602050305030304" pitchFamily="18" charset="0"/>
              </a:rPr>
              <a:t>One source states that Hera turned her hair into snakes and another god took pity on her and transformed her into a stork, which thereafter preyed on snakes</a:t>
            </a:r>
            <a:r>
              <a:rPr lang="en-US" dirty="0" smtClean="0">
                <a:solidFill>
                  <a:schemeClr val="bg1"/>
                </a:solidFill>
                <a:latin typeface="Book Antiqua" panose="02040602050305030304" pitchFamily="18" charset="0"/>
              </a:rPr>
              <a:t>)</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 fourth portrayed Cinyras who was clasping the steps of the temple which had been the knees of his daughters (</a:t>
            </a:r>
            <a:r>
              <a:rPr lang="en-US" dirty="0" smtClean="0">
                <a:solidFill>
                  <a:srgbClr val="FFFF00"/>
                </a:solidFill>
                <a:latin typeface="Book Antiqua" panose="02040602050305030304" pitchFamily="18" charset="0"/>
              </a:rPr>
              <a:t>Note: Ovid does not state if this offense was the result of his musical contest with Apollo which he lost and was killed by Apollo, his daughters flinging themselves into the sea and were changed into sea birds</a:t>
            </a:r>
            <a:r>
              <a:rPr lang="en-US" dirty="0" smtClean="0">
                <a:solidFill>
                  <a:schemeClr val="bg1"/>
                </a:solidFill>
                <a:latin typeface="Book Antiqua" panose="02040602050305030304" pitchFamily="18" charset="0"/>
              </a:rPr>
              <a:t>)</a:t>
            </a:r>
          </a:p>
          <a:p>
            <a:pPr>
              <a:buFont typeface="Courier New" panose="02070309020205020404" pitchFamily="49" charset="0"/>
              <a:buChar char="o"/>
            </a:pPr>
            <a:r>
              <a:rPr lang="en-US" dirty="0" smtClean="0">
                <a:solidFill>
                  <a:schemeClr val="bg1"/>
                </a:solidFill>
                <a:latin typeface="Book Antiqua" panose="02040602050305030304" pitchFamily="18" charset="0"/>
              </a:rPr>
              <a:t>Minerva framed her tapestry with olive branches, the sign of peace</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29746182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518"/>
            <a:ext cx="10515600" cy="5700445"/>
          </a:xfrm>
        </p:spPr>
        <p:txBody>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The center of Arachne’s tapestry was Europa and the bull with waves so realistic that they seemed to move as she wove</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Around this she wove the various indiscretions of the gods beginning with Jupiter</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wove Asteria pursued by Jupiter in the form of an eagle who flung herself into the Aegean Sea in the form of a quail to escape his advances and became Ortygia (“Quail Island” the birthplace of Diana)</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This was followed by Leda and the swan; as the satyr who slept with Antiope; the deception to Alcmena; the golden shower of Danaë; the tickling flame to Aegina; the happy shepherd to Mnemosyne; and the spotted snake to Proserpina</a:t>
            </a:r>
          </a:p>
          <a:p>
            <a:pPr>
              <a:buFont typeface="Courier New" panose="02070309020205020404" pitchFamily="49" charset="0"/>
              <a:buChar char="o"/>
            </a:pP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4567086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8034"/>
            <a:ext cx="5446690" cy="5648929"/>
          </a:xfrm>
        </p:spPr>
        <p:txBody>
          <a:bodyPr/>
          <a:lstStyle/>
          <a:p>
            <a:pPr>
              <a:buFont typeface="Courier New" panose="02070309020205020404" pitchFamily="49" charset="0"/>
              <a:buChar char="o"/>
            </a:pPr>
            <a:r>
              <a:rPr lang="en-US" dirty="0" smtClean="0">
                <a:solidFill>
                  <a:schemeClr val="bg1"/>
                </a:solidFill>
              </a:rPr>
              <a:t> </a:t>
            </a:r>
            <a:r>
              <a:rPr lang="en-US" dirty="0" smtClean="0">
                <a:solidFill>
                  <a:schemeClr val="bg1"/>
                </a:solidFill>
                <a:latin typeface="Book Antiqua" panose="02040602050305030304" pitchFamily="18" charset="0"/>
              </a:rPr>
              <a:t>Next she turned her attention to Neptune portraying him as the bull with Canace; then as Epineus he conceived two giants; as a ram he took Theophane; the mild Ceres as a horse; Medusa as a bird; and Melantho as a dolphin</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Apollo followed depicted with hawk feathers or a lion’s mane</a:t>
            </a:r>
            <a:endParaRPr lang="en-US" dirty="0" smtClean="0">
              <a:solidFill>
                <a:schemeClr val="bg1"/>
              </a:solidFill>
            </a:endParaRP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How as a shepherd he played with Issa, Macareus’ daughter</a:t>
            </a:r>
          </a:p>
        </p:txBody>
      </p:sp>
      <p:pic>
        <p:nvPicPr>
          <p:cNvPr id="4" name="Picture 3"/>
          <p:cNvPicPr>
            <a:picLocks noChangeAspect="1"/>
          </p:cNvPicPr>
          <p:nvPr/>
        </p:nvPicPr>
        <p:blipFill>
          <a:blip r:embed="rId2"/>
          <a:stretch>
            <a:fillRect/>
          </a:stretch>
        </p:blipFill>
        <p:spPr>
          <a:xfrm>
            <a:off x="6254839" y="528034"/>
            <a:ext cx="5396248" cy="5396248"/>
          </a:xfrm>
          <a:prstGeom prst="rect">
            <a:avLst/>
          </a:prstGeom>
        </p:spPr>
      </p:pic>
    </p:spTree>
    <p:extLst>
      <p:ext uri="{BB962C8B-B14F-4D97-AF65-F5344CB8AC3E}">
        <p14:creationId xmlns:p14="http://schemas.microsoft.com/office/powerpoint/2010/main" val="21435120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8056" y="540913"/>
            <a:ext cx="7425744" cy="5636050"/>
          </a:xfrm>
        </p:spPr>
        <p:txBody>
          <a:bodyPr>
            <a:normAutofit fontScale="92500" lnSpcReduction="20000"/>
          </a:bodyPr>
          <a:lstStyle/>
          <a:p>
            <a:pPr>
              <a:buFont typeface="Courier New" panose="02070309020205020404" pitchFamily="49" charset="0"/>
              <a:buChar char="o"/>
            </a:pPr>
            <a:r>
              <a:rPr lang="en-US" dirty="0" smtClean="0">
                <a:solidFill>
                  <a:schemeClr val="bg1"/>
                </a:solidFill>
                <a:latin typeface="Book Antiqua" panose="02040602050305030304" pitchFamily="18" charset="0"/>
              </a:rPr>
              <a:t> She wove Bacchus hidden in a bowl of grapes to trick Erigone</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Finally she wove how Saturn, changed into a horse, conceived the centaur Chiron</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She framed her scene with flowers and ivy</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None could condemn her work which threw Minerva into a rage and she tore her work to shreds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Then Minerva took her shuttle and beat her about the face four times</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Unable to take any further punishment, Arachne hung herself</a:t>
            </a:r>
          </a:p>
          <a:p>
            <a:pPr>
              <a:buFont typeface="Courier New" panose="02070309020205020404" pitchFamily="49" charset="0"/>
              <a:buChar char="o"/>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As she swung, Minerva took pity and sprinkled her with Hecate’s potion changing her into a spider to be the tenuous weaver of an ancient craft</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321591" y="540913"/>
            <a:ext cx="3606465" cy="5254580"/>
          </a:xfrm>
          <a:prstGeom prst="rect">
            <a:avLst/>
          </a:prstGeom>
        </p:spPr>
      </p:pic>
    </p:spTree>
    <p:extLst>
      <p:ext uri="{BB962C8B-B14F-4D97-AF65-F5344CB8AC3E}">
        <p14:creationId xmlns:p14="http://schemas.microsoft.com/office/powerpoint/2010/main" val="298243279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11988" y="2775397"/>
            <a:ext cx="3932237" cy="1600200"/>
          </a:xfrm>
        </p:spPr>
        <p:txBody>
          <a:bodyPr anchor="ctr">
            <a:normAutofit/>
          </a:bodyPr>
          <a:lstStyle/>
          <a:p>
            <a:pPr algn="ctr"/>
            <a:r>
              <a:rPr lang="en-US" sz="7200" dirty="0" smtClean="0">
                <a:solidFill>
                  <a:schemeClr val="bg1"/>
                </a:solidFill>
                <a:latin typeface="Book Antiqua" panose="02040602050305030304" pitchFamily="18" charset="0"/>
              </a:rPr>
              <a:t>ARCAS</a:t>
            </a:r>
            <a:endParaRPr lang="en-US" sz="7200" dirty="0">
              <a:solidFill>
                <a:schemeClr val="bg1"/>
              </a:solidFill>
              <a:latin typeface="Book Antiqua" panose="02040602050305030304" pitchFamily="18" charset="0"/>
            </a:endParaRPr>
          </a:p>
        </p:txBody>
      </p:sp>
      <p:sp>
        <p:nvSpPr>
          <p:cNvPr id="5" name="Content Placeholder 4"/>
          <p:cNvSpPr>
            <a:spLocks noGrp="1"/>
          </p:cNvSpPr>
          <p:nvPr>
            <p:ph idx="1"/>
          </p:nvPr>
        </p:nvSpPr>
        <p:spPr>
          <a:xfrm>
            <a:off x="839788" y="1257300"/>
            <a:ext cx="6172200" cy="4873625"/>
          </a:xfrm>
        </p:spPr>
        <p:txBody>
          <a:bodyPr/>
          <a:lstStyle/>
          <a:p>
            <a:endParaRPr lang="en-US" dirty="0"/>
          </a:p>
        </p:txBody>
      </p:sp>
      <p:pic>
        <p:nvPicPr>
          <p:cNvPr id="7" name="Picture 6"/>
          <p:cNvPicPr>
            <a:picLocks noChangeAspect="1"/>
          </p:cNvPicPr>
          <p:nvPr/>
        </p:nvPicPr>
        <p:blipFill>
          <a:blip r:embed="rId2"/>
          <a:stretch>
            <a:fillRect/>
          </a:stretch>
        </p:blipFill>
        <p:spPr>
          <a:xfrm>
            <a:off x="1254765" y="1257300"/>
            <a:ext cx="5757223" cy="4917628"/>
          </a:xfrm>
          <a:prstGeom prst="rect">
            <a:avLst/>
          </a:prstGeom>
        </p:spPr>
      </p:pic>
    </p:spTree>
    <p:extLst>
      <p:ext uri="{BB962C8B-B14F-4D97-AF65-F5344CB8AC3E}">
        <p14:creationId xmlns:p14="http://schemas.microsoft.com/office/powerpoint/2010/main" val="6186573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489397"/>
            <a:ext cx="10515600" cy="5687566"/>
          </a:xfrm>
        </p:spPr>
        <p:txBody>
          <a:bodyPr>
            <a:normAutofit lnSpcReduction="10000"/>
          </a:bodyPr>
          <a:lstStyle/>
          <a:p>
            <a:pPr>
              <a:buFont typeface="Wingdings" panose="05000000000000000000" pitchFamily="2" charset="2"/>
              <a:buChar char="v"/>
            </a:pPr>
            <a:r>
              <a:rPr lang="en-US" dirty="0" smtClean="0">
                <a:solidFill>
                  <a:schemeClr val="bg1"/>
                </a:solidFill>
                <a:latin typeface="Book Antiqua" panose="02040602050305030304" pitchFamily="18" charset="0"/>
              </a:rPr>
              <a:t>  Arcas was the son of Zeus and Callisto, who was changed into a bear by Hera in a rage of jealousy</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Arcas was either rescued from his mother’s womb by Hermes and raised by Maia in Arcadia or sent to live in the court of Lycaon</a:t>
            </a: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his maternal grandfather</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While Zeus to wandering earth disguised as a peasant, he came to the house of Lycaon</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Lycaon killed Arcas, cut him into pieces, cooked him and served him to Zeus thinking that he could fool him</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Zeus immediately overturned the table and struck the house with his thunderbolt killing all the sons of Lycaon except Nyctimus</a:t>
            </a:r>
            <a:endParaRPr lang="en-US" dirty="0">
              <a:solidFill>
                <a:schemeClr val="bg1"/>
              </a:solidFill>
              <a:latin typeface="Book Antiqua" panose="02040602050305030304" pitchFamily="18" charset="0"/>
            </a:endParaRPr>
          </a:p>
          <a:p>
            <a:pPr>
              <a:buFont typeface="Wingdings" panose="05000000000000000000" pitchFamily="2" charset="2"/>
              <a:buChar char="v"/>
            </a:pPr>
            <a:r>
              <a:rPr lang="en-US" dirty="0" smtClean="0">
                <a:solidFill>
                  <a:schemeClr val="bg1"/>
                </a:solidFill>
                <a:latin typeface="Book Antiqua" panose="02040602050305030304" pitchFamily="18" charset="0"/>
              </a:rPr>
              <a:t> Zeus then restored Arcas to life</a:t>
            </a:r>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85431040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2158" y="566670"/>
            <a:ext cx="6253766" cy="5610293"/>
          </a:xfrm>
        </p:spPr>
        <p:txBody>
          <a:bodyPr>
            <a:normAutofit lnSpcReduction="10000"/>
          </a:bodyPr>
          <a:lstStyle/>
          <a:p>
            <a:pPr>
              <a:buFont typeface="Wingdings" panose="05000000000000000000" pitchFamily="2" charset="2"/>
              <a:buChar char="v"/>
            </a:pPr>
            <a:r>
              <a:rPr lang="en-US" dirty="0" smtClean="0">
                <a:solidFill>
                  <a:schemeClr val="bg1"/>
                </a:solidFill>
                <a:latin typeface="Book Antiqua" panose="02040602050305030304" pitchFamily="18" charset="0"/>
              </a:rPr>
              <a:t> Zeus then turned his attention to the fleeing Lycaon and transformed him into a werewolf</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Arcas succeeded Nyctimus as king and introduced weaving, bread-making and crop cultivation to the Arcadians which he learned from </a:t>
            </a:r>
            <a:r>
              <a:rPr lang="en-US" dirty="0" err="1" smtClean="0">
                <a:solidFill>
                  <a:schemeClr val="bg1"/>
                </a:solidFill>
                <a:latin typeface="Book Antiqua" panose="02040602050305030304" pitchFamily="18" charset="0"/>
              </a:rPr>
              <a:t>Triptolemus</a:t>
            </a:r>
            <a:endParaRPr lang="en-US" dirty="0" smtClean="0">
              <a:solidFill>
                <a:schemeClr val="bg1"/>
              </a:solidFill>
              <a:latin typeface="Book Antiqua" panose="02040602050305030304" pitchFamily="18" charset="0"/>
            </a:endParaRP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had three sons Azan, Apheidus and Elatus who upon his death drew lots for and received respectively Azania, Tegea and Mt Cyllene</a:t>
            </a:r>
          </a:p>
          <a:p>
            <a:pPr>
              <a:buFont typeface="Wingdings" panose="05000000000000000000" pitchFamily="2" charset="2"/>
              <a:buChar char="v"/>
            </a:pPr>
            <a:r>
              <a:rPr lang="en-US" dirty="0">
                <a:solidFill>
                  <a:schemeClr val="bg1"/>
                </a:solidFill>
                <a:latin typeface="Book Antiqua" panose="02040602050305030304" pitchFamily="18" charset="0"/>
              </a:rPr>
              <a:t> </a:t>
            </a:r>
            <a:r>
              <a:rPr lang="en-US" dirty="0" smtClean="0">
                <a:solidFill>
                  <a:schemeClr val="bg1"/>
                </a:solidFill>
                <a:latin typeface="Book Antiqua" panose="02040602050305030304" pitchFamily="18" charset="0"/>
              </a:rPr>
              <a:t>He also had an illegitimate son Autolaüs </a:t>
            </a:r>
            <a:endParaRPr lang="en-US" dirty="0">
              <a:solidFill>
                <a:schemeClr val="bg1"/>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318084" y="566669"/>
            <a:ext cx="5194074" cy="5383370"/>
          </a:xfrm>
          <a:prstGeom prst="rect">
            <a:avLst/>
          </a:prstGeom>
        </p:spPr>
      </p:pic>
    </p:spTree>
    <p:extLst>
      <p:ext uri="{BB962C8B-B14F-4D97-AF65-F5344CB8AC3E}">
        <p14:creationId xmlns:p14="http://schemas.microsoft.com/office/powerpoint/2010/main" val="2416251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30616</TotalTime>
  <Words>13714</Words>
  <Application>Microsoft Office PowerPoint</Application>
  <PresentationFormat>Widescreen</PresentationFormat>
  <Paragraphs>893</Paragraphs>
  <Slides>175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175</vt:i4>
      </vt:variant>
    </vt:vector>
  </HeadingPairs>
  <TitlesOfParts>
    <vt:vector size="184" baseType="lpstr">
      <vt:lpstr>Arial</vt:lpstr>
      <vt:lpstr>Book Antiqua</vt:lpstr>
      <vt:lpstr>Calibri</vt:lpstr>
      <vt:lpstr>Calibri Light</vt:lpstr>
      <vt:lpstr>Cambria Math</vt:lpstr>
      <vt:lpstr>Courier New</vt:lpstr>
      <vt:lpstr>Times New Roman</vt:lpstr>
      <vt:lpstr>Wingdings</vt:lpstr>
      <vt:lpstr>Office Theme</vt:lpstr>
      <vt:lpstr>LESSER DIVINITIES &amp; MYTHS</vt:lpstr>
      <vt:lpstr>TABLE OF CONTENTS</vt:lpstr>
      <vt:lpstr>PowerPoint Presentation</vt:lpstr>
      <vt:lpstr>PowerPoint Presentation</vt:lpstr>
      <vt:lpstr>PowerPoint Presentation</vt:lpstr>
      <vt:lpstr>PowerPoint Presentation</vt:lpstr>
      <vt:lpstr>PowerPoint Presentation</vt:lpstr>
      <vt:lpstr>PowerPoint Presentation</vt:lpstr>
      <vt:lpstr>ORION</vt:lpstr>
      <vt:lpstr>PowerPoint Presentation</vt:lpstr>
      <vt:lpstr>PowerPoint Presentation</vt:lpstr>
      <vt:lpstr>PowerPoint Presentation</vt:lpstr>
      <vt:lpstr>PowerPoint Presentation</vt:lpstr>
      <vt:lpstr>PowerPoint Presentation</vt:lpstr>
      <vt:lpstr>PowerPoint Presentation</vt:lpstr>
      <vt:lpstr>THE PLEIADES</vt:lpstr>
      <vt:lpstr>PowerPoint Presentation</vt:lpstr>
      <vt:lpstr>PAN</vt:lpstr>
      <vt:lpstr>PowerPoint Presentation</vt:lpstr>
      <vt:lpstr>PowerPoint Presentation</vt:lpstr>
      <vt:lpstr>PowerPoint Presentation</vt:lpstr>
      <vt:lpstr>PowerPoint Presentation</vt:lpstr>
      <vt:lpstr>ORPHEUS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ARISTAEUS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BELLEROPHON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AEACUS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AMYMONE</vt:lpstr>
      <vt:lpstr>ARACHNE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ARCAS</vt:lpstr>
      <vt:lpstr>PowerPoint Presentation</vt:lpstr>
      <vt:lpstr>PowerPoint Presentation</vt:lpstr>
      <vt:lpstr>PowerPoint Presentation</vt:lpstr>
      <vt:lpstr>PowerPoint Presentation</vt:lpstr>
      <vt:lpstr>PowerPoint Presentation</vt:lpstr>
      <vt:lpstr>ARION</vt:lpstr>
      <vt:lpstr>PowerPoint Presentation</vt:lpstr>
      <vt:lpstr>PowerPoint Presentation</vt:lpstr>
      <vt:lpstr>PowerPoint Presentation</vt:lpstr>
      <vt:lpstr>PowerPoint Presentation</vt:lpstr>
      <vt:lpstr>PowerPoint Presentation</vt:lpstr>
      <vt:lpstr>PowerPoint Presentation</vt:lpstr>
      <vt:lpstr>DRYOPE</vt:lpstr>
      <vt:lpstr>PowerPoint Presentation</vt:lpstr>
      <vt:lpstr>PowerPoint Presentation</vt:lpstr>
      <vt:lpstr>THE HYADES</vt:lpstr>
      <vt:lpstr>PowerPoint Presentation</vt:lpstr>
      <vt:lpstr>LINUS</vt:lpstr>
      <vt:lpstr>PowerPoint Presentation</vt:lpstr>
      <vt:lpstr>PowerPoint Presentation</vt:lpstr>
      <vt:lpstr>PowerPoint Presentation</vt:lpstr>
      <vt:lpstr>PowerPoint Presentation</vt:lpstr>
      <vt:lpstr>MARPESSA</vt:lpstr>
      <vt:lpstr>PowerPoint Presentation</vt:lpstr>
      <vt:lpstr>PowerPoint Presentation</vt:lpstr>
      <vt:lpstr>MARSYAS</vt:lpstr>
      <vt:lpstr>PowerPoint Presentation</vt:lpstr>
      <vt:lpstr>PowerPoint Presentation</vt:lpstr>
      <vt:lpstr>PowerPoint Presentation</vt:lpstr>
      <vt:lpstr>MELAMPUS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MEROPE (Messenia)</vt:lpstr>
      <vt:lpstr>PowerPoint Presentation</vt:lpstr>
      <vt:lpstr>PowerPoint Presentation</vt:lpstr>
      <vt:lpstr>THE MUSES</vt:lpstr>
      <vt:lpstr>The Muses were nine in number and were the daughters of Zeus and the Titaness Mnemosyne (Memory) and were attributed to various arts and sciences They lived on Mt Helicon </vt:lpstr>
      <vt:lpstr>MYRRHA</vt:lpstr>
      <vt:lpstr>PowerPoint Presentation</vt:lpstr>
      <vt:lpstr>PowerPoint Presentation</vt:lpstr>
      <vt:lpstr>PowerPoint Presentation</vt:lpstr>
      <vt:lpstr>PowerPoint Presentation</vt:lpstr>
      <vt:lpstr>PowerPoint Presentation</vt:lpstr>
      <vt:lpstr>PowerPoint Presentation</vt:lpstr>
      <vt:lpstr>NYMPHS</vt:lpstr>
      <vt:lpstr>PowerPoint Presentation</vt:lpstr>
      <vt:lpstr>PowerPoint Presentation</vt:lpstr>
      <vt:lpstr>POMONA</vt:lpstr>
      <vt:lpstr>PowerPoint Presentation</vt:lpstr>
      <vt:lpstr>PowerPoint Presentation</vt:lpstr>
      <vt:lpstr>PowerPoint Presentation</vt:lpstr>
      <vt:lpstr>PowerPoint Presentation</vt:lpstr>
      <vt:lpstr>PowerPoint Presentation</vt:lpstr>
      <vt:lpstr>PowerPoint Presentation</vt:lpstr>
      <vt:lpstr>RHOECUS</vt:lpstr>
      <vt:lpstr>PowerPoint Presentation</vt:lpstr>
      <vt:lpstr>PowerPoint Presentation</vt:lpstr>
      <vt:lpstr>PowerPoint Presentation</vt:lpstr>
      <vt:lpstr>SALMONEUS</vt:lpstr>
      <vt:lpstr>PowerPoint Presentation</vt:lpstr>
      <vt:lpstr>PowerPoint Presentation</vt:lpstr>
      <vt:lpstr>SISYPHUS</vt:lpstr>
      <vt:lpstr>PowerPoint Presentation</vt:lpstr>
      <vt:lpstr>PowerPoint Presentation</vt:lpstr>
      <vt:lpstr>PowerPoint Presentation</vt:lpstr>
      <vt:lpstr>PowerPoint Presentation</vt:lpstr>
      <vt:lpstr>PowerPoint Presentation</vt:lpstr>
      <vt:lpstr>PowerPoint Presentation</vt:lpstr>
      <vt:lpstr>TYRO</vt:lpstr>
      <vt:lpstr>PowerPoint Presentation</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LESSER DIVINITIES &amp; MYTHS</dc:title>
  <dc:creator>Dudley Griffin</dc:creator>
  <cp:lastModifiedBy>Dudley Griffin</cp:lastModifiedBy>
  <cp:revision>299</cp:revision>
  <dcterms:created xsi:type="dcterms:W3CDTF">2014-03-02T22:41:58Z</dcterms:created>
  <dcterms:modified xsi:type="dcterms:W3CDTF">2014-09-10T11:14:02Z</dcterms:modified>
</cp:coreProperties>
</file>