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8" r:id="rId41"/>
    <p:sldId id="299"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F2E32-DD51-47B5-8580-8305F13CFE9C}"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71170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F2E32-DD51-47B5-8580-8305F13CFE9C}"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245934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F2E32-DD51-47B5-8580-8305F13CFE9C}"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361688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F2E32-DD51-47B5-8580-8305F13CFE9C}"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213531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F2E32-DD51-47B5-8580-8305F13CFE9C}"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42869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F2E32-DD51-47B5-8580-8305F13CFE9C}"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175863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F2E32-DD51-47B5-8580-8305F13CFE9C}" type="datetimeFigureOut">
              <a:rPr lang="en-US" smtClean="0"/>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30444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F2E32-DD51-47B5-8580-8305F13CFE9C}" type="datetimeFigureOut">
              <a:rPr lang="en-US" smtClean="0"/>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27371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F2E32-DD51-47B5-8580-8305F13CFE9C}" type="datetimeFigureOut">
              <a:rPr lang="en-US" smtClean="0"/>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392811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F2E32-DD51-47B5-8580-8305F13CFE9C}"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395009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F2E32-DD51-47B5-8580-8305F13CFE9C}"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8A6AF-E523-4D18-A4A3-C4786567F8C7}" type="slidenum">
              <a:rPr lang="en-US" smtClean="0"/>
              <a:t>‹#›</a:t>
            </a:fld>
            <a:endParaRPr lang="en-US"/>
          </a:p>
        </p:txBody>
      </p:sp>
    </p:spTree>
    <p:extLst>
      <p:ext uri="{BB962C8B-B14F-4D97-AF65-F5344CB8AC3E}">
        <p14:creationId xmlns:p14="http://schemas.microsoft.com/office/powerpoint/2010/main" val="425512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00">
            <a:alpha val="7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F2E32-DD51-47B5-8580-8305F13CFE9C}" type="datetimeFigureOut">
              <a:rPr lang="en-US" smtClean="0"/>
              <a:t>9/10/2014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8A6AF-E523-4D18-A4A3-C4786567F8C7}" type="slidenum">
              <a:rPr lang="en-US" smtClean="0"/>
              <a:t>‹#›</a:t>
            </a:fld>
            <a:endParaRPr lang="en-US"/>
          </a:p>
        </p:txBody>
      </p:sp>
    </p:spTree>
    <p:extLst>
      <p:ext uri="{BB962C8B-B14F-4D97-AF65-F5344CB8AC3E}">
        <p14:creationId xmlns:p14="http://schemas.microsoft.com/office/powerpoint/2010/main" val="60698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6600" b="1" dirty="0" smtClean="0">
                <a:solidFill>
                  <a:schemeClr val="bg1"/>
                </a:solidFill>
                <a:latin typeface="Book Antiqua" panose="02040602050305030304" pitchFamily="18" charset="0"/>
              </a:rPr>
              <a:t>NOTED COUPLES</a:t>
            </a:r>
            <a:br>
              <a:rPr lang="en-US" sz="6600" b="1" dirty="0" smtClean="0">
                <a:solidFill>
                  <a:schemeClr val="bg1"/>
                </a:solidFill>
                <a:latin typeface="Book Antiqua" panose="02040602050305030304" pitchFamily="18" charset="0"/>
              </a:rPr>
            </a:br>
            <a:r>
              <a:rPr lang="en-US" sz="6600" b="1" dirty="0" smtClean="0">
                <a:solidFill>
                  <a:schemeClr val="bg1"/>
                </a:solidFill>
                <a:latin typeface="Book Antiqua" panose="02040602050305030304" pitchFamily="18" charset="0"/>
              </a:rPr>
              <a:t> OF MYTH</a:t>
            </a:r>
            <a:endParaRPr lang="en-US" sz="6600" b="1" dirty="0">
              <a:solidFill>
                <a:schemeClr val="bg1"/>
              </a:solidFill>
              <a:latin typeface="Book Antiqua" panose="02040602050305030304" pitchFamily="18" charset="0"/>
            </a:endParaRPr>
          </a:p>
        </p:txBody>
      </p:sp>
      <p:sp>
        <p:nvSpPr>
          <p:cNvPr id="3" name="Subtitle 2"/>
          <p:cNvSpPr>
            <a:spLocks noGrp="1"/>
          </p:cNvSpPr>
          <p:nvPr>
            <p:ph type="subTitle" idx="1"/>
          </p:nvPr>
        </p:nvSpPr>
        <p:spPr/>
        <p:txBody>
          <a:bodyPr/>
          <a:lstStyle/>
          <a:p>
            <a:r>
              <a:rPr lang="en-US" dirty="0" smtClean="0">
                <a:solidFill>
                  <a:schemeClr val="bg1"/>
                </a:solidFill>
                <a:latin typeface="Book Antiqua" panose="02040602050305030304" pitchFamily="18" charset="0"/>
              </a:rPr>
              <a:t>W D GRIFFIN, JR</a:t>
            </a:r>
          </a:p>
          <a:p>
            <a:r>
              <a:rPr lang="en-US" dirty="0" smtClean="0">
                <a:solidFill>
                  <a:schemeClr val="bg1"/>
                </a:solidFill>
                <a:latin typeface="Book Antiqua" panose="02040602050305030304" pitchFamily="18" charset="0"/>
              </a:rPr>
              <a:t>SEPTEMBER 1, 2014</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647172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412124"/>
            <a:ext cx="10515600" cy="5764839"/>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The myth of Baucis and Philemon is found in Book VIII of Ovid’s </a:t>
            </a:r>
            <a:r>
              <a:rPr lang="en-US" i="1" dirty="0" smtClean="0">
                <a:solidFill>
                  <a:schemeClr val="bg1"/>
                </a:solidFill>
                <a:latin typeface="Book Antiqua" panose="02040602050305030304" pitchFamily="18" charset="0"/>
              </a:rPr>
              <a:t>Metamorphoses </a:t>
            </a:r>
            <a:r>
              <a:rPr lang="en-US" dirty="0" smtClean="0">
                <a:solidFill>
                  <a:schemeClr val="bg1"/>
                </a:solidFill>
                <a:latin typeface="Book Antiqua" panose="02040602050305030304" pitchFamily="18" charset="0"/>
              </a:rPr>
              <a:t>and relates the importance of </a:t>
            </a:r>
            <a:r>
              <a:rPr lang="en-US" i="1" dirty="0" smtClean="0">
                <a:solidFill>
                  <a:schemeClr val="bg1"/>
                </a:solidFill>
                <a:latin typeface="Book Antiqua" panose="02040602050305030304" pitchFamily="18" charset="0"/>
              </a:rPr>
              <a:t>xenia </a:t>
            </a:r>
            <a:r>
              <a:rPr lang="en-US" dirty="0" smtClean="0">
                <a:solidFill>
                  <a:schemeClr val="bg1"/>
                </a:solidFill>
                <a:latin typeface="Book Antiqua" panose="02040602050305030304" pitchFamily="18" charset="0"/>
              </a:rPr>
              <a:t>(hospitality to strangers) or </a:t>
            </a:r>
            <a:r>
              <a:rPr lang="en-US" i="1" dirty="0" smtClean="0">
                <a:solidFill>
                  <a:schemeClr val="bg1"/>
                </a:solidFill>
                <a:latin typeface="Book Antiqua" panose="02040602050305030304" pitchFamily="18" charset="0"/>
              </a:rPr>
              <a:t>theoxenia</a:t>
            </a:r>
            <a:r>
              <a:rPr lang="en-US" dirty="0" smtClean="0">
                <a:solidFill>
                  <a:schemeClr val="bg1"/>
                </a:solidFill>
                <a:latin typeface="Book Antiqua" panose="02040602050305030304" pitchFamily="18" charset="0"/>
              </a:rPr>
              <a:t> (hospitality to gods disguised as strangers)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myth is related by the old and wise Lelex who claimed to have visited the temple of Jupiter in Phrygia where an oak and a linden (Ovid calls it a lime) tree grow side by side and almost intertwined</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a certain valley of Phrygia Jupiter and Mercury disguised themselves as travelers and went door-to-door seeking shelter and hospitality</a:t>
            </a:r>
          </a:p>
          <a:p>
            <a:pPr>
              <a:buFont typeface="Courier New" panose="02070309020205020404" pitchFamily="49" charset="0"/>
              <a:buChar char="o"/>
            </a:pPr>
            <a:r>
              <a:rPr lang="en-US" dirty="0" smtClean="0">
                <a:solidFill>
                  <a:schemeClr val="bg1"/>
                </a:solidFill>
                <a:latin typeface="Book Antiqua" panose="02040602050305030304" pitchFamily="18" charset="0"/>
              </a:rPr>
              <a:t> “A thousand gates were locked before them” until they reached at last a small humble cottage with its doors thrown open</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43574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5764839"/>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The cottage was the home of Baucis and Philemon who had  lived there since they had first married</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the gods entered, Philemon arose and dusted off a bench and covered it with a rug</a:t>
            </a:r>
          </a:p>
          <a:p>
            <a:pPr>
              <a:buFont typeface="Courier New" panose="02070309020205020404" pitchFamily="49" charset="0"/>
              <a:buChar char="o"/>
            </a:pPr>
            <a:r>
              <a:rPr lang="en-US" dirty="0" smtClean="0">
                <a:solidFill>
                  <a:schemeClr val="bg1"/>
                </a:solidFill>
                <a:latin typeface="Book Antiqua" panose="02040602050305030304" pitchFamily="18" charset="0"/>
              </a:rPr>
              <a:t> As Philemon saw that the gods were made comfortable, Baucis rekindled the fire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put in fresh cut cabbage and Philemon pulled down a side of bacon from the rafter and cut pieces of the fat to boil with the cabbage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Then they placed a woven willow bench and over it a grass-filled mattress covered with a “gaily covered cloth”</a:t>
            </a:r>
          </a:p>
          <a:p>
            <a:pPr>
              <a:buFont typeface="Courier New" panose="02070309020205020404" pitchFamily="49" charset="0"/>
              <a:buChar char="o"/>
            </a:pPr>
            <a:r>
              <a:rPr lang="en-US" dirty="0" smtClean="0">
                <a:solidFill>
                  <a:schemeClr val="bg1"/>
                </a:solidFill>
                <a:latin typeface="Book Antiqua" panose="02040602050305030304" pitchFamily="18" charset="0"/>
              </a:rPr>
              <a:t>  Next a wobbly, three-legged table was brought out which was propped up by a piece of slate</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753837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3211" y="463639"/>
            <a:ext cx="6910589" cy="5713324"/>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Next Baucis rubbed the table with mint and served the gods a meal of olives, cherries, cottage cheese, radishes and eggs cooked in the coals of the fire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Then came table wine with figs, dates, nuts, apples and a comb of honey set to the side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the bowl of wine was emptied, it filled itself and they knew the gods were their visitors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offered to make a better meal and tried to catch a goose which ran to Jupiter for protection</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566670" y="463639"/>
            <a:ext cx="3876541" cy="5873995"/>
          </a:xfrm>
          <a:prstGeom prst="rect">
            <a:avLst/>
          </a:prstGeom>
        </p:spPr>
      </p:pic>
    </p:spTree>
    <p:extLst>
      <p:ext uri="{BB962C8B-B14F-4D97-AF65-F5344CB8AC3E}">
        <p14:creationId xmlns:p14="http://schemas.microsoft.com/office/powerpoint/2010/main" val="3431215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9"/>
            <a:ext cx="10515600" cy="4572000"/>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Jupiter asked that the goose be spared and told them that the “un-god-fearing country” would be condemned but they would be spared</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instructed them to leave their home and follow them up the mountain</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they were “an arrow’s flight from where the top of the mountain loomed high”, they turned and saw that the valley was now a lake and their house had become a temple with great marble pillars, a golden dome and a terrace where the barnyard once stood</a:t>
            </a:r>
          </a:p>
          <a:p>
            <a:pPr marL="0" indent="0">
              <a:buNone/>
            </a:pP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4108361" y="4576091"/>
            <a:ext cx="3644721" cy="2069408"/>
          </a:xfrm>
          <a:prstGeom prst="rect">
            <a:avLst/>
          </a:prstGeom>
        </p:spPr>
      </p:pic>
    </p:spTree>
    <p:extLst>
      <p:ext uri="{BB962C8B-B14F-4D97-AF65-F5344CB8AC3E}">
        <p14:creationId xmlns:p14="http://schemas.microsoft.com/office/powerpoint/2010/main" val="3178199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97" y="463639"/>
            <a:ext cx="5317901" cy="5739081"/>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Then Jupiter turned to the couple and asked what gift they would have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Baucis replied that they wished to be the servants of the newly established temple; and that they share the moment of death so that one may not outlive the other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served Jupiter faithfully for many years and at the time of their “death” Baucis was transformed into a linden; Philemon, an oak</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5731098" y="463639"/>
            <a:ext cx="6027039" cy="4893972"/>
          </a:xfrm>
          <a:prstGeom prst="rect">
            <a:avLst/>
          </a:prstGeom>
        </p:spPr>
      </p:pic>
    </p:spTree>
    <p:extLst>
      <p:ext uri="{BB962C8B-B14F-4D97-AF65-F5344CB8AC3E}">
        <p14:creationId xmlns:p14="http://schemas.microsoft.com/office/powerpoint/2010/main" val="2826007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8582" y="1513267"/>
            <a:ext cx="4968584" cy="3032975"/>
          </a:xfrm>
        </p:spPr>
        <p:txBody>
          <a:bodyPr anchor="ctr">
            <a:normAutofit/>
          </a:bodyPr>
          <a:lstStyle/>
          <a:p>
            <a:pPr algn="ctr"/>
            <a:r>
              <a:rPr lang="en-US" sz="6600" dirty="0" smtClean="0">
                <a:solidFill>
                  <a:schemeClr val="bg1"/>
                </a:solidFill>
                <a:latin typeface="Book Antiqua" panose="02040602050305030304" pitchFamily="18" charset="0"/>
              </a:rPr>
              <a:t>PYRAMUS</a:t>
            </a:r>
            <a:br>
              <a:rPr lang="en-US" sz="6600" dirty="0" smtClean="0">
                <a:solidFill>
                  <a:schemeClr val="bg1"/>
                </a:solidFill>
                <a:latin typeface="Book Antiqua" panose="02040602050305030304" pitchFamily="18" charset="0"/>
              </a:rPr>
            </a:br>
            <a:r>
              <a:rPr lang="en-US" sz="6600" dirty="0" smtClean="0">
                <a:solidFill>
                  <a:schemeClr val="bg1"/>
                </a:solidFill>
                <a:latin typeface="Book Antiqua" panose="02040602050305030304" pitchFamily="18" charset="0"/>
              </a:rPr>
              <a:t>&amp;</a:t>
            </a:r>
            <a:br>
              <a:rPr lang="en-US" sz="6600" dirty="0" smtClean="0">
                <a:solidFill>
                  <a:schemeClr val="bg1"/>
                </a:solidFill>
                <a:latin typeface="Book Antiqua" panose="02040602050305030304" pitchFamily="18" charset="0"/>
              </a:rPr>
            </a:br>
            <a:r>
              <a:rPr lang="en-US" sz="6600" dirty="0" smtClean="0">
                <a:solidFill>
                  <a:schemeClr val="bg1"/>
                </a:solidFill>
                <a:latin typeface="Book Antiqua" panose="02040602050305030304" pitchFamily="18" charset="0"/>
              </a:rPr>
              <a:t>THISBE</a:t>
            </a:r>
            <a:endParaRPr lang="en-US" sz="6600"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6632619" y="987425"/>
            <a:ext cx="2765180" cy="4921362"/>
          </a:xfrm>
          <a:prstGeom prst="rect">
            <a:avLst/>
          </a:prstGeom>
        </p:spPr>
      </p:pic>
    </p:spTree>
    <p:extLst>
      <p:ext uri="{BB962C8B-B14F-4D97-AF65-F5344CB8AC3E}">
        <p14:creationId xmlns:p14="http://schemas.microsoft.com/office/powerpoint/2010/main" val="2307521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437882"/>
            <a:ext cx="10515600" cy="5739081"/>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The myth of Pyramus and Thisbe is found in Book IV of Ovid’s Metamorphoses </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It is told by Alchithoe, the daughter of Minyas, to her sisters, Leuconoe andArsippe</a:t>
            </a:r>
            <a:r>
              <a:rPr lang="en-US" dirty="0">
                <a:solidFill>
                  <a:schemeClr val="bg1"/>
                </a:solidFill>
                <a:latin typeface="Book Antiqua" panose="02040602050305030304" pitchFamily="18" charset="0"/>
              </a:rPr>
              <a:t>,</a:t>
            </a:r>
            <a:r>
              <a:rPr lang="en-US" dirty="0" smtClean="0">
                <a:solidFill>
                  <a:schemeClr val="bg1"/>
                </a:solidFill>
                <a:latin typeface="Book Antiqua" panose="02040602050305030304" pitchFamily="18" charset="0"/>
              </a:rPr>
              <a:t> as they went about their weaving in honor of Minerva rather than observe the festival of Bacchus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Pyramus and Thisbe grew up in house in Babylon joined by a common wall that had a hole in it by which they were able to communicate </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eventually fell in love with each other but their families refused to allow them to marry</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agreed to meet at night at the tomb of King Ninus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Thisbe arrived first but was frightened away by a lioness whose jaws were bloody from a fresh kill</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731903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062" y="360608"/>
            <a:ext cx="6967470" cy="5816355"/>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The lioness mauled the veil which Thisbe had dropped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Pyramus found the bloody veil; and, thinking that he had caused his lover’s death, killed himself with his sword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berries of the mulberry tree under which he had fallen turned from white to purple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Upon discovering the body of Pyramus, Thisbe took his sword and killed herself</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Their bodies were cremated and their ashes rested in a single urn</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991674" y="360608"/>
            <a:ext cx="3271234" cy="5135289"/>
          </a:xfrm>
          <a:prstGeom prst="rect">
            <a:avLst/>
          </a:prstGeom>
        </p:spPr>
      </p:pic>
    </p:spTree>
    <p:extLst>
      <p:ext uri="{BB962C8B-B14F-4D97-AF65-F5344CB8AC3E}">
        <p14:creationId xmlns:p14="http://schemas.microsoft.com/office/powerpoint/2010/main" val="1032664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4543" y="1751528"/>
            <a:ext cx="5607457" cy="3760630"/>
          </a:xfrm>
        </p:spPr>
        <p:txBody>
          <a:bodyPr anchor="ctr">
            <a:normAutofit fontScale="90000"/>
          </a:bodyPr>
          <a:lstStyle/>
          <a:p>
            <a:pPr algn="ctr"/>
            <a:r>
              <a:rPr lang="en-US" sz="7300" dirty="0" smtClean="0">
                <a:solidFill>
                  <a:schemeClr val="bg1"/>
                </a:solidFill>
                <a:latin typeface="Book Antiqua" panose="02040602050305030304" pitchFamily="18" charset="0"/>
              </a:rPr>
              <a:t>HELIOS</a:t>
            </a:r>
            <a:br>
              <a:rPr lang="en-US" sz="7300" dirty="0" smtClean="0">
                <a:solidFill>
                  <a:schemeClr val="bg1"/>
                </a:solidFill>
                <a:latin typeface="Book Antiqua" panose="02040602050305030304" pitchFamily="18" charset="0"/>
              </a:rPr>
            </a:br>
            <a:r>
              <a:rPr lang="en-US" sz="7300" dirty="0" smtClean="0">
                <a:solidFill>
                  <a:schemeClr val="bg1"/>
                </a:solidFill>
                <a:latin typeface="Book Antiqua" panose="02040602050305030304" pitchFamily="18" charset="0"/>
              </a:rPr>
              <a:t>&amp;</a:t>
            </a:r>
            <a:br>
              <a:rPr lang="en-US" sz="7300" dirty="0" smtClean="0">
                <a:solidFill>
                  <a:schemeClr val="bg1"/>
                </a:solidFill>
                <a:latin typeface="Book Antiqua" panose="02040602050305030304" pitchFamily="18" charset="0"/>
              </a:rPr>
            </a:br>
            <a:r>
              <a:rPr lang="en-US" sz="7300" dirty="0" smtClean="0">
                <a:solidFill>
                  <a:schemeClr val="bg1"/>
                </a:solidFill>
                <a:latin typeface="Book Antiqua" panose="02040602050305030304" pitchFamily="18" charset="0"/>
              </a:rPr>
              <a:t>LEUCOTHOË</a:t>
            </a:r>
            <a:r>
              <a:rPr lang="en-US" sz="6600" dirty="0" smtClean="0">
                <a:solidFill>
                  <a:schemeClr val="bg1"/>
                </a:solidFill>
                <a:latin typeface="Book Antiqua" panose="02040602050305030304" pitchFamily="18" charset="0"/>
              </a:rPr>
              <a:t/>
            </a:r>
            <a:br>
              <a:rPr lang="en-US" sz="6600" dirty="0" smtClean="0">
                <a:solidFill>
                  <a:schemeClr val="bg1"/>
                </a:solidFill>
                <a:latin typeface="Book Antiqua" panose="02040602050305030304" pitchFamily="18" charset="0"/>
              </a:rPr>
            </a:br>
            <a:endParaRPr lang="en-US" sz="6600" dirty="0">
              <a:solidFill>
                <a:schemeClr val="bg1"/>
              </a:solidFill>
              <a:latin typeface="Book Antiqua" panose="02040602050305030304" pitchFamily="18" charset="0"/>
            </a:endParaRPr>
          </a:p>
        </p:txBody>
      </p:sp>
      <p:sp>
        <p:nvSpPr>
          <p:cNvPr id="5" name="Content Placeholder 4"/>
          <p:cNvSpPr>
            <a:spLocks noGrp="1"/>
          </p:cNvSpPr>
          <p:nvPr>
            <p:ph idx="1"/>
          </p:nvPr>
        </p:nvSpPr>
        <p:spPr>
          <a:xfrm>
            <a:off x="839788" y="995363"/>
            <a:ext cx="6172200" cy="4873625"/>
          </a:xfrm>
        </p:spPr>
        <p:txBody>
          <a:bodyPr/>
          <a:lstStyle/>
          <a:p>
            <a:endParaRPr lang="en-US"/>
          </a:p>
        </p:txBody>
      </p:sp>
      <p:pic>
        <p:nvPicPr>
          <p:cNvPr id="7" name="Picture 6"/>
          <p:cNvPicPr>
            <a:picLocks noChangeAspect="1"/>
          </p:cNvPicPr>
          <p:nvPr/>
        </p:nvPicPr>
        <p:blipFill>
          <a:blip r:embed="rId2"/>
          <a:stretch>
            <a:fillRect/>
          </a:stretch>
        </p:blipFill>
        <p:spPr>
          <a:xfrm>
            <a:off x="839788" y="995363"/>
            <a:ext cx="5744756" cy="4873625"/>
          </a:xfrm>
          <a:prstGeom prst="rect">
            <a:avLst/>
          </a:prstGeom>
        </p:spPr>
      </p:pic>
    </p:spTree>
    <p:extLst>
      <p:ext uri="{BB962C8B-B14F-4D97-AF65-F5344CB8AC3E}">
        <p14:creationId xmlns:p14="http://schemas.microsoft.com/office/powerpoint/2010/main" val="2728722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15155"/>
            <a:ext cx="10515600" cy="5661808"/>
          </a:xfrm>
        </p:spPr>
        <p:txBody>
          <a:bodyPr>
            <a:normAutofit lnSpcReduction="10000"/>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This myth also comes from Book IV of Ovid’s </a:t>
            </a:r>
            <a:r>
              <a:rPr lang="en-US" i="1" dirty="0" smtClean="0">
                <a:solidFill>
                  <a:schemeClr val="bg1"/>
                </a:solidFill>
                <a:latin typeface="Book Antiqua" panose="02040602050305030304" pitchFamily="18" charset="0"/>
              </a:rPr>
              <a:t>Metamorphoses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 It is Leuconoe’s turn to tell a story to her sisters as they continue their weaving</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 Helios (later poets ascribe Hyperion or Apollo) was caused to fall in love with Leucothoë, the daughter of the Persian king Orchamus, by Venus for disclosing her affair with Mars to Vulcan</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daughter was so well protected that he had to visit her in the form of her mother</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Having dismissed the twelve hand maidens, Helios returned to his form and seduced Leucothoë</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Oceanid Clytie who loved Helios became jealous and told Orchamus what had occurred</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997871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8" name="Text Placeholder 7"/>
          <p:cNvSpPr>
            <a:spLocks noGrp="1"/>
          </p:cNvSpPr>
          <p:nvPr>
            <p:ph type="body" sz="half" idx="2"/>
          </p:nvPr>
        </p:nvSpPr>
        <p:spPr>
          <a:xfrm>
            <a:off x="156748" y="1518443"/>
            <a:ext cx="5026440" cy="3811588"/>
          </a:xfrm>
        </p:spPr>
        <p:txBody>
          <a:bodyPr anchor="ctr">
            <a:normAutofit/>
          </a:bodyPr>
          <a:lstStyle/>
          <a:p>
            <a:pPr algn="ctr"/>
            <a:r>
              <a:rPr lang="en-US" sz="6000" dirty="0" smtClean="0">
                <a:solidFill>
                  <a:schemeClr val="bg1"/>
                </a:solidFill>
                <a:latin typeface="Book Antiqua" panose="02040602050305030304" pitchFamily="18" charset="0"/>
              </a:rPr>
              <a:t>DEUCALION &amp; PYRRHA</a:t>
            </a:r>
            <a:endParaRPr lang="en-US" sz="6000" dirty="0">
              <a:solidFill>
                <a:schemeClr val="bg1"/>
              </a:solidFill>
              <a:latin typeface="Book Antiqua" panose="02040602050305030304" pitchFamily="18" charset="0"/>
            </a:endParaRPr>
          </a:p>
        </p:txBody>
      </p:sp>
      <p:pic>
        <p:nvPicPr>
          <p:cNvPr id="9" name="Picture 8"/>
          <p:cNvPicPr>
            <a:picLocks noChangeAspect="1"/>
          </p:cNvPicPr>
          <p:nvPr/>
        </p:nvPicPr>
        <p:blipFill>
          <a:blip r:embed="rId2"/>
          <a:stretch>
            <a:fillRect/>
          </a:stretch>
        </p:blipFill>
        <p:spPr>
          <a:xfrm>
            <a:off x="5183188" y="987424"/>
            <a:ext cx="6172200" cy="5052244"/>
          </a:xfrm>
          <a:prstGeom prst="rect">
            <a:avLst/>
          </a:prstGeom>
        </p:spPr>
      </p:pic>
    </p:spTree>
    <p:extLst>
      <p:ext uri="{BB962C8B-B14F-4D97-AF65-F5344CB8AC3E}">
        <p14:creationId xmlns:p14="http://schemas.microsoft.com/office/powerpoint/2010/main" val="1441851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6270938" cy="5764839"/>
          </a:xfrm>
        </p:spPr>
        <p:txBody>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Enraged at his daughter’s seduction, Orchamus had her buried alive</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Helios attempted to revive her with a ray of his sunlight but to no avail</a:t>
            </a:r>
          </a:p>
          <a:p>
            <a:pPr>
              <a:buFont typeface="Wingdings" panose="05000000000000000000" pitchFamily="2" charset="2"/>
              <a:buChar char="q"/>
            </a:pPr>
            <a:r>
              <a:rPr lang="en-US" dirty="0" smtClean="0">
                <a:solidFill>
                  <a:schemeClr val="bg1"/>
                </a:solidFill>
                <a:latin typeface="Book Antiqua" panose="02040602050305030304" pitchFamily="18" charset="0"/>
              </a:rPr>
              <a:t> She was transformed into a shrub that gives frankincense </a:t>
            </a:r>
          </a:p>
          <a:p>
            <a:pPr>
              <a:buFont typeface="Wingdings" panose="05000000000000000000" pitchFamily="2" charset="2"/>
              <a:buChar char="q"/>
            </a:pPr>
            <a:r>
              <a:rPr lang="en-US" dirty="0" smtClean="0">
                <a:solidFill>
                  <a:schemeClr val="bg1"/>
                </a:solidFill>
                <a:latin typeface="Book Antiqua" panose="02040602050305030304" pitchFamily="18" charset="0"/>
              </a:rPr>
              <a:t> Scorned by Helios, Clytie pined away following the path of Helios’ chariot until she was transformed into the heliotrope (sunflower) whose flower always turns toward the sun</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109138" y="412124"/>
            <a:ext cx="4283166" cy="5215944"/>
          </a:xfrm>
          <a:prstGeom prst="rect">
            <a:avLst/>
          </a:prstGeom>
        </p:spPr>
      </p:pic>
    </p:spTree>
    <p:extLst>
      <p:ext uri="{BB962C8B-B14F-4D97-AF65-F5344CB8AC3E}">
        <p14:creationId xmlns:p14="http://schemas.microsoft.com/office/powerpoint/2010/main" val="3528854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9788" y="995363"/>
            <a:ext cx="6172200" cy="4873625"/>
          </a:xfrm>
        </p:spPr>
        <p:txBody>
          <a:bodyPr/>
          <a:lstStyle/>
          <a:p>
            <a:endParaRPr lang="en-US" dirty="0"/>
          </a:p>
        </p:txBody>
      </p:sp>
      <p:sp>
        <p:nvSpPr>
          <p:cNvPr id="6" name="Text Placeholder 5"/>
          <p:cNvSpPr>
            <a:spLocks noGrp="1"/>
          </p:cNvSpPr>
          <p:nvPr>
            <p:ph type="body" sz="half" idx="2"/>
          </p:nvPr>
        </p:nvSpPr>
        <p:spPr>
          <a:xfrm>
            <a:off x="6008853" y="1361941"/>
            <a:ext cx="5878347" cy="3811588"/>
          </a:xfrm>
        </p:spPr>
        <p:txBody>
          <a:bodyPr anchor="ctr">
            <a:normAutofit/>
          </a:bodyPr>
          <a:lstStyle/>
          <a:p>
            <a:pPr algn="ctr"/>
            <a:r>
              <a:rPr lang="en-US" sz="4400" dirty="0" smtClean="0">
                <a:solidFill>
                  <a:schemeClr val="bg1"/>
                </a:solidFill>
                <a:latin typeface="Book Antiqua" panose="02040602050305030304" pitchFamily="18" charset="0"/>
              </a:rPr>
              <a:t>SALMACIS</a:t>
            </a:r>
          </a:p>
          <a:p>
            <a:pPr algn="ctr"/>
            <a:r>
              <a:rPr lang="en-US" sz="4400" dirty="0" smtClean="0">
                <a:solidFill>
                  <a:schemeClr val="bg1"/>
                </a:solidFill>
                <a:latin typeface="Book Antiqua" panose="02040602050305030304" pitchFamily="18" charset="0"/>
              </a:rPr>
              <a:t>&amp;</a:t>
            </a:r>
          </a:p>
          <a:p>
            <a:pPr algn="ctr"/>
            <a:r>
              <a:rPr lang="en-US" sz="4400" dirty="0" smtClean="0">
                <a:solidFill>
                  <a:schemeClr val="bg1"/>
                </a:solidFill>
                <a:latin typeface="Book Antiqua" panose="02040602050305030304" pitchFamily="18" charset="0"/>
              </a:rPr>
              <a:t>HERMAPHRODITUS</a:t>
            </a:r>
            <a:endParaRPr lang="en-US" sz="4400"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389027" y="995362"/>
            <a:ext cx="5619826" cy="4873625"/>
          </a:xfrm>
          <a:prstGeom prst="rect">
            <a:avLst/>
          </a:prstGeom>
        </p:spPr>
      </p:pic>
    </p:spTree>
    <p:extLst>
      <p:ext uri="{BB962C8B-B14F-4D97-AF65-F5344CB8AC3E}">
        <p14:creationId xmlns:p14="http://schemas.microsoft.com/office/powerpoint/2010/main" val="403154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463638"/>
            <a:ext cx="10515600" cy="5911403"/>
          </a:xfrm>
        </p:spPr>
        <p:txBody>
          <a:bodyPr>
            <a:normAutofit/>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This is the third myth from Book IV of Ovid’s </a:t>
            </a:r>
            <a:r>
              <a:rPr lang="en-US" i="1" dirty="0" smtClean="0">
                <a:solidFill>
                  <a:schemeClr val="bg1"/>
                </a:solidFill>
                <a:latin typeface="Book Antiqua" panose="02040602050305030304" pitchFamily="18" charset="0"/>
              </a:rPr>
              <a:t>Metamorphoses</a:t>
            </a:r>
            <a:r>
              <a:rPr lang="en-US" dirty="0" smtClean="0">
                <a:solidFill>
                  <a:schemeClr val="bg1"/>
                </a:solidFill>
                <a:latin typeface="Book Antiqua" panose="02040602050305030304" pitchFamily="18" charset="0"/>
              </a:rPr>
              <a:t> as told by the daughters of Minyas as they spun their cloth, scorning the rituals of Bacchus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This myth is told by Alchithoe</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Hermaphroditus was the son of Mercury and Venus (the name is a combination of the Greek Hermes and Aphrodite)</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raised by the Naiads of Mt Ida until he was 15 when he left Mt Ida to explore foreign lands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he had come to the cities of Lycia and Caria, he found a pool of water that looked refreshing</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pool was the home of the Naiad Salmacis who opted for idle play rather than follow Diana in the hunt, although encouraged by the other Naiads to do so</a:t>
            </a:r>
          </a:p>
        </p:txBody>
      </p:sp>
    </p:spTree>
    <p:extLst>
      <p:ext uri="{BB962C8B-B14F-4D97-AF65-F5344CB8AC3E}">
        <p14:creationId xmlns:p14="http://schemas.microsoft.com/office/powerpoint/2010/main" val="2021919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772" y="463639"/>
            <a:ext cx="8177011" cy="6246254"/>
          </a:xfrm>
        </p:spPr>
        <p:txBody>
          <a:bodyPr>
            <a:normAutofit lnSpcReduction="10000"/>
          </a:bodyPr>
          <a:lstStyle/>
          <a:p>
            <a:pPr>
              <a:buFont typeface="Wingdings" panose="05000000000000000000" pitchFamily="2" charset="2"/>
              <a:buChar char="v"/>
            </a:pPr>
            <a:r>
              <a:rPr lang="en-US" dirty="0" smtClean="0">
                <a:solidFill>
                  <a:schemeClr val="bg1"/>
                </a:solidFill>
              </a:rPr>
              <a:t> </a:t>
            </a:r>
            <a:r>
              <a:rPr lang="en-US" dirty="0" smtClean="0">
                <a:solidFill>
                  <a:schemeClr val="bg1"/>
                </a:solidFill>
                <a:latin typeface="Book Antiqua" panose="02040602050305030304" pitchFamily="18" charset="0"/>
              </a:rPr>
              <a:t>Upon seeing Hermaphroditus, she immediately straightened her dress and tried to make herself look attractive </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he rejected her advances, she offered to leave him alone to bathe in the pool and hid herself in a nearby bush</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Thinking himself to be alone, he slipped into the pool </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It was then that Salmacis threw herself into the pool and wrapped her arms around Hermaphroditus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prayed that the gods would keep them forever entwined in this manner</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 prayers were answered as the gods joined them together into one body, half man, half woman</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8422782" y="463639"/>
            <a:ext cx="3372663" cy="5512158"/>
          </a:xfrm>
          <a:prstGeom prst="rect">
            <a:avLst/>
          </a:prstGeom>
        </p:spPr>
      </p:pic>
    </p:spTree>
    <p:extLst>
      <p:ext uri="{BB962C8B-B14F-4D97-AF65-F5344CB8AC3E}">
        <p14:creationId xmlns:p14="http://schemas.microsoft.com/office/powerpoint/2010/main" val="3939762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5790597"/>
          </a:xfrm>
        </p:spPr>
        <p:txBody>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Realizing what had happened, Hermaphroditus then asked the Mercury and Venus to curse the pool by making anyone who bathed in the pool to become effeminate and half man, half woman</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His prayers were also answered giving the pool a strange magic</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After her story was told, the sisters continued to weave and to ignore Bacchus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the sound of the rituals grew louder in their ears, their thread turned green and their weavings were transformed into ivy; and the sisters were turned into bats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965774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582210" y="1531322"/>
            <a:ext cx="4216681" cy="3811588"/>
          </a:xfrm>
        </p:spPr>
        <p:txBody>
          <a:bodyPr anchor="ctr">
            <a:normAutofit/>
          </a:bodyPr>
          <a:lstStyle/>
          <a:p>
            <a:pPr algn="ctr"/>
            <a:r>
              <a:rPr lang="en-US" sz="6000" dirty="0" smtClean="0">
                <a:solidFill>
                  <a:schemeClr val="bg1"/>
                </a:solidFill>
                <a:latin typeface="Book Antiqua" panose="02040602050305030304" pitchFamily="18" charset="0"/>
              </a:rPr>
              <a:t>CEYX</a:t>
            </a:r>
          </a:p>
          <a:p>
            <a:pPr algn="ctr"/>
            <a:r>
              <a:rPr lang="en-US" sz="6000" dirty="0" smtClean="0">
                <a:solidFill>
                  <a:schemeClr val="bg1"/>
                </a:solidFill>
                <a:latin typeface="Book Antiqua" panose="02040602050305030304" pitchFamily="18" charset="0"/>
              </a:rPr>
              <a:t>&amp;</a:t>
            </a:r>
          </a:p>
          <a:p>
            <a:pPr algn="ctr"/>
            <a:r>
              <a:rPr lang="en-US" sz="6000" dirty="0" smtClean="0">
                <a:solidFill>
                  <a:schemeClr val="bg1"/>
                </a:solidFill>
                <a:latin typeface="Book Antiqua" panose="02040602050305030304" pitchFamily="18" charset="0"/>
              </a:rPr>
              <a:t>ALCYONE</a:t>
            </a:r>
            <a:endParaRPr lang="en-US" sz="6000" dirty="0">
              <a:solidFill>
                <a:schemeClr val="bg1"/>
              </a:solidFill>
              <a:latin typeface="Book Antiqua" panose="02040602050305030304" pitchFamily="18" charset="0"/>
            </a:endParaRPr>
          </a:p>
        </p:txBody>
      </p:sp>
      <p:pic>
        <p:nvPicPr>
          <p:cNvPr id="8" name="Picture 7"/>
          <p:cNvPicPr>
            <a:picLocks noChangeAspect="1"/>
          </p:cNvPicPr>
          <p:nvPr/>
        </p:nvPicPr>
        <p:blipFill>
          <a:blip r:embed="rId2"/>
          <a:stretch>
            <a:fillRect/>
          </a:stretch>
        </p:blipFill>
        <p:spPr>
          <a:xfrm>
            <a:off x="5183188" y="987424"/>
            <a:ext cx="6221646" cy="4881563"/>
          </a:xfrm>
          <a:prstGeom prst="rect">
            <a:avLst/>
          </a:prstGeom>
        </p:spPr>
      </p:pic>
    </p:spTree>
    <p:extLst>
      <p:ext uri="{BB962C8B-B14F-4D97-AF65-F5344CB8AC3E}">
        <p14:creationId xmlns:p14="http://schemas.microsoft.com/office/powerpoint/2010/main" val="968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386366"/>
            <a:ext cx="10515600" cy="5790597"/>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In Book XI of the Metamorphoses Ovid describes the death of Ceyx</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Ceyx was the son of Lucifer, the Morning Star, and was married to Alcyone, the daughter of Aeolus and Enarete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Ceyx was the king of Trachis who had given shelter to Peleus who had killed his half brother, Phocus</a:t>
            </a:r>
          </a:p>
          <a:p>
            <a:pPr>
              <a:buFont typeface="Wingdings" panose="05000000000000000000" pitchFamily="2" charset="2"/>
              <a:buChar char="Ø"/>
            </a:pPr>
            <a:r>
              <a:rPr lang="en-US" dirty="0" smtClean="0">
                <a:solidFill>
                  <a:schemeClr val="bg1"/>
                </a:solidFill>
                <a:latin typeface="Book Antiqua" panose="02040602050305030304" pitchFamily="18" charset="0"/>
              </a:rPr>
              <a:t> Peleus left Trachis at the command of the Fates who sent him to Magnesia</a:t>
            </a:r>
          </a:p>
          <a:p>
            <a:pPr>
              <a:buFont typeface="Wingdings" panose="05000000000000000000" pitchFamily="2" charset="2"/>
              <a:buChar char="Ø"/>
            </a:pPr>
            <a:r>
              <a:rPr lang="en-US" dirty="0" smtClean="0">
                <a:solidFill>
                  <a:schemeClr val="bg1"/>
                </a:solidFill>
                <a:latin typeface="Book Antiqua" panose="02040602050305030304" pitchFamily="18" charset="0"/>
              </a:rPr>
              <a:t> Ceyx had been troubled by the threat of supernatural things and miracles that he could not explain; and determined to seek answers at the oracle of Claros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Not wanting to take the road, since it had been made hazardous by Phorbus, a henchman of the Phlegyans who lived by robbing temples and shrines, Ceyx decide to sail to the oracle</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391258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6992" y="399244"/>
            <a:ext cx="8056808" cy="6323527"/>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Alcyone tried to dissuade her husband from sailing, knowing how uncertain the winds are on the sea but to no avail</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Ceyx set sail and was drowned after the winds destroyed his ship</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Unaware of her husband’s death, Alcyone paid her services to the gods and prayed daily to Juno for his safe return</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Juno could bear it no longer and summoned Iris to go to the chambers of Sleep (Somnus) and have him send a dream to Alcyone of her husband’s death</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Here Ovid describes three of Sleep’s sons:  Morpheus who was an actor of great skill; Icelos who could be bird or beast; and Phantastos who could imitate rocks, trees, waterfalls or stones</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09093" y="965914"/>
            <a:ext cx="2987899" cy="4778063"/>
          </a:xfrm>
          <a:prstGeom prst="rect">
            <a:avLst/>
          </a:prstGeom>
        </p:spPr>
      </p:pic>
    </p:spTree>
    <p:extLst>
      <p:ext uri="{BB962C8B-B14F-4D97-AF65-F5344CB8AC3E}">
        <p14:creationId xmlns:p14="http://schemas.microsoft.com/office/powerpoint/2010/main" val="1355724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135" y="399245"/>
            <a:ext cx="6361090" cy="6220496"/>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Sleep chose Morpheus who appeared to Alcyone in a dream as her drowned husband</a:t>
            </a:r>
          </a:p>
          <a:p>
            <a:pPr>
              <a:buFont typeface="Wingdings" panose="05000000000000000000" pitchFamily="2" charset="2"/>
              <a:buChar char="Ø"/>
            </a:pPr>
            <a:r>
              <a:rPr lang="en-US" dirty="0" smtClean="0">
                <a:solidFill>
                  <a:schemeClr val="bg1"/>
                </a:solidFill>
                <a:latin typeface="Book Antiqua" panose="02040602050305030304" pitchFamily="18" charset="0"/>
              </a:rPr>
              <a:t> The next morning she began to walk the shoreline and soon the body of Ceyx washed up on the beach</a:t>
            </a:r>
          </a:p>
          <a:p>
            <a:pPr>
              <a:buFont typeface="Wingdings" panose="05000000000000000000" pitchFamily="2" charset="2"/>
              <a:buChar char="Ø"/>
            </a:pPr>
            <a:r>
              <a:rPr lang="en-US" dirty="0" smtClean="0">
                <a:solidFill>
                  <a:schemeClr val="bg1"/>
                </a:solidFill>
                <a:latin typeface="Book Antiqua" panose="02040602050305030304" pitchFamily="18" charset="0"/>
              </a:rPr>
              <a:t> The gods out of pity transformed them both into kingfishers</a:t>
            </a:r>
          </a:p>
          <a:p>
            <a:pPr>
              <a:buFont typeface="Wingdings" panose="05000000000000000000" pitchFamily="2" charset="2"/>
              <a:buChar char="Ø"/>
            </a:pPr>
            <a:r>
              <a:rPr lang="en-US" dirty="0" smtClean="0">
                <a:solidFill>
                  <a:schemeClr val="bg1"/>
                </a:solidFill>
                <a:latin typeface="Book Antiqua" panose="02040602050305030304" pitchFamily="18" charset="0"/>
              </a:rPr>
              <a:t> For seven days in winter Aeolus forbids the winds to blow while the kingfisher sits on her eggs as the nest floats on the sea to protect his grandchildren</a:t>
            </a:r>
          </a:p>
          <a:p>
            <a:pPr>
              <a:buFont typeface="Wingdings" panose="05000000000000000000" pitchFamily="2" charset="2"/>
              <a:buChar char="Ø"/>
            </a:pPr>
            <a:r>
              <a:rPr lang="en-US" dirty="0" smtClean="0">
                <a:solidFill>
                  <a:schemeClr val="bg1"/>
                </a:solidFill>
                <a:latin typeface="Book Antiqua" panose="02040602050305030304" pitchFamily="18" charset="0"/>
              </a:rPr>
              <a:t> These days are called halcyon days</a:t>
            </a:r>
          </a:p>
          <a:p>
            <a:pPr marL="0" indent="0">
              <a:buNone/>
            </a:pPr>
            <a:endParaRPr lang="en-US"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6947480" y="837127"/>
            <a:ext cx="4709911" cy="4365938"/>
          </a:xfrm>
          <a:prstGeom prst="rect">
            <a:avLst/>
          </a:prstGeom>
        </p:spPr>
      </p:pic>
    </p:spTree>
    <p:extLst>
      <p:ext uri="{BB962C8B-B14F-4D97-AF65-F5344CB8AC3E}">
        <p14:creationId xmlns:p14="http://schemas.microsoft.com/office/powerpoint/2010/main" val="182644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4" y="537738"/>
            <a:ext cx="10515600" cy="4351338"/>
          </a:xfrm>
        </p:spPr>
        <p:txBody>
          <a:bodyPr/>
          <a:lstStyle/>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Apollodorus claims that they were transformed into kingfishers because they called each other Zeus and Hera</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claims that Ceyx was changed into a gull which is what his name means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085176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492369"/>
            <a:ext cx="10515600" cy="5684594"/>
          </a:xfrm>
        </p:spPr>
        <p:txBody>
          <a:bodyPr>
            <a:normAutofit lnSpcReduction="10000"/>
          </a:bodyPr>
          <a:lstStyle/>
          <a:p>
            <a:r>
              <a:rPr lang="en-US" dirty="0" smtClean="0">
                <a:solidFill>
                  <a:schemeClr val="bg1"/>
                </a:solidFill>
                <a:latin typeface="Book Antiqua" panose="02040602050305030304" pitchFamily="18" charset="0"/>
              </a:rPr>
              <a:t> Deucalion, the son of Prometheus and Pronoea, was married to Pyrrha, the daughter of Epimetheus and Pandora and ruled over Phthia</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Having traveled through Greece and finding man to be uncaring and disrespectful of the gods, Zeus made plans to end the Bronze Age with a flood</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Prometheus foretold the plans to Deucalion and told him to build a chest large enough for Pyrrha and himself and to supply it with provisions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Deucalion and Pyrrha floated for nine days and nine nights until they landed on Mt Parnassus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Here they sacrificed to Zeus, the Corycian nymphs, the mountain nymphs and to Themis who had charge of the Delphic oracle </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014622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98121" y="982484"/>
            <a:ext cx="6172200" cy="4873625"/>
          </a:xfrm>
        </p:spPr>
        <p:txBody>
          <a:bodyPr/>
          <a:lstStyle/>
          <a:p>
            <a:endParaRPr lang="en-US"/>
          </a:p>
        </p:txBody>
      </p:sp>
      <p:sp>
        <p:nvSpPr>
          <p:cNvPr id="9" name="Text Placeholder 8"/>
          <p:cNvSpPr>
            <a:spLocks noGrp="1"/>
          </p:cNvSpPr>
          <p:nvPr>
            <p:ph type="body" sz="half" idx="2"/>
          </p:nvPr>
        </p:nvSpPr>
        <p:spPr>
          <a:xfrm>
            <a:off x="6605920" y="1542949"/>
            <a:ext cx="5180012" cy="3811588"/>
          </a:xfrm>
        </p:spPr>
        <p:txBody>
          <a:bodyPr anchor="ctr">
            <a:normAutofit/>
          </a:bodyPr>
          <a:lstStyle/>
          <a:p>
            <a:pPr algn="ctr"/>
            <a:r>
              <a:rPr lang="en-US" sz="6000" dirty="0" smtClean="0">
                <a:solidFill>
                  <a:schemeClr val="bg1"/>
                </a:solidFill>
                <a:latin typeface="Book Antiqua" panose="02040602050305030304" pitchFamily="18" charset="0"/>
              </a:rPr>
              <a:t>PYGMALION</a:t>
            </a:r>
            <a:br>
              <a:rPr lang="en-US" sz="6000" dirty="0" smtClean="0">
                <a:solidFill>
                  <a:schemeClr val="bg1"/>
                </a:solidFill>
                <a:latin typeface="Book Antiqua" panose="02040602050305030304" pitchFamily="18" charset="0"/>
              </a:rPr>
            </a:br>
            <a:r>
              <a:rPr lang="en-US" sz="6000" dirty="0" smtClean="0">
                <a:solidFill>
                  <a:schemeClr val="bg1"/>
                </a:solidFill>
                <a:latin typeface="Book Antiqua" panose="02040602050305030304" pitchFamily="18" charset="0"/>
              </a:rPr>
              <a:t>&amp;</a:t>
            </a:r>
          </a:p>
          <a:p>
            <a:pPr algn="ctr"/>
            <a:r>
              <a:rPr lang="en-US" sz="6000" dirty="0" smtClean="0">
                <a:solidFill>
                  <a:schemeClr val="bg1"/>
                </a:solidFill>
                <a:latin typeface="Book Antiqua" panose="02040602050305030304" pitchFamily="18" charset="0"/>
              </a:rPr>
              <a:t>GALATEA</a:t>
            </a:r>
            <a:endParaRPr lang="en-US" sz="6000" dirty="0">
              <a:solidFill>
                <a:schemeClr val="bg1"/>
              </a:solidFill>
              <a:latin typeface="Book Antiqua" panose="02040602050305030304" pitchFamily="18" charset="0"/>
            </a:endParaRPr>
          </a:p>
        </p:txBody>
      </p:sp>
      <p:pic>
        <p:nvPicPr>
          <p:cNvPr id="11" name="Picture 10"/>
          <p:cNvPicPr>
            <a:picLocks noChangeAspect="1"/>
          </p:cNvPicPr>
          <p:nvPr/>
        </p:nvPicPr>
        <p:blipFill>
          <a:blip r:embed="rId2"/>
          <a:stretch>
            <a:fillRect/>
          </a:stretch>
        </p:blipFill>
        <p:spPr>
          <a:xfrm>
            <a:off x="298876" y="1011931"/>
            <a:ext cx="6307044" cy="4873625"/>
          </a:xfrm>
          <a:prstGeom prst="rect">
            <a:avLst/>
          </a:prstGeom>
        </p:spPr>
      </p:pic>
    </p:spTree>
    <p:extLst>
      <p:ext uri="{BB962C8B-B14F-4D97-AF65-F5344CB8AC3E}">
        <p14:creationId xmlns:p14="http://schemas.microsoft.com/office/powerpoint/2010/main" val="804527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412124"/>
            <a:ext cx="10515600" cy="5898524"/>
          </a:xfrm>
        </p:spPr>
        <p:txBody>
          <a:bodyPr>
            <a:normAutofit/>
          </a:bodyPr>
          <a:lstStyle/>
          <a:p>
            <a:r>
              <a:rPr lang="en-US" dirty="0" smtClean="0">
                <a:solidFill>
                  <a:schemeClr val="bg1"/>
                </a:solidFill>
                <a:latin typeface="Book Antiqua" panose="02040602050305030304" pitchFamily="18" charset="0"/>
              </a:rPr>
              <a:t> The myth of Pygmalion is found in Book X of Ovid’s </a:t>
            </a:r>
            <a:r>
              <a:rPr lang="en-US" i="1" dirty="0" smtClean="0">
                <a:solidFill>
                  <a:schemeClr val="bg1"/>
                </a:solidFill>
                <a:latin typeface="Book Antiqua" panose="02040602050305030304" pitchFamily="18" charset="0"/>
              </a:rPr>
              <a:t>Metamorphoses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Propoetides were the daughters of Propoetus of Amathus in Cyprus who scorned Venus and became prostitutes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Cerastae, who wore crooked horns on their head, were also despised by the goddess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Pygmalion knew of these women and refused to sleep with them but instead sculpted a beautiful woman out of ivory</a:t>
            </a:r>
          </a:p>
          <a:p>
            <a:r>
              <a:rPr lang="en-US" dirty="0" smtClean="0">
                <a:solidFill>
                  <a:schemeClr val="bg1"/>
                </a:solidFill>
                <a:latin typeface="Book Antiqua" panose="02040602050305030304" pitchFamily="18" charset="0"/>
              </a:rPr>
              <a:t>He brought her gifts and dressed her like a queen</a:t>
            </a:r>
          </a:p>
          <a:p>
            <a:r>
              <a:rPr lang="en-US" dirty="0" smtClean="0">
                <a:solidFill>
                  <a:schemeClr val="bg1"/>
                </a:solidFill>
                <a:latin typeface="Book Antiqua" panose="02040602050305030304" pitchFamily="18" charset="0"/>
              </a:rPr>
              <a:t>When the Feast of Venus arrived, all of Cyprus participated in the celebration</a:t>
            </a:r>
          </a:p>
          <a:p>
            <a:r>
              <a:rPr lang="en-US" dirty="0" smtClean="0">
                <a:solidFill>
                  <a:schemeClr val="bg1"/>
                </a:solidFill>
                <a:latin typeface="Book Antiqua" panose="02040602050305030304" pitchFamily="18" charset="0"/>
              </a:rPr>
              <a:t>Pygmalion offered his devotions to Venus and then prayed that she would give him a wife just like his statue   </a:t>
            </a:r>
          </a:p>
          <a:p>
            <a:pPr marL="0" indent="0">
              <a:buNone/>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824238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118" y="399244"/>
            <a:ext cx="6580681" cy="6272011"/>
          </a:xfrm>
        </p:spPr>
        <p:txBody>
          <a:bodyPr>
            <a:normAutofit lnSpcReduction="10000"/>
          </a:bodyPr>
          <a:lstStyle/>
          <a:p>
            <a:r>
              <a:rPr lang="en-US" dirty="0" smtClean="0">
                <a:solidFill>
                  <a:schemeClr val="bg1"/>
                </a:solidFill>
                <a:latin typeface="Book Antiqua" panose="02040602050305030304" pitchFamily="18" charset="0"/>
              </a:rPr>
              <a:t>Venus, who had come to the celebration herself, knew what Pygmalion desired</a:t>
            </a:r>
          </a:p>
          <a:p>
            <a:r>
              <a:rPr lang="en-US" dirty="0" smtClean="0">
                <a:solidFill>
                  <a:schemeClr val="bg1"/>
                </a:solidFill>
                <a:latin typeface="Book Antiqua" panose="02040602050305030304" pitchFamily="18" charset="0"/>
              </a:rPr>
              <a:t>Three times the flames on his altar burned white and three times they leaped floating in the air which were six omens of the intentions of Venus</a:t>
            </a:r>
          </a:p>
          <a:p>
            <a:r>
              <a:rPr lang="en-US" dirty="0" smtClean="0">
                <a:solidFill>
                  <a:schemeClr val="bg1"/>
                </a:solidFill>
                <a:latin typeface="Book Antiqua" panose="02040602050305030304" pitchFamily="18" charset="0"/>
              </a:rPr>
              <a:t>When he returned home and kissed the statue, he found that she had come to life</a:t>
            </a:r>
          </a:p>
          <a:p>
            <a:r>
              <a:rPr lang="en-US" dirty="0" smtClean="0">
                <a:solidFill>
                  <a:schemeClr val="bg1"/>
                </a:solidFill>
                <a:latin typeface="Book Antiqua" panose="02040602050305030304" pitchFamily="18" charset="0"/>
              </a:rPr>
              <a:t>Venus attended the wedding of Pygmalion and Galatea (a name that was ascribed by post-classical poets)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had a daughter, Paphos, whose harbor still bears her name (some sources say that Paphos was their son)</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262675" y="1442432"/>
            <a:ext cx="4510443" cy="3412902"/>
          </a:xfrm>
          <a:prstGeom prst="rect">
            <a:avLst/>
          </a:prstGeom>
        </p:spPr>
      </p:pic>
    </p:spTree>
    <p:extLst>
      <p:ext uri="{BB962C8B-B14F-4D97-AF65-F5344CB8AC3E}">
        <p14:creationId xmlns:p14="http://schemas.microsoft.com/office/powerpoint/2010/main" val="570240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904182" y="1220274"/>
            <a:ext cx="4540686" cy="3811588"/>
          </a:xfrm>
        </p:spPr>
        <p:txBody>
          <a:bodyPr anchor="ctr">
            <a:normAutofit/>
          </a:bodyPr>
          <a:lstStyle/>
          <a:p>
            <a:pPr algn="ctr"/>
            <a:r>
              <a:rPr lang="en-US" sz="6000" dirty="0" smtClean="0">
                <a:solidFill>
                  <a:schemeClr val="bg1"/>
                </a:solidFill>
                <a:latin typeface="Book Antiqua" panose="02040602050305030304" pitchFamily="18" charset="0"/>
              </a:rPr>
              <a:t>ALPHEUS</a:t>
            </a:r>
          </a:p>
          <a:p>
            <a:pPr algn="ctr"/>
            <a:r>
              <a:rPr lang="en-US" sz="6000" dirty="0" smtClean="0">
                <a:solidFill>
                  <a:schemeClr val="bg1"/>
                </a:solidFill>
                <a:latin typeface="Book Antiqua" panose="02040602050305030304" pitchFamily="18" charset="0"/>
              </a:rPr>
              <a:t>&amp;</a:t>
            </a:r>
          </a:p>
          <a:p>
            <a:pPr algn="ctr"/>
            <a:r>
              <a:rPr lang="en-US" sz="6000" dirty="0" smtClean="0">
                <a:solidFill>
                  <a:schemeClr val="bg1"/>
                </a:solidFill>
                <a:latin typeface="Book Antiqua" panose="02040602050305030304" pitchFamily="18" charset="0"/>
              </a:rPr>
              <a:t>ARETHUSA</a:t>
            </a:r>
            <a:endParaRPr lang="en-US" sz="6000"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5444868" y="987425"/>
            <a:ext cx="5910520" cy="4881563"/>
          </a:xfrm>
          <a:prstGeom prst="rect">
            <a:avLst/>
          </a:prstGeom>
        </p:spPr>
      </p:pic>
    </p:spTree>
    <p:extLst>
      <p:ext uri="{BB962C8B-B14F-4D97-AF65-F5344CB8AC3E}">
        <p14:creationId xmlns:p14="http://schemas.microsoft.com/office/powerpoint/2010/main" val="2494030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476518"/>
            <a:ext cx="10515600" cy="5700445"/>
          </a:xfrm>
        </p:spPr>
        <p:txBody>
          <a:bodyPr>
            <a:normAutofit lnSpcReduction="100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Arethusa was the daughter of Nereus whose name means “the waterer”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 myth is recounted in Book V of Ovid’s </a:t>
            </a:r>
            <a:r>
              <a:rPr lang="en-US" i="1" dirty="0" smtClean="0">
                <a:solidFill>
                  <a:schemeClr val="bg1"/>
                </a:solidFill>
                <a:latin typeface="Book Antiqua" panose="02040602050305030304" pitchFamily="18" charset="0"/>
              </a:rPr>
              <a:t>Metamorphoses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Ceres, while searching the earth for Proserpina, rested by a stream on Ortygia, in Syracuse, Sicily (this the same island where Diana was born, Quail Island)</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Arethusa appeared from the stream and related to Ceres that she had seen her daughter in the Underworld</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begged Ceres to restore the land which she had punished while searching for her daughter because she had come to love the new land she called home</a:t>
            </a:r>
          </a:p>
          <a:p>
            <a:pPr>
              <a:buFont typeface="Courier New" panose="02070309020205020404" pitchFamily="49" charset="0"/>
              <a:buChar char="o"/>
            </a:pPr>
            <a:r>
              <a:rPr lang="en-US" dirty="0" smtClean="0">
                <a:solidFill>
                  <a:schemeClr val="bg1"/>
                </a:solidFill>
                <a:latin typeface="Book Antiqua" panose="02040602050305030304" pitchFamily="18" charset="0"/>
              </a:rPr>
              <a:t> Overcome with grief Ceres boarded her chariot, pulled by two dragons and flew to Olympus to confront Jupiter </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542319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0636" y="347730"/>
            <a:ext cx="6743163" cy="6065949"/>
          </a:xfrm>
        </p:spPr>
        <p:txBody>
          <a:bodyPr>
            <a:normAutofit/>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After hearing the pleas of Ceres, Jupiter agreed to restore Proserpina to heaven on the condition that no food of Avernus had touched her lips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While walking through the Underworld, Proserpina had eaten seven seeds of a pomegranate</a:t>
            </a:r>
          </a:p>
          <a:p>
            <a:pPr>
              <a:buFont typeface="Courier New" panose="02070309020205020404" pitchFamily="49" charset="0"/>
              <a:buChar char="o"/>
            </a:pPr>
            <a:r>
              <a:rPr lang="en-US" dirty="0" smtClean="0">
                <a:solidFill>
                  <a:schemeClr val="bg1"/>
                </a:solidFill>
                <a:latin typeface="Book Antiqua" panose="02040602050305030304" pitchFamily="18" charset="0"/>
              </a:rPr>
              <a:t> Her eating of the fruit was revealed by Ascalaphus the son of Orphne and Acheron </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For betraying her, Proserpina turned him into the screech owl, which later became an attribute of Pluto (Dis, Orcus, Hades)</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540913" y="347730"/>
            <a:ext cx="3940935" cy="6336406"/>
          </a:xfrm>
          <a:prstGeom prst="rect">
            <a:avLst/>
          </a:prstGeom>
        </p:spPr>
      </p:pic>
    </p:spTree>
    <p:extLst>
      <p:ext uri="{BB962C8B-B14F-4D97-AF65-F5344CB8AC3E}">
        <p14:creationId xmlns:p14="http://schemas.microsoft.com/office/powerpoint/2010/main" val="436082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lstStyle/>
          <a:p>
            <a:pPr>
              <a:buFont typeface="Courier New" panose="02070309020205020404" pitchFamily="49" charset="0"/>
              <a:buChar char="o"/>
            </a:pPr>
            <a:r>
              <a:rPr lang="en-US" dirty="0" smtClean="0">
                <a:solidFill>
                  <a:schemeClr val="bg1"/>
                </a:solidFill>
              </a:rPr>
              <a:t> </a:t>
            </a:r>
            <a:r>
              <a:rPr lang="en-US" dirty="0" smtClean="0">
                <a:solidFill>
                  <a:schemeClr val="bg1"/>
                </a:solidFill>
                <a:latin typeface="Book Antiqua" panose="02040602050305030304" pitchFamily="18" charset="0"/>
              </a:rPr>
              <a:t>The Sirens were also friends Proserpina who helped Ceres in the search for her daughter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had young, girlish faces and prayed to the gods to give them wings in order to aid in their search for Proserpina</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Their prayers were answered and they kept their faces as well as the wings and claws of birds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Jupiter then decided that Proserpina would spend six months on earth (spring, summer) and six months in the Underworld (fall, winter)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At ease with the decision of Jupiter, Ceres asked Arethusa how she had come to Ortygia</a:t>
            </a:r>
            <a:endParaRPr lang="en-US" dirty="0">
              <a:solidFill>
                <a:schemeClr val="bg1"/>
              </a:solidFill>
            </a:endParaRPr>
          </a:p>
        </p:txBody>
      </p:sp>
    </p:spTree>
    <p:extLst>
      <p:ext uri="{BB962C8B-B14F-4D97-AF65-F5344CB8AC3E}">
        <p14:creationId xmlns:p14="http://schemas.microsoft.com/office/powerpoint/2010/main" val="3726689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lstStyle/>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Arethusa told Ceres how she had been a nymph of Achaia in the train of Diana</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On a hot day she came to a river that was clear and almost motionless and slowly eased herself into the water, leaving her clothing on willow branches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Diving under the surface, she heard a voice calling to her from the depths of the river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It was the river god Alpheus who began to chase after her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Climbing to the opposite bank of the river, Arethusa ran naked through the fields of Orchomenus, Psophis, Cyllene and the gulf of Maenalus   </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Although she could run fast, her strength began to fail and Alpheus soon caught up with her</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934064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7005034" cy="5803476"/>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Half dead from running, Arethusa called to Diana for aid</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Diana shrouded her in a dense, white mist which Alpheus could not pierce with his eyes, yet he could see no tracks leaving the mist</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Then a freezing sweat poured down her legs and she was changed into a river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Alpheus could still see her as she tried to escape in her new form</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Diana opened the earth and she escaped to the island of Ortygia</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843234" y="373486"/>
            <a:ext cx="3834470" cy="4958368"/>
          </a:xfrm>
          <a:prstGeom prst="rect">
            <a:avLst/>
          </a:prstGeom>
        </p:spPr>
      </p:pic>
    </p:spTree>
    <p:extLst>
      <p:ext uri="{BB962C8B-B14F-4D97-AF65-F5344CB8AC3E}">
        <p14:creationId xmlns:p14="http://schemas.microsoft.com/office/powerpoint/2010/main" val="2295759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0" y="463639"/>
            <a:ext cx="7391401" cy="5988675"/>
          </a:xfrm>
        </p:spPr>
        <p:txBody>
          <a:bodyPr>
            <a:normAutofit lnSpcReduction="100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When Arethusa had finished, Ceres mounted her chariot and flew to Athens where she gave her chariot to Triptolemus to spread seeds over the lands that had become barren</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went over Europe and Asia and then to Scythia where he arrived at the palace of Lyncus who was the king</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Triptolemus told Lyncus that he had come with seeds for planting which would grow crops free of weed and thorns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Lyncus, thinking that it would be better if his people thought that he was responsible for their good fortune, attempted to kill Triptolemus but was changed into a lynx by Ceres as his sword touched his breast</a:t>
            </a:r>
          </a:p>
        </p:txBody>
      </p:sp>
      <p:pic>
        <p:nvPicPr>
          <p:cNvPr id="4" name="Picture 3"/>
          <p:cNvPicPr>
            <a:picLocks noChangeAspect="1"/>
          </p:cNvPicPr>
          <p:nvPr/>
        </p:nvPicPr>
        <p:blipFill>
          <a:blip r:embed="rId2"/>
          <a:stretch>
            <a:fillRect/>
          </a:stretch>
        </p:blipFill>
        <p:spPr>
          <a:xfrm>
            <a:off x="7534140" y="1081825"/>
            <a:ext cx="4326212" cy="3464417"/>
          </a:xfrm>
          <a:prstGeom prst="rect">
            <a:avLst/>
          </a:prstGeom>
        </p:spPr>
      </p:pic>
    </p:spTree>
    <p:extLst>
      <p:ext uri="{BB962C8B-B14F-4D97-AF65-F5344CB8AC3E}">
        <p14:creationId xmlns:p14="http://schemas.microsoft.com/office/powerpoint/2010/main" val="2691536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760" y="450166"/>
            <a:ext cx="7254240" cy="6119446"/>
          </a:xfrm>
        </p:spPr>
        <p:txBody>
          <a:bodyPr>
            <a:normAutofit lnSpcReduction="10000"/>
          </a:bodyPr>
          <a:lstStyle/>
          <a:p>
            <a:r>
              <a:rPr lang="en-US" dirty="0" smtClean="0">
                <a:solidFill>
                  <a:schemeClr val="bg1"/>
                </a:solidFill>
                <a:latin typeface="Book Antiqua" panose="02040602050305030304" pitchFamily="18" charset="0"/>
              </a:rPr>
              <a:t> Viewing the desolation, Pyrrha and Deucalion were distraught with the aspect of being alone and prayed to Themis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Themis responded that should throw over their shoulders the bones of their mother</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Pyrrha was afraid of the answer since digging up the bones of someone already buried would incur the wrath of the Furies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 Deucalion reasoned that their was only one mother, Gaia (Ge), and that her bones were stones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Each began to cast stones over the shoulder</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Those cast by Deucalion became men; by Pyrrha, women</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137872" y="1489747"/>
            <a:ext cx="4833021" cy="3673096"/>
          </a:xfrm>
          <a:prstGeom prst="rect">
            <a:avLst/>
          </a:prstGeom>
        </p:spPr>
      </p:pic>
    </p:spTree>
    <p:extLst>
      <p:ext uri="{BB962C8B-B14F-4D97-AF65-F5344CB8AC3E}">
        <p14:creationId xmlns:p14="http://schemas.microsoft.com/office/powerpoint/2010/main" val="12144314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788" y="995363"/>
            <a:ext cx="6172200" cy="4873625"/>
          </a:xfrm>
        </p:spPr>
        <p:txBody>
          <a:bodyPr/>
          <a:lstStyle/>
          <a:p>
            <a:endParaRPr lang="en-US" dirty="0"/>
          </a:p>
        </p:txBody>
      </p:sp>
      <p:sp>
        <p:nvSpPr>
          <p:cNvPr id="4" name="Text Placeholder 3"/>
          <p:cNvSpPr>
            <a:spLocks noGrp="1"/>
          </p:cNvSpPr>
          <p:nvPr>
            <p:ph type="body" sz="half" idx="2"/>
          </p:nvPr>
        </p:nvSpPr>
        <p:spPr>
          <a:xfrm>
            <a:off x="7307824" y="1526380"/>
            <a:ext cx="3932237" cy="3811588"/>
          </a:xfrm>
        </p:spPr>
        <p:txBody>
          <a:bodyPr anchor="ctr">
            <a:normAutofit/>
          </a:bodyPr>
          <a:lstStyle/>
          <a:p>
            <a:pPr algn="ctr"/>
            <a:r>
              <a:rPr lang="en-US" sz="6000" dirty="0" smtClean="0">
                <a:solidFill>
                  <a:schemeClr val="bg1"/>
                </a:solidFill>
                <a:latin typeface="Book Antiqua" panose="02040602050305030304" pitchFamily="18" charset="0"/>
              </a:rPr>
              <a:t>HERO</a:t>
            </a:r>
          </a:p>
          <a:p>
            <a:pPr algn="ctr"/>
            <a:r>
              <a:rPr lang="en-US" sz="6000" dirty="0" smtClean="0">
                <a:solidFill>
                  <a:schemeClr val="bg1"/>
                </a:solidFill>
                <a:latin typeface="Book Antiqua" panose="02040602050305030304" pitchFamily="18" charset="0"/>
              </a:rPr>
              <a:t>&amp;</a:t>
            </a:r>
          </a:p>
          <a:p>
            <a:pPr algn="ctr"/>
            <a:r>
              <a:rPr lang="en-US" sz="6000" dirty="0" smtClean="0">
                <a:solidFill>
                  <a:schemeClr val="bg1"/>
                </a:solidFill>
                <a:latin typeface="Book Antiqua" panose="02040602050305030304" pitchFamily="18" charset="0"/>
              </a:rPr>
              <a:t>LEANDER</a:t>
            </a:r>
            <a:endParaRPr lang="en-US" sz="6000" dirty="0">
              <a:solidFill>
                <a:schemeClr val="bg1"/>
              </a:solidFill>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839788" y="995362"/>
            <a:ext cx="6314550" cy="4873625"/>
          </a:xfrm>
          <a:prstGeom prst="rect">
            <a:avLst/>
          </a:prstGeom>
        </p:spPr>
      </p:pic>
    </p:spTree>
    <p:extLst>
      <p:ext uri="{BB962C8B-B14F-4D97-AF65-F5344CB8AC3E}">
        <p14:creationId xmlns:p14="http://schemas.microsoft.com/office/powerpoint/2010/main" val="2442314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96236" y="463639"/>
            <a:ext cx="7657563" cy="6014434"/>
          </a:xfrm>
        </p:spPr>
        <p:txBody>
          <a:bodyPr>
            <a:normAutofit/>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Leander was a young man from Abydos on the Asian side of the Hellespont</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Hero was a priestess of Aphrodite in Sestos on the European shore and was loved by Leander</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would swim the Hellespont each night to visit Hero guided by a light placed in a tower by her on the shore</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One stormy night the light was extinguished by the winds and, without his beacon for guidance, Leander was drowned</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Hero found his body washed up on the shore the next day and threw herself from the tower to join him in death</a:t>
            </a:r>
            <a:endParaRPr lang="en-US"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507113" y="759853"/>
            <a:ext cx="3060334" cy="5035640"/>
          </a:xfrm>
          <a:prstGeom prst="rect">
            <a:avLst/>
          </a:prstGeom>
        </p:spPr>
      </p:pic>
    </p:spTree>
    <p:extLst>
      <p:ext uri="{BB962C8B-B14F-4D97-AF65-F5344CB8AC3E}">
        <p14:creationId xmlns:p14="http://schemas.microsoft.com/office/powerpoint/2010/main" val="2872144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US" dirty="0"/>
          </a:p>
        </p:txBody>
      </p:sp>
      <p:sp>
        <p:nvSpPr>
          <p:cNvPr id="11" name="Text Placeholder 10"/>
          <p:cNvSpPr>
            <a:spLocks noGrp="1"/>
          </p:cNvSpPr>
          <p:nvPr>
            <p:ph type="body" sz="half" idx="2"/>
          </p:nvPr>
        </p:nvSpPr>
        <p:spPr>
          <a:xfrm>
            <a:off x="437882" y="1518442"/>
            <a:ext cx="4745306" cy="3811588"/>
          </a:xfrm>
        </p:spPr>
        <p:txBody>
          <a:bodyPr anchor="ctr">
            <a:normAutofit/>
          </a:bodyPr>
          <a:lstStyle/>
          <a:p>
            <a:pPr algn="ctr"/>
            <a:r>
              <a:rPr lang="en-US" sz="6000" dirty="0" smtClean="0">
                <a:solidFill>
                  <a:schemeClr val="bg1"/>
                </a:solidFill>
                <a:latin typeface="Book Antiqua" panose="02040602050305030304" pitchFamily="18" charset="0"/>
              </a:rPr>
              <a:t>ENDYMION</a:t>
            </a:r>
          </a:p>
          <a:p>
            <a:pPr algn="ctr"/>
            <a:r>
              <a:rPr lang="en-US" sz="6000" dirty="0" smtClean="0">
                <a:solidFill>
                  <a:schemeClr val="bg1"/>
                </a:solidFill>
                <a:latin typeface="Book Antiqua" panose="02040602050305030304" pitchFamily="18" charset="0"/>
              </a:rPr>
              <a:t>&amp;</a:t>
            </a:r>
          </a:p>
          <a:p>
            <a:pPr algn="ctr"/>
            <a:r>
              <a:rPr lang="en-US" sz="6000" dirty="0" smtClean="0">
                <a:solidFill>
                  <a:schemeClr val="bg1"/>
                </a:solidFill>
                <a:latin typeface="Book Antiqua" panose="02040602050305030304" pitchFamily="18" charset="0"/>
              </a:rPr>
              <a:t>SELENE</a:t>
            </a:r>
            <a:endParaRPr lang="en-US" sz="6000" dirty="0">
              <a:solidFill>
                <a:schemeClr val="bg1"/>
              </a:solidFill>
              <a:latin typeface="Book Antiqua" panose="02040602050305030304" pitchFamily="18" charset="0"/>
            </a:endParaRPr>
          </a:p>
        </p:txBody>
      </p:sp>
      <p:pic>
        <p:nvPicPr>
          <p:cNvPr id="2" name="Picture 1"/>
          <p:cNvPicPr>
            <a:picLocks noChangeAspect="1"/>
          </p:cNvPicPr>
          <p:nvPr/>
        </p:nvPicPr>
        <p:blipFill>
          <a:blip r:embed="rId2"/>
          <a:stretch>
            <a:fillRect/>
          </a:stretch>
        </p:blipFill>
        <p:spPr>
          <a:xfrm>
            <a:off x="5183188" y="987424"/>
            <a:ext cx="5900909" cy="4873625"/>
          </a:xfrm>
          <a:prstGeom prst="rect">
            <a:avLst/>
          </a:prstGeom>
        </p:spPr>
      </p:pic>
    </p:spTree>
    <p:extLst>
      <p:ext uri="{BB962C8B-B14F-4D97-AF65-F5344CB8AC3E}">
        <p14:creationId xmlns:p14="http://schemas.microsoft.com/office/powerpoint/2010/main" val="3957473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497392"/>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Selene, the daughter of Hyperion and Theia, was a moon goddess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also drove a chariot but only with two horses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According to Apollonius of Rhodes, Selene fell in love with the mortal Endymion who was a shepherd and a son of Zeus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Night after night she would lay beside him in his cave on Mt Latmus in Caria</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Selene asked Zeus to give him perpetual youth with perpetual sleep</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Depending on the source this was either a punishment since Selene was abandoning her duties as moon goddess, or the fulfillment of her wishes for the one that she loved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Other sources say that Endymion selected perpetual sleep </a:t>
            </a:r>
            <a:r>
              <a:rPr lang="en-US" smtClean="0">
                <a:solidFill>
                  <a:schemeClr val="bg1"/>
                </a:solidFill>
                <a:latin typeface="Book Antiqua" panose="02040602050305030304" pitchFamily="18" charset="0"/>
              </a:rPr>
              <a:t>and youth</a:t>
            </a:r>
            <a:endParaRPr lang="en-US" dirty="0" smtClean="0">
              <a:solidFill>
                <a:schemeClr val="bg1"/>
              </a:solidFill>
              <a:latin typeface="Book Antiqua" panose="02040602050305030304" pitchFamily="18" charset="0"/>
            </a:endParaRPr>
          </a:p>
        </p:txBody>
      </p:sp>
    </p:spTree>
    <p:extLst>
      <p:ext uri="{BB962C8B-B14F-4D97-AF65-F5344CB8AC3E}">
        <p14:creationId xmlns:p14="http://schemas.microsoft.com/office/powerpoint/2010/main" val="2987159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bg1"/>
                </a:solidFill>
                <a:latin typeface="Book Antiqua" panose="02040602050305030304" pitchFamily="18" charset="0"/>
              </a:rPr>
              <a:t>REFERENCES</a:t>
            </a:r>
            <a:endParaRPr lang="en-US" sz="6000" dirty="0">
              <a:solidFill>
                <a:schemeClr val="bg1"/>
              </a:solidFill>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bg1"/>
                </a:solidFill>
                <a:latin typeface="Book Antiqua" panose="02040602050305030304" pitchFamily="18" charset="0"/>
              </a:rPr>
              <a:t>Gayley, Charles Mills. </a:t>
            </a:r>
            <a:r>
              <a:rPr lang="en-US" i="1" dirty="0">
                <a:solidFill>
                  <a:schemeClr val="bg1"/>
                </a:solidFill>
                <a:latin typeface="Book Antiqua" panose="02040602050305030304" pitchFamily="18" charset="0"/>
              </a:rPr>
              <a:t>The Classical Myths in English Literature and in Art</a:t>
            </a:r>
            <a:r>
              <a:rPr lang="en-US" dirty="0">
                <a:solidFill>
                  <a:schemeClr val="bg1"/>
                </a:solidFill>
                <a:latin typeface="Book Antiqua" panose="02040602050305030304" pitchFamily="18" charset="0"/>
              </a:rPr>
              <a:t>. New York: Blaisdell Publishing Company, 1963.</a:t>
            </a:r>
          </a:p>
          <a:p>
            <a:pPr marL="0" indent="0">
              <a:buNone/>
            </a:pPr>
            <a:r>
              <a:rPr lang="en-US" dirty="0">
                <a:solidFill>
                  <a:schemeClr val="bg1"/>
                </a:solidFill>
                <a:latin typeface="Book Antiqua" panose="02040602050305030304" pitchFamily="18" charset="0"/>
              </a:rPr>
              <a:t>Hamilton, Edith. </a:t>
            </a:r>
            <a:r>
              <a:rPr lang="en-US" i="1" dirty="0">
                <a:solidFill>
                  <a:schemeClr val="bg1"/>
                </a:solidFill>
                <a:latin typeface="Book Antiqua" panose="02040602050305030304" pitchFamily="18" charset="0"/>
              </a:rPr>
              <a:t>Mythology</a:t>
            </a:r>
            <a:r>
              <a:rPr lang="en-US" dirty="0">
                <a:solidFill>
                  <a:schemeClr val="bg1"/>
                </a:solidFill>
                <a:latin typeface="Book Antiqua" panose="02040602050305030304" pitchFamily="18" charset="0"/>
              </a:rPr>
              <a:t>. New York: Grand Central Publishing, 2011.</a:t>
            </a:r>
          </a:p>
          <a:p>
            <a:pPr marL="0" indent="0">
              <a:buNone/>
            </a:pPr>
            <a:r>
              <a:rPr lang="en-US" dirty="0">
                <a:solidFill>
                  <a:schemeClr val="bg1"/>
                </a:solidFill>
                <a:latin typeface="Book Antiqua" panose="02040602050305030304" pitchFamily="18" charset="0"/>
              </a:rPr>
              <a:t>Morford, Mark P. O. </a:t>
            </a:r>
            <a:r>
              <a:rPr lang="en-US" i="1" dirty="0">
                <a:solidFill>
                  <a:schemeClr val="bg1"/>
                </a:solidFill>
                <a:latin typeface="Book Antiqua" panose="02040602050305030304" pitchFamily="18" charset="0"/>
              </a:rPr>
              <a:t>Classical Mythology</a:t>
            </a:r>
            <a:r>
              <a:rPr lang="en-US" dirty="0">
                <a:solidFill>
                  <a:schemeClr val="bg1"/>
                </a:solidFill>
                <a:latin typeface="Book Antiqua" panose="02040602050305030304" pitchFamily="18" charset="0"/>
              </a:rPr>
              <a:t>. New York: Longman, </a:t>
            </a:r>
            <a:r>
              <a:rPr lang="en-US" dirty="0" smtClean="0">
                <a:solidFill>
                  <a:schemeClr val="bg1"/>
                </a:solidFill>
                <a:latin typeface="Book Antiqua" panose="02040602050305030304" pitchFamily="18" charset="0"/>
              </a:rPr>
              <a:t>Inc., </a:t>
            </a:r>
            <a:r>
              <a:rPr lang="en-US" dirty="0">
                <a:solidFill>
                  <a:schemeClr val="bg1"/>
                </a:solidFill>
                <a:latin typeface="Book Antiqua" panose="02040602050305030304" pitchFamily="18" charset="0"/>
              </a:rPr>
              <a:t>1977.</a:t>
            </a:r>
          </a:p>
          <a:p>
            <a:pPr marL="0" indent="0">
              <a:buNone/>
            </a:pPr>
            <a:r>
              <a:rPr lang="en-US" dirty="0">
                <a:solidFill>
                  <a:schemeClr val="bg1"/>
                </a:solidFill>
                <a:latin typeface="Book Antiqua" panose="02040602050305030304" pitchFamily="18" charset="0"/>
              </a:rPr>
              <a:t>Ovid. </a:t>
            </a:r>
            <a:r>
              <a:rPr lang="en-US" i="1" dirty="0">
                <a:solidFill>
                  <a:schemeClr val="bg1"/>
                </a:solidFill>
                <a:latin typeface="Book Antiqua" panose="02040602050305030304" pitchFamily="18" charset="0"/>
              </a:rPr>
              <a:t>Metamorphoses</a:t>
            </a:r>
            <a:r>
              <a:rPr lang="en-US" dirty="0">
                <a:solidFill>
                  <a:schemeClr val="bg1"/>
                </a:solidFill>
                <a:latin typeface="Book Antiqua" panose="02040602050305030304" pitchFamily="18" charset="0"/>
              </a:rPr>
              <a:t>. New York: Signet Classics, 2009.</a:t>
            </a:r>
          </a:p>
          <a:p>
            <a:pPr marL="0" indent="0">
              <a:buNone/>
            </a:pPr>
            <a:r>
              <a:rPr lang="en-US" dirty="0">
                <a:solidFill>
                  <a:schemeClr val="bg1"/>
                </a:solidFill>
                <a:latin typeface="Book Antiqua" panose="02040602050305030304" pitchFamily="18" charset="0"/>
              </a:rPr>
              <a:t>Tripp, Edward. </a:t>
            </a:r>
            <a:r>
              <a:rPr lang="en-US" i="1" dirty="0">
                <a:solidFill>
                  <a:schemeClr val="bg1"/>
                </a:solidFill>
                <a:latin typeface="Book Antiqua" panose="02040602050305030304" pitchFamily="18" charset="0"/>
              </a:rPr>
              <a:t>The Meridian Handbook of Classical Mythology</a:t>
            </a:r>
            <a:r>
              <a:rPr lang="en-US" dirty="0">
                <a:solidFill>
                  <a:schemeClr val="bg1"/>
                </a:solidFill>
                <a:latin typeface="Book Antiqua" panose="02040602050305030304" pitchFamily="18" charset="0"/>
              </a:rPr>
              <a:t>. New York: Penguin Books, 1974.</a:t>
            </a:r>
          </a:p>
          <a:p>
            <a:pPr marL="0" indent="0">
              <a:buNone/>
            </a:pPr>
            <a:r>
              <a:rPr lang="en-US" i="1" dirty="0">
                <a:solidFill>
                  <a:schemeClr val="bg1"/>
                </a:solidFill>
                <a:latin typeface="Book Antiqua" panose="02040602050305030304" pitchFamily="18" charset="0"/>
              </a:rPr>
              <a:t>www.wikipedia.org/greek mythology</a:t>
            </a:r>
            <a:r>
              <a:rPr lang="en-US" dirty="0">
                <a:solidFill>
                  <a:schemeClr val="bg1"/>
                </a:solidFill>
                <a:latin typeface="Book Antiqua" panose="02040602050305030304" pitchFamily="18" charset="0"/>
              </a:rPr>
              <a:t>. 2014.</a:t>
            </a:r>
          </a:p>
          <a:p>
            <a:pPr marL="0" indent="0">
              <a:buNone/>
            </a:pPr>
            <a:endParaRPr lang="en-US" dirty="0"/>
          </a:p>
        </p:txBody>
      </p:sp>
    </p:spTree>
    <p:extLst>
      <p:ext uri="{BB962C8B-B14F-4D97-AF65-F5344CB8AC3E}">
        <p14:creationId xmlns:p14="http://schemas.microsoft.com/office/powerpoint/2010/main" val="191454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7963"/>
            <a:ext cx="10515600" cy="5769000"/>
          </a:xfrm>
        </p:spPr>
        <p:txBody>
          <a:bodyPr/>
          <a:lstStyle/>
          <a:p>
            <a:r>
              <a:rPr lang="en-US" dirty="0" smtClean="0">
                <a:solidFill>
                  <a:schemeClr val="bg1"/>
                </a:solidFill>
                <a:latin typeface="Book Antiqua" panose="02040602050305030304" pitchFamily="18" charset="0"/>
              </a:rPr>
              <a:t> The gods restored the plant and animal life destroyed by the flood</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Deucalion and Pyrrha had five children:  Hellen, Amphictyon, Protogeneia, Pandora and Thyia </a:t>
            </a:r>
          </a:p>
          <a:p>
            <a:r>
              <a:rPr lang="en-US" dirty="0" smtClean="0">
                <a:solidFill>
                  <a:schemeClr val="bg1"/>
                </a:solidFill>
                <a:latin typeface="Book Antiqua" panose="02040602050305030304" pitchFamily="18" charset="0"/>
              </a:rPr>
              <a:t> Hellen was the father of the Hellenic race of Greece</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Book I of the </a:t>
            </a:r>
            <a:r>
              <a:rPr lang="en-US" i="1" dirty="0" smtClean="0">
                <a:solidFill>
                  <a:schemeClr val="bg1"/>
                </a:solidFill>
                <a:latin typeface="Book Antiqua" panose="02040602050305030304" pitchFamily="18" charset="0"/>
              </a:rPr>
              <a:t>Metamorphoses</a:t>
            </a:r>
            <a:r>
              <a:rPr lang="en-US" dirty="0" smtClean="0">
                <a:solidFill>
                  <a:schemeClr val="bg1"/>
                </a:solidFill>
                <a:latin typeface="Book Antiqua" panose="02040602050305030304" pitchFamily="18" charset="0"/>
              </a:rPr>
              <a:t> Ovid describes the Flood and how Jupiter with the aid of Neptune covered the earth in water, while Iris replenished the rain clouds from the earth’s streams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Jupiter looked down and saw Pyrrha and Deucalion on Mt Parnassus whose hearts were pure and dedicated to the gods</a:t>
            </a:r>
          </a:p>
          <a:p>
            <a:r>
              <a:rPr lang="en-US" dirty="0" smtClean="0">
                <a:solidFill>
                  <a:schemeClr val="bg1"/>
                </a:solidFill>
                <a:latin typeface="Book Antiqua" panose="02040602050305030304" pitchFamily="18" charset="0"/>
              </a:rPr>
              <a:t> He took pity on them and sent the North Wind to part the clouds; Neptune struck his trident to calm the waters; and Triton was summoned to remove the waters with his conch</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780119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15" y="422031"/>
            <a:ext cx="7879080" cy="5754932"/>
          </a:xfrm>
        </p:spPr>
        <p:txBody>
          <a:bodyPr/>
          <a:lstStyle/>
          <a:p>
            <a:r>
              <a:rPr lang="en-US" dirty="0" smtClean="0">
                <a:solidFill>
                  <a:schemeClr val="bg1"/>
                </a:solidFill>
                <a:latin typeface="Book Antiqua" panose="02040602050305030304" pitchFamily="18" charset="0"/>
              </a:rPr>
              <a:t> They walked to the stream Cephisus and there dipped their hands and scattered the waters on their heads and tunics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From there they went to the altar, fell to their knees, and kissed the altar</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asked Themis how to save mankind from “eternal nothingness”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Themis heard the prayer and responded that they “walk from the temple with covered head, with girdled tunic open at breast and shoulder, and, as the wind flows, scatter your mother’s bones”</a:t>
            </a:r>
          </a:p>
          <a:p>
            <a:pPr marL="0" indent="0">
              <a:buNone/>
            </a:pP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75796" y="422031"/>
            <a:ext cx="3092819" cy="4979963"/>
          </a:xfrm>
          <a:prstGeom prst="rect">
            <a:avLst/>
          </a:prstGeom>
        </p:spPr>
      </p:pic>
    </p:spTree>
    <p:extLst>
      <p:ext uri="{BB962C8B-B14F-4D97-AF65-F5344CB8AC3E}">
        <p14:creationId xmlns:p14="http://schemas.microsoft.com/office/powerpoint/2010/main" val="25907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6437"/>
            <a:ext cx="10515600" cy="5670526"/>
          </a:xfrm>
        </p:spPr>
        <p:txBody>
          <a:bodyPr>
            <a:normAutofit lnSpcReduction="10000"/>
          </a:bodyPr>
          <a:lstStyle/>
          <a:p>
            <a:r>
              <a:rPr lang="en-US" dirty="0" smtClean="0">
                <a:solidFill>
                  <a:schemeClr val="bg1"/>
                </a:solidFill>
                <a:latin typeface="Book Antiqua" panose="02040602050305030304" pitchFamily="18" charset="0"/>
              </a:rPr>
              <a:t> Pyrrha could not obey not wanting to desecrate her mother’s spirit</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they left the altar, Deucalion turned to Pyrrha and told her that their Great Mother is the Earth; and that the stones are her bones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left the temple with robes flowing and cast pebbles over their shoulders</a:t>
            </a:r>
          </a:p>
          <a:p>
            <a:r>
              <a:rPr lang="en-US" dirty="0" smtClean="0">
                <a:solidFill>
                  <a:schemeClr val="bg1"/>
                </a:solidFill>
                <a:latin typeface="Book Antiqua" panose="02040602050305030304" pitchFamily="18" charset="0"/>
              </a:rPr>
              <a:t>Those that Deucalion cast became men; Pyrrha’s, women </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Some sources indicate that the Deluge was inefficient</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Megarus, a son of Zeus by a Sithnid nymph, swam in the darkness of the rains toward the cries of the cranes until he came to a mountain in Corinth which was thereafter called Mt Geranium (Crane Mountain)</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601585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7625"/>
            <a:ext cx="10515600" cy="5839338"/>
          </a:xfrm>
        </p:spPr>
        <p:txBody>
          <a:bodyPr/>
          <a:lstStyle/>
          <a:p>
            <a:r>
              <a:rPr lang="en-US" dirty="0" smtClean="0">
                <a:solidFill>
                  <a:schemeClr val="bg1"/>
                </a:solidFill>
                <a:latin typeface="Book Antiqua" panose="02040602050305030304" pitchFamily="18" charset="0"/>
              </a:rPr>
              <a:t> Cerambus was said to have been saved by nymphs who bore him up on wings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Some inhabitants of Delphi escaped by following the howling of wolves to one of the peaks of Parnassus where they founded Lycoreia (Place of the Mountain Wolves)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the grandsons of Deucalion set out to occupy the lands allotted to them, they found them well populated</a:t>
            </a:r>
          </a:p>
          <a:p>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4079631" y="3688079"/>
            <a:ext cx="4505032" cy="2772327"/>
          </a:xfrm>
          <a:prstGeom prst="rect">
            <a:avLst/>
          </a:prstGeom>
        </p:spPr>
      </p:pic>
    </p:spTree>
    <p:extLst>
      <p:ext uri="{BB962C8B-B14F-4D97-AF65-F5344CB8AC3E}">
        <p14:creationId xmlns:p14="http://schemas.microsoft.com/office/powerpoint/2010/main" val="3179136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9788" y="995363"/>
            <a:ext cx="6172200" cy="4873625"/>
          </a:xfrm>
        </p:spPr>
        <p:txBody>
          <a:bodyPr/>
          <a:lstStyle/>
          <a:p>
            <a:endParaRPr lang="en-US" dirty="0"/>
          </a:p>
        </p:txBody>
      </p:sp>
      <p:sp>
        <p:nvSpPr>
          <p:cNvPr id="6" name="Text Placeholder 5"/>
          <p:cNvSpPr>
            <a:spLocks noGrp="1"/>
          </p:cNvSpPr>
          <p:nvPr>
            <p:ph type="body" sz="half" idx="2"/>
          </p:nvPr>
        </p:nvSpPr>
        <p:spPr>
          <a:xfrm>
            <a:off x="7022122" y="1526381"/>
            <a:ext cx="4465833" cy="3811588"/>
          </a:xfrm>
        </p:spPr>
        <p:txBody>
          <a:bodyPr anchor="ctr">
            <a:normAutofit/>
          </a:bodyPr>
          <a:lstStyle/>
          <a:p>
            <a:pPr algn="ctr"/>
            <a:r>
              <a:rPr lang="en-US" sz="6000" dirty="0" smtClean="0">
                <a:solidFill>
                  <a:schemeClr val="bg1"/>
                </a:solidFill>
                <a:latin typeface="Book Antiqua" panose="02040602050305030304" pitchFamily="18" charset="0"/>
              </a:rPr>
              <a:t>BAUCIS</a:t>
            </a:r>
          </a:p>
          <a:p>
            <a:pPr algn="ctr"/>
            <a:r>
              <a:rPr lang="en-US" sz="6000" dirty="0" smtClean="0">
                <a:solidFill>
                  <a:schemeClr val="bg1"/>
                </a:solidFill>
                <a:latin typeface="Book Antiqua" panose="02040602050305030304" pitchFamily="18" charset="0"/>
              </a:rPr>
              <a:t>&amp;</a:t>
            </a:r>
          </a:p>
          <a:p>
            <a:pPr algn="ctr"/>
            <a:r>
              <a:rPr lang="en-US" sz="6000" dirty="0" smtClean="0">
                <a:solidFill>
                  <a:schemeClr val="bg1"/>
                </a:solidFill>
                <a:latin typeface="Book Antiqua" panose="02040602050305030304" pitchFamily="18" charset="0"/>
              </a:rPr>
              <a:t>PHILEMON</a:t>
            </a:r>
            <a:endParaRPr lang="en-US" sz="6000"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839787" y="995363"/>
            <a:ext cx="6182335" cy="4873625"/>
          </a:xfrm>
          <a:prstGeom prst="rect">
            <a:avLst/>
          </a:prstGeom>
        </p:spPr>
      </p:pic>
    </p:spTree>
    <p:extLst>
      <p:ext uri="{BB962C8B-B14F-4D97-AF65-F5344CB8AC3E}">
        <p14:creationId xmlns:p14="http://schemas.microsoft.com/office/powerpoint/2010/main" val="1803043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12186</TotalTime>
  <Words>3453</Words>
  <Application>Microsoft Office PowerPoint</Application>
  <PresentationFormat>Widescreen</PresentationFormat>
  <Paragraphs>192</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Book Antiqua</vt:lpstr>
      <vt:lpstr>Calibri</vt:lpstr>
      <vt:lpstr>Calibri Light</vt:lpstr>
      <vt:lpstr>Courier New</vt:lpstr>
      <vt:lpstr>Wingdings</vt:lpstr>
      <vt:lpstr>Office Theme</vt:lpstr>
      <vt:lpstr>NOTED COUPLES  OF MYTH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PYRAMUS &amp; THISBE</vt:lpstr>
      <vt:lpstr>PowerPoint Presentation</vt:lpstr>
      <vt:lpstr>PowerPoint Presentation</vt:lpstr>
      <vt:lpstr>HELIOS &amp; LEUCOTHOË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NOTED COUPLES  OF MYTH</dc:title>
  <dc:creator>Dudley Griffin</dc:creator>
  <cp:lastModifiedBy>Dudley Griffin</cp:lastModifiedBy>
  <cp:revision>86</cp:revision>
  <dcterms:created xsi:type="dcterms:W3CDTF">2014-09-01T17:40:03Z</dcterms:created>
  <dcterms:modified xsi:type="dcterms:W3CDTF">2014-09-11T14:11:08Z</dcterms:modified>
</cp:coreProperties>
</file>