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688336-478A-46AD-A3B1-55407B79DF4F}" type="datetimeFigureOut">
              <a:rPr lang="en-US" smtClean="0"/>
              <a:pPr/>
              <a:t>9/11/2014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62DEB2-7EF3-498D-A678-4263ACCBE48D}" type="slidenum">
              <a:rPr lang="en-US" smtClean="0"/>
              <a:pPr/>
              <a:t>‹#›</a:t>
            </a:fld>
            <a:endParaRPr lang="en-US" dirty="0"/>
          </a:p>
        </p:txBody>
      </p:sp>
    </p:spTree>
    <p:extLst>
      <p:ext uri="{BB962C8B-B14F-4D97-AF65-F5344CB8AC3E}">
        <p14:creationId xmlns:p14="http://schemas.microsoft.com/office/powerpoint/2010/main" val="1806778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62DEB2-7EF3-498D-A678-4263ACCBE48D}" type="slidenum">
              <a:rPr lang="en-US" smtClean="0"/>
              <a:pPr/>
              <a:t>10</a:t>
            </a:fld>
            <a:endParaRPr lang="en-US" dirty="0"/>
          </a:p>
        </p:txBody>
      </p:sp>
    </p:spTree>
    <p:extLst>
      <p:ext uri="{BB962C8B-B14F-4D97-AF65-F5344CB8AC3E}">
        <p14:creationId xmlns:p14="http://schemas.microsoft.com/office/powerpoint/2010/main" val="974301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62DEB2-7EF3-498D-A678-4263ACCBE48D}" type="slidenum">
              <a:rPr lang="en-US" smtClean="0"/>
              <a:pPr/>
              <a:t>20</a:t>
            </a:fld>
            <a:endParaRPr lang="en-US" dirty="0"/>
          </a:p>
        </p:txBody>
      </p:sp>
    </p:spTree>
    <p:extLst>
      <p:ext uri="{BB962C8B-B14F-4D97-AF65-F5344CB8AC3E}">
        <p14:creationId xmlns:p14="http://schemas.microsoft.com/office/powerpoint/2010/main" val="410229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00284A-E243-49F7-8BB7-5272ABFDCEE8}" type="datetimeFigureOut">
              <a:rPr lang="en-US" smtClean="0"/>
              <a:pPr/>
              <a:t>9/11/2014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AFE632-21ED-4E13-A7B2-DADEE34E0AC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00284A-E243-49F7-8BB7-5272ABFDCEE8}" type="datetimeFigureOut">
              <a:rPr lang="en-US" smtClean="0"/>
              <a:pPr/>
              <a:t>9/11/2014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AFE632-21ED-4E13-A7B2-DADEE34E0AC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00284A-E243-49F7-8BB7-5272ABFDCEE8}" type="datetimeFigureOut">
              <a:rPr lang="en-US" smtClean="0"/>
              <a:pPr/>
              <a:t>9/11/2014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AFE632-21ED-4E13-A7B2-DADEE34E0AC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00284A-E243-49F7-8BB7-5272ABFDCEE8}" type="datetimeFigureOut">
              <a:rPr lang="en-US" smtClean="0"/>
              <a:pPr/>
              <a:t>9/11/2014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AFE632-21ED-4E13-A7B2-DADEE34E0AC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00284A-E243-49F7-8BB7-5272ABFDCEE8}" type="datetimeFigureOut">
              <a:rPr lang="en-US" smtClean="0"/>
              <a:pPr/>
              <a:t>9/11/2014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AFE632-21ED-4E13-A7B2-DADEE34E0AC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00284A-E243-49F7-8BB7-5272ABFDCEE8}" type="datetimeFigureOut">
              <a:rPr lang="en-US" smtClean="0"/>
              <a:pPr/>
              <a:t>9/11/2014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AFE632-21ED-4E13-A7B2-DADEE34E0AC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00284A-E243-49F7-8BB7-5272ABFDCEE8}" type="datetimeFigureOut">
              <a:rPr lang="en-US" smtClean="0"/>
              <a:pPr/>
              <a:t>9/11/2014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AFE632-21ED-4E13-A7B2-DADEE34E0AC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00284A-E243-49F7-8BB7-5272ABFDCEE8}" type="datetimeFigureOut">
              <a:rPr lang="en-US" smtClean="0"/>
              <a:pPr/>
              <a:t>9/11/2014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AFE632-21ED-4E13-A7B2-DADEE34E0AC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00284A-E243-49F7-8BB7-5272ABFDCEE8}" type="datetimeFigureOut">
              <a:rPr lang="en-US" smtClean="0"/>
              <a:pPr/>
              <a:t>9/11/2014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AFE632-21ED-4E13-A7B2-DADEE34E0AC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00284A-E243-49F7-8BB7-5272ABFDCEE8}" type="datetimeFigureOut">
              <a:rPr lang="en-US" smtClean="0"/>
              <a:pPr/>
              <a:t>9/11/2014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AFE632-21ED-4E13-A7B2-DADEE34E0AC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00284A-E243-49F7-8BB7-5272ABFDCEE8}" type="datetimeFigureOut">
              <a:rPr lang="en-US" smtClean="0"/>
              <a:pPr/>
              <a:t>9/11/2014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AFE632-21ED-4E13-A7B2-DADEE34E0AC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0284A-E243-49F7-8BB7-5272ABFDCEE8}" type="datetimeFigureOut">
              <a:rPr lang="en-US" smtClean="0"/>
              <a:pPr/>
              <a:t>9/11/2014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AFE632-21ED-4E13-A7B2-DADEE34E0AC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7000"/>
            <a:lum/>
          </a:blip>
          <a:srcRect/>
          <a:stretch>
            <a:fillRect t="-47000" b="-4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9600" dirty="0" smtClean="0">
                <a:latin typeface="High Tower Text" pitchFamily="18" charset="0"/>
              </a:rPr>
              <a:t>ODYSSEUS</a:t>
            </a:r>
            <a:endParaRPr lang="en-US" sz="9600" dirty="0">
              <a:latin typeface="High Tower Text" pitchFamily="18" charset="0"/>
            </a:endParaRPr>
          </a:p>
        </p:txBody>
      </p:sp>
      <p:sp>
        <p:nvSpPr>
          <p:cNvPr id="3" name="Subtitle 2"/>
          <p:cNvSpPr>
            <a:spLocks noGrp="1"/>
          </p:cNvSpPr>
          <p:nvPr>
            <p:ph type="subTitle" idx="1"/>
          </p:nvPr>
        </p:nvSpPr>
        <p:spPr/>
        <p:txBody>
          <a:bodyPr/>
          <a:lstStyle/>
          <a:p>
            <a:endParaRPr lang="en-US" dirty="0" smtClean="0">
              <a:latin typeface="High Tower Text" pitchFamily="18" charset="0"/>
            </a:endParaRPr>
          </a:p>
          <a:p>
            <a:r>
              <a:rPr lang="en-US" dirty="0" smtClean="0">
                <a:solidFill>
                  <a:schemeClr val="tx1"/>
                </a:solidFill>
                <a:latin typeface="High Tower Text" pitchFamily="18" charset="0"/>
              </a:rPr>
              <a:t>W. D. Griffin, Jr</a:t>
            </a:r>
          </a:p>
          <a:p>
            <a:r>
              <a:rPr lang="en-US" dirty="0" smtClean="0">
                <a:solidFill>
                  <a:schemeClr val="tx1"/>
                </a:solidFill>
                <a:latin typeface="High Tower Text" pitchFamily="18" charset="0"/>
              </a:rPr>
              <a:t>December 1, 2013</a:t>
            </a:r>
            <a:endParaRPr lang="en-US" dirty="0">
              <a:solidFill>
                <a:schemeClr val="tx1"/>
              </a:solidFill>
              <a:latin typeface="High Tower Text"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idx="1"/>
          </p:nvPr>
        </p:nvSpPr>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The next morning Nestor gathered his sons and made a sacrifice to Athena who attended the ceremony herself</a:t>
            </a:r>
          </a:p>
          <a:p>
            <a:pPr>
              <a:buFont typeface="Courier New" pitchFamily="49" charset="0"/>
              <a:buChar char="o"/>
            </a:pPr>
            <a:r>
              <a:rPr lang="en-US" sz="2400" dirty="0" smtClean="0">
                <a:solidFill>
                  <a:srgbClr val="7030A0"/>
                </a:solidFill>
                <a:latin typeface="High Tower Text" pitchFamily="18" charset="0"/>
              </a:rPr>
              <a:t>Nestor sends Pisistratus with Telemachus to Sparta</a:t>
            </a:r>
          </a:p>
          <a:p>
            <a:pPr>
              <a:buFont typeface="Courier New" pitchFamily="49" charset="0"/>
              <a:buChar char="o"/>
            </a:pPr>
            <a:r>
              <a:rPr lang="en-US" sz="2400" dirty="0" smtClean="0">
                <a:solidFill>
                  <a:srgbClr val="7030A0"/>
                </a:solidFill>
                <a:latin typeface="High Tower Text" pitchFamily="18" charset="0"/>
              </a:rPr>
              <a:t>They reach Sparta during the wedding of his son, Megapenthes (by a servant since Helen could have no more children) to a daughter of Alector and his daughter, Hermione to Neoptolemus</a:t>
            </a:r>
          </a:p>
          <a:p>
            <a:pPr>
              <a:buFont typeface="Courier New" pitchFamily="49" charset="0"/>
              <a:buChar char="o"/>
            </a:pPr>
            <a:r>
              <a:rPr lang="en-US" sz="2400" dirty="0" smtClean="0">
                <a:solidFill>
                  <a:srgbClr val="7030A0"/>
                </a:solidFill>
                <a:latin typeface="High Tower Text" pitchFamily="18" charset="0"/>
              </a:rPr>
              <a:t>During the feast Menelaus describes his travels to Africa</a:t>
            </a:r>
          </a:p>
          <a:p>
            <a:pPr>
              <a:buFont typeface="Courier New" pitchFamily="49" charset="0"/>
              <a:buChar char="o"/>
            </a:pPr>
            <a:r>
              <a:rPr lang="en-US" sz="2400" dirty="0" smtClean="0">
                <a:solidFill>
                  <a:srgbClr val="7030A0"/>
                </a:solidFill>
                <a:latin typeface="High Tower Text" pitchFamily="18" charset="0"/>
              </a:rPr>
              <a:t>The next morning Menelaus recounts his wrestling with Proteus and learned that Odysseus was alive on an island</a:t>
            </a:r>
          </a:p>
          <a:p>
            <a:pPr>
              <a:buFont typeface="Courier New" pitchFamily="49" charset="0"/>
              <a:buChar char="o"/>
            </a:pPr>
            <a:r>
              <a:rPr lang="en-US" sz="2400" dirty="0" smtClean="0">
                <a:solidFill>
                  <a:srgbClr val="7030A0"/>
                </a:solidFill>
                <a:latin typeface="High Tower Text" pitchFamily="18" charset="0"/>
              </a:rPr>
              <a:t>Antinous learns of Telemachus’ journey to Pylos and plots to kill him before he can return to Ithaca</a:t>
            </a:r>
          </a:p>
          <a:p>
            <a:pPr>
              <a:buNone/>
            </a:pPr>
            <a:endParaRPr lang="en-US" sz="2400" dirty="0" smtClean="0">
              <a:solidFill>
                <a:srgbClr val="7030A0"/>
              </a:solidFill>
              <a:latin typeface="High Tower Text" pitchFamily="18" charset="0"/>
            </a:endParaRPr>
          </a:p>
          <a:p>
            <a:pPr>
              <a:buFont typeface="Courier New" pitchFamily="49" charset="0"/>
              <a:buChar char="o"/>
            </a:pPr>
            <a:endParaRPr lang="en-US" sz="2400" dirty="0" smtClean="0">
              <a:solidFill>
                <a:srgbClr val="7030A0"/>
              </a:solidFill>
              <a:latin typeface="High Tower Text" pitchFamily="18" charset="0"/>
            </a:endParaRPr>
          </a:p>
          <a:p>
            <a:pPr>
              <a:buFont typeface="Courier New" pitchFamily="49" charset="0"/>
              <a:buChar char="o"/>
            </a:pPr>
            <a:endParaRPr lang="en-US" sz="2400" dirty="0">
              <a:solidFill>
                <a:srgbClr val="7030A0"/>
              </a:solidFill>
              <a:latin typeface="High Tower Text"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sz="half" idx="1"/>
          </p:nvPr>
        </p:nvSpPr>
        <p:spPr>
          <a:xfrm>
            <a:off x="457200" y="4419600"/>
            <a:ext cx="8305800" cy="22860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Athena sends a vision to Penelope of her sister Iphthime to tell that no harm will come to Telemachus</a:t>
            </a:r>
          </a:p>
          <a:p>
            <a:pPr>
              <a:buFont typeface="Courier New" pitchFamily="49" charset="0"/>
              <a:buChar char="o"/>
            </a:pPr>
            <a:r>
              <a:rPr lang="en-US" sz="2400" dirty="0" smtClean="0">
                <a:solidFill>
                  <a:srgbClr val="7030A0"/>
                </a:solidFill>
                <a:latin typeface="High Tower Text" pitchFamily="18" charset="0"/>
              </a:rPr>
              <a:t>Antinous hides his ship in a harbor between Ithaca and Samos</a:t>
            </a:r>
          </a:p>
          <a:p>
            <a:pPr>
              <a:buFont typeface="Courier New" pitchFamily="49" charset="0"/>
              <a:buChar char="o"/>
            </a:pPr>
            <a:r>
              <a:rPr lang="en-US" sz="2400" dirty="0" smtClean="0">
                <a:solidFill>
                  <a:srgbClr val="7030A0"/>
                </a:solidFill>
                <a:latin typeface="High Tower Text" pitchFamily="18" charset="0"/>
              </a:rPr>
              <a:t>Meanwhile back on Ogygyia Hermes has delivered Zeus’ orders to Calypso</a:t>
            </a:r>
            <a:endParaRPr lang="en-US" sz="2400" dirty="0">
              <a:solidFill>
                <a:srgbClr val="7030A0"/>
              </a:solidFill>
              <a:latin typeface="High Tower Text" pitchFamily="18" charset="0"/>
            </a:endParaRPr>
          </a:p>
        </p:txBody>
      </p:sp>
      <p:sp>
        <p:nvSpPr>
          <p:cNvPr id="6" name="Content Placeholder 5"/>
          <p:cNvSpPr>
            <a:spLocks noGrp="1"/>
          </p:cNvSpPr>
          <p:nvPr>
            <p:ph sz="half" idx="2"/>
          </p:nvPr>
        </p:nvSpPr>
        <p:spPr>
          <a:xfrm>
            <a:off x="4648200" y="1600201"/>
            <a:ext cx="4038600" cy="27432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The servant Medon tells Penelope what he has learned</a:t>
            </a:r>
          </a:p>
          <a:p>
            <a:pPr>
              <a:buFont typeface="Courier New" pitchFamily="49" charset="0"/>
              <a:buChar char="o"/>
            </a:pPr>
            <a:r>
              <a:rPr lang="en-US" sz="2400" dirty="0" smtClean="0">
                <a:solidFill>
                  <a:srgbClr val="7030A0"/>
                </a:solidFill>
                <a:latin typeface="High Tower Text" pitchFamily="18" charset="0"/>
              </a:rPr>
              <a:t>Euryclea tells Penelope about her promise to Telemachus</a:t>
            </a:r>
          </a:p>
          <a:p>
            <a:pPr>
              <a:buFont typeface="Courier New" pitchFamily="49" charset="0"/>
              <a:buChar char="o"/>
            </a:pPr>
            <a:r>
              <a:rPr lang="en-US" sz="2400" dirty="0" smtClean="0">
                <a:solidFill>
                  <a:srgbClr val="7030A0"/>
                </a:solidFill>
                <a:latin typeface="High Tower Text" pitchFamily="18" charset="0"/>
              </a:rPr>
              <a:t>Penelope prays to Athena</a:t>
            </a:r>
          </a:p>
          <a:p>
            <a:pPr>
              <a:buFont typeface="Courier New" pitchFamily="49" charset="0"/>
              <a:buChar char="o"/>
            </a:pPr>
            <a:endParaRPr lang="en-US" sz="2400" dirty="0">
              <a:solidFill>
                <a:srgbClr val="7030A0"/>
              </a:solidFill>
              <a:latin typeface="High Tower Text" pitchFamily="18" charset="0"/>
            </a:endParaRPr>
          </a:p>
        </p:txBody>
      </p:sp>
      <p:pic>
        <p:nvPicPr>
          <p:cNvPr id="22530" name="Picture 2" descr="http://ts3.mm.bing.net/th?id=H.4600997841470554&amp;pid=15.1"/>
          <p:cNvPicPr>
            <a:picLocks noChangeAspect="1" noChangeArrowheads="1"/>
          </p:cNvPicPr>
          <p:nvPr/>
        </p:nvPicPr>
        <p:blipFill>
          <a:blip r:embed="rId2" cstate="print"/>
          <a:srcRect/>
          <a:stretch>
            <a:fillRect/>
          </a:stretch>
        </p:blipFill>
        <p:spPr bwMode="auto">
          <a:xfrm>
            <a:off x="457200" y="1600200"/>
            <a:ext cx="4034116" cy="2743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sz="half" idx="1"/>
          </p:nvPr>
        </p:nvSpPr>
        <p:spPr>
          <a:xfrm>
            <a:off x="457200" y="1600201"/>
            <a:ext cx="4267200" cy="2743200"/>
          </a:xfrm>
        </p:spPr>
        <p:txBody>
          <a:bodyPr>
            <a:normAutofit/>
          </a:bodyPr>
          <a:lstStyle/>
          <a:p>
            <a:pPr>
              <a:buFont typeface="Courier New" pitchFamily="49" charset="0"/>
              <a:buChar char="o"/>
            </a:pPr>
            <a:r>
              <a:rPr lang="en-US" sz="2400" dirty="0" smtClean="0">
                <a:solidFill>
                  <a:srgbClr val="7030A0"/>
                </a:solidFill>
                <a:latin typeface="High Tower Text" pitchFamily="18" charset="0"/>
              </a:rPr>
              <a:t>Reluctantly Calypso provides Odysseus with the tools and the trees to build a seaworthy raft</a:t>
            </a:r>
          </a:p>
          <a:p>
            <a:pPr>
              <a:buFont typeface="Courier New" pitchFamily="49" charset="0"/>
              <a:buChar char="o"/>
            </a:pPr>
            <a:r>
              <a:rPr lang="en-US" sz="2400" dirty="0" smtClean="0">
                <a:solidFill>
                  <a:srgbClr val="7030A0"/>
                </a:solidFill>
                <a:latin typeface="High Tower Text" pitchFamily="18" charset="0"/>
              </a:rPr>
              <a:t>Calypso sends him off on the 5</a:t>
            </a:r>
            <a:r>
              <a:rPr lang="en-US" sz="2400" baseline="30000" dirty="0" smtClean="0">
                <a:solidFill>
                  <a:srgbClr val="7030A0"/>
                </a:solidFill>
                <a:latin typeface="High Tower Text" pitchFamily="18" charset="0"/>
              </a:rPr>
              <a:t>th</a:t>
            </a:r>
            <a:r>
              <a:rPr lang="en-US" sz="2400" dirty="0" smtClean="0">
                <a:solidFill>
                  <a:srgbClr val="7030A0"/>
                </a:solidFill>
                <a:latin typeface="High Tower Text" pitchFamily="18" charset="0"/>
              </a:rPr>
              <a:t> day with fair winds and provisions</a:t>
            </a:r>
          </a:p>
          <a:p>
            <a:pPr>
              <a:buFont typeface="Courier New" pitchFamily="49" charset="0"/>
              <a:buChar char="o"/>
            </a:pPr>
            <a:endParaRPr lang="en-US" sz="2400" dirty="0">
              <a:solidFill>
                <a:srgbClr val="7030A0"/>
              </a:solidFill>
              <a:latin typeface="High Tower Text" pitchFamily="18" charset="0"/>
            </a:endParaRPr>
          </a:p>
        </p:txBody>
      </p:sp>
      <p:sp>
        <p:nvSpPr>
          <p:cNvPr id="4" name="Content Placeholder 3"/>
          <p:cNvSpPr>
            <a:spLocks noGrp="1"/>
          </p:cNvSpPr>
          <p:nvPr>
            <p:ph sz="half" idx="2"/>
          </p:nvPr>
        </p:nvSpPr>
        <p:spPr>
          <a:xfrm>
            <a:off x="457200" y="4343400"/>
            <a:ext cx="8382000" cy="2514600"/>
          </a:xfrm>
        </p:spPr>
        <p:txBody>
          <a:bodyPr>
            <a:normAutofit/>
          </a:bodyPr>
          <a:lstStyle/>
          <a:p>
            <a:pPr>
              <a:buFont typeface="Courier New" pitchFamily="49" charset="0"/>
              <a:buChar char="o"/>
            </a:pPr>
            <a:r>
              <a:rPr lang="en-US" sz="2400" dirty="0" smtClean="0">
                <a:solidFill>
                  <a:srgbClr val="7030A0"/>
                </a:solidFill>
                <a:latin typeface="High Tower Text" pitchFamily="18" charset="0"/>
              </a:rPr>
              <a:t>After 18 days he reaches the shores of Phaeacia (Scheria) </a:t>
            </a:r>
          </a:p>
          <a:p>
            <a:pPr>
              <a:buFont typeface="Courier New" pitchFamily="49" charset="0"/>
              <a:buChar char="o"/>
            </a:pPr>
            <a:r>
              <a:rPr lang="en-US" sz="2400" dirty="0" smtClean="0">
                <a:solidFill>
                  <a:srgbClr val="7030A0"/>
                </a:solidFill>
                <a:latin typeface="High Tower Text" pitchFamily="18" charset="0"/>
              </a:rPr>
              <a:t>Poseidon sees the raft and sends a violent storm to punish him</a:t>
            </a:r>
          </a:p>
          <a:p>
            <a:pPr>
              <a:buFont typeface="Courier New" pitchFamily="49" charset="0"/>
              <a:buChar char="o"/>
            </a:pPr>
            <a:r>
              <a:rPr lang="en-US" sz="2400" dirty="0" smtClean="0">
                <a:solidFill>
                  <a:srgbClr val="7030A0"/>
                </a:solidFill>
                <a:latin typeface="High Tower Text" pitchFamily="18" charset="0"/>
              </a:rPr>
              <a:t>Leucothea (Ino, daughter of Cadmus turned sea goddess) aids him to the shore with her veil while Athena binds all the winds except one</a:t>
            </a:r>
            <a:endParaRPr lang="en-US" sz="2400" dirty="0">
              <a:solidFill>
                <a:srgbClr val="7030A0"/>
              </a:solidFill>
              <a:latin typeface="High Tower Text" pitchFamily="18" charset="0"/>
            </a:endParaRPr>
          </a:p>
        </p:txBody>
      </p:sp>
      <p:pic>
        <p:nvPicPr>
          <p:cNvPr id="26626" name="Picture 2" descr="http://ts2.mm.bing.net/th?id=H.4675369478258985&amp;pid=15.1"/>
          <p:cNvPicPr>
            <a:picLocks noChangeAspect="1" noChangeArrowheads="1"/>
          </p:cNvPicPr>
          <p:nvPr/>
        </p:nvPicPr>
        <p:blipFill>
          <a:blip r:embed="rId2" cstate="print"/>
          <a:srcRect/>
          <a:stretch>
            <a:fillRect/>
          </a:stretch>
        </p:blipFill>
        <p:spPr bwMode="auto">
          <a:xfrm>
            <a:off x="4724400" y="1600200"/>
            <a:ext cx="4038600" cy="277317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idx="1"/>
          </p:nvPr>
        </p:nvSpPr>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After two days Odysseus finally reaches land with the aid of Athena</a:t>
            </a:r>
          </a:p>
          <a:p>
            <a:pPr>
              <a:buFont typeface="Courier New" pitchFamily="49" charset="0"/>
              <a:buChar char="o"/>
            </a:pPr>
            <a:r>
              <a:rPr lang="en-US" sz="2400" dirty="0" smtClean="0">
                <a:solidFill>
                  <a:srgbClr val="7030A0"/>
                </a:solidFill>
                <a:latin typeface="High Tower Text" pitchFamily="18" charset="0"/>
              </a:rPr>
              <a:t>Athena goes to the palace of Alcinous and appears to his daughter Nausicaa in a dream telling that she should wash her garments by the river in the morning</a:t>
            </a:r>
          </a:p>
          <a:p>
            <a:pPr>
              <a:buFont typeface="Courier New" pitchFamily="49" charset="0"/>
              <a:buChar char="o"/>
            </a:pPr>
            <a:r>
              <a:rPr lang="en-US" sz="2400" dirty="0" smtClean="0">
                <a:solidFill>
                  <a:srgbClr val="7030A0"/>
                </a:solidFill>
                <a:latin typeface="High Tower Text" pitchFamily="18" charset="0"/>
              </a:rPr>
              <a:t>Nausicaa gives him oil for bathing and clothing and tells him to wait in a grove sacred to Athena until such time as she has had to reach the palace and then make his way there</a:t>
            </a:r>
          </a:p>
          <a:p>
            <a:pPr>
              <a:buFont typeface="Courier New" pitchFamily="49" charset="0"/>
              <a:buChar char="o"/>
            </a:pPr>
            <a:r>
              <a:rPr lang="en-US" sz="2400" dirty="0" smtClean="0">
                <a:solidFill>
                  <a:srgbClr val="7030A0"/>
                </a:solidFill>
                <a:latin typeface="High Tower Text" pitchFamily="18" charset="0"/>
              </a:rPr>
              <a:t>Odysseus offers thanks to Athena who alters his appearance to make him look more regal</a:t>
            </a:r>
          </a:p>
          <a:p>
            <a:pPr>
              <a:buFont typeface="Courier New" pitchFamily="49" charset="0"/>
              <a:buChar char="o"/>
            </a:pPr>
            <a:r>
              <a:rPr lang="en-US" sz="2400" dirty="0" smtClean="0">
                <a:solidFill>
                  <a:srgbClr val="7030A0"/>
                </a:solidFill>
                <a:latin typeface="High Tower Text" pitchFamily="18" charset="0"/>
              </a:rPr>
              <a:t>As he makes his way to the palace, Athena places him in a thick mist to protect him</a:t>
            </a:r>
          </a:p>
          <a:p>
            <a:pPr>
              <a:buFont typeface="Courier New" pitchFamily="49" charset="0"/>
              <a:buChar char="o"/>
            </a:pP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sz="half" idx="1"/>
          </p:nvPr>
        </p:nvSpPr>
        <p:spPr>
          <a:xfrm>
            <a:off x="457200" y="4267200"/>
            <a:ext cx="8229600" cy="22098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At the palace she instructs Odysseus to seek out Arete, the queen who is well-respected and loved by all </a:t>
            </a:r>
          </a:p>
          <a:p>
            <a:pPr>
              <a:buFont typeface="Courier New" pitchFamily="49" charset="0"/>
              <a:buChar char="o"/>
            </a:pPr>
            <a:r>
              <a:rPr lang="en-US" sz="2400" dirty="0" smtClean="0">
                <a:solidFill>
                  <a:srgbClr val="7030A0"/>
                </a:solidFill>
                <a:latin typeface="High Tower Text" pitchFamily="18" charset="0"/>
              </a:rPr>
              <a:t>Arete and Alcinous receive him and offer hospitality</a:t>
            </a:r>
          </a:p>
          <a:p>
            <a:pPr>
              <a:buFont typeface="Courier New" pitchFamily="49" charset="0"/>
              <a:buChar char="o"/>
            </a:pPr>
            <a:r>
              <a:rPr lang="en-US" sz="2400" dirty="0" smtClean="0">
                <a:solidFill>
                  <a:srgbClr val="7030A0"/>
                </a:solidFill>
                <a:latin typeface="High Tower Text" pitchFamily="18" charset="0"/>
              </a:rPr>
              <a:t>The next day Alcinous orders a ship and crew be prepared to take Odysseus back to his home</a:t>
            </a:r>
          </a:p>
          <a:p>
            <a:pPr>
              <a:buFont typeface="Courier New" pitchFamily="49" charset="0"/>
              <a:buChar char="o"/>
            </a:pPr>
            <a:endParaRPr lang="en-US" sz="2400" dirty="0" smtClean="0">
              <a:solidFill>
                <a:srgbClr val="7030A0"/>
              </a:solidFill>
              <a:latin typeface="High Tower Text" pitchFamily="18" charset="0"/>
            </a:endParaRPr>
          </a:p>
        </p:txBody>
      </p:sp>
      <p:sp>
        <p:nvSpPr>
          <p:cNvPr id="4" name="Content Placeholder 3"/>
          <p:cNvSpPr>
            <a:spLocks noGrp="1"/>
          </p:cNvSpPr>
          <p:nvPr>
            <p:ph sz="half" idx="2"/>
          </p:nvPr>
        </p:nvSpPr>
        <p:spPr>
          <a:xfrm>
            <a:off x="4191000" y="1600201"/>
            <a:ext cx="4495800" cy="26670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Athena then disguises herself as a young girl and approaches Odysseus</a:t>
            </a:r>
          </a:p>
          <a:p>
            <a:pPr>
              <a:buFont typeface="Courier New" pitchFamily="49" charset="0"/>
              <a:buChar char="o"/>
            </a:pPr>
            <a:r>
              <a:rPr lang="en-US" sz="2400" dirty="0" smtClean="0">
                <a:solidFill>
                  <a:srgbClr val="7030A0"/>
                </a:solidFill>
                <a:latin typeface="High Tower Text" pitchFamily="18" charset="0"/>
              </a:rPr>
              <a:t>She shows him the way to the palace instructing him not to talk to anyone since they were wary of strangers</a:t>
            </a:r>
            <a:endParaRPr lang="en-US" sz="2400" dirty="0">
              <a:solidFill>
                <a:srgbClr val="7030A0"/>
              </a:solidFill>
              <a:latin typeface="High Tower Text" pitchFamily="18" charset="0"/>
            </a:endParaRPr>
          </a:p>
        </p:txBody>
      </p:sp>
      <p:pic>
        <p:nvPicPr>
          <p:cNvPr id="27650" name="Picture 2" descr="http://ts3.mm.bing.net/th?id=H.4907465198338226&amp;pid=15.1"/>
          <p:cNvPicPr>
            <a:picLocks noChangeAspect="1" noChangeArrowheads="1"/>
          </p:cNvPicPr>
          <p:nvPr/>
        </p:nvPicPr>
        <p:blipFill>
          <a:blip r:embed="rId2" cstate="print"/>
          <a:srcRect/>
          <a:stretch>
            <a:fillRect/>
          </a:stretch>
        </p:blipFill>
        <p:spPr bwMode="auto">
          <a:xfrm>
            <a:off x="457199" y="1600200"/>
            <a:ext cx="3738785" cy="2667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sz="half" idx="1"/>
          </p:nvPr>
        </p:nvSpPr>
        <p:spPr>
          <a:xfrm>
            <a:off x="457200" y="1600201"/>
            <a:ext cx="4495800" cy="26670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Next games are held at which Odysseus befriends Laodamus the son of Alcinous</a:t>
            </a:r>
          </a:p>
          <a:p>
            <a:pPr>
              <a:buFont typeface="Courier New" pitchFamily="49" charset="0"/>
              <a:buChar char="o"/>
            </a:pPr>
            <a:r>
              <a:rPr lang="en-US" sz="2400" dirty="0" smtClean="0">
                <a:solidFill>
                  <a:srgbClr val="7030A0"/>
                </a:solidFill>
                <a:latin typeface="High Tower Text" pitchFamily="18" charset="0"/>
              </a:rPr>
              <a:t>After the games another feast is held and it is here that Odysseus recounts his travels to Alcinous and Arete</a:t>
            </a:r>
            <a:endParaRPr lang="en-US" sz="2400" dirty="0">
              <a:solidFill>
                <a:srgbClr val="7030A0"/>
              </a:solidFill>
              <a:latin typeface="High Tower Text" pitchFamily="18" charset="0"/>
            </a:endParaRPr>
          </a:p>
        </p:txBody>
      </p:sp>
      <p:sp>
        <p:nvSpPr>
          <p:cNvPr id="4" name="Content Placeholder 3"/>
          <p:cNvSpPr>
            <a:spLocks noGrp="1"/>
          </p:cNvSpPr>
          <p:nvPr>
            <p:ph sz="half" idx="2"/>
          </p:nvPr>
        </p:nvSpPr>
        <p:spPr>
          <a:xfrm>
            <a:off x="457200" y="4114800"/>
            <a:ext cx="8229600" cy="2743200"/>
          </a:xfrm>
        </p:spPr>
        <p:txBody>
          <a:bodyPr>
            <a:normAutofit lnSpcReduction="10000"/>
          </a:bodyPr>
          <a:lstStyle/>
          <a:p>
            <a:pPr>
              <a:buNone/>
            </a:pPr>
            <a:r>
              <a:rPr lang="en-US" sz="2400" dirty="0" smtClean="0">
                <a:solidFill>
                  <a:srgbClr val="7030A0"/>
                </a:solidFill>
                <a:latin typeface="High Tower Text" pitchFamily="18" charset="0"/>
              </a:rPr>
              <a:t>Books 9-16</a:t>
            </a:r>
          </a:p>
          <a:p>
            <a:pPr>
              <a:buFont typeface="Courier New" pitchFamily="49" charset="0"/>
              <a:buChar char="o"/>
            </a:pPr>
            <a:r>
              <a:rPr lang="en-US" sz="2400" dirty="0" smtClean="0">
                <a:solidFill>
                  <a:srgbClr val="7030A0"/>
                </a:solidFill>
                <a:latin typeface="High Tower Text" pitchFamily="18" charset="0"/>
              </a:rPr>
              <a:t>Odysseus reveals himself telling of leaving Troy and landing in Thrace and the sack of Ismarus, the home of the Cicones</a:t>
            </a:r>
          </a:p>
          <a:p>
            <a:pPr>
              <a:buFont typeface="Courier New" pitchFamily="49" charset="0"/>
              <a:buChar char="o"/>
            </a:pPr>
            <a:r>
              <a:rPr lang="en-US" sz="2400" dirty="0" smtClean="0">
                <a:solidFill>
                  <a:srgbClr val="7030A0"/>
                </a:solidFill>
                <a:latin typeface="High Tower Text" pitchFamily="18" charset="0"/>
              </a:rPr>
              <a:t>Maron, the priest of Apollo had been spared and in return gave them 12 jars of fragrant red wine (foreshadowing)</a:t>
            </a:r>
          </a:p>
          <a:p>
            <a:pPr>
              <a:buFont typeface="Courier New" pitchFamily="49" charset="0"/>
              <a:buChar char="o"/>
            </a:pPr>
            <a:r>
              <a:rPr lang="en-US" sz="2400" dirty="0" smtClean="0">
                <a:solidFill>
                  <a:srgbClr val="7030A0"/>
                </a:solidFill>
                <a:latin typeface="High Tower Text" pitchFamily="18" charset="0"/>
              </a:rPr>
              <a:t>They were attacked on the shores by the surviving Cicones as they celebrated their victory and driven to their ships</a:t>
            </a:r>
            <a:endParaRPr lang="en-US" sz="2400" dirty="0">
              <a:solidFill>
                <a:srgbClr val="7030A0"/>
              </a:solidFill>
              <a:latin typeface="High Tower Text" pitchFamily="18" charset="0"/>
            </a:endParaRPr>
          </a:p>
        </p:txBody>
      </p:sp>
      <p:pic>
        <p:nvPicPr>
          <p:cNvPr id="5" name="Picture 2" descr="http://ts3.mm.bing.net/th?id=H.4907465198338226&amp;pid=15.1"/>
          <p:cNvPicPr>
            <a:picLocks noChangeAspect="1" noChangeArrowheads="1"/>
          </p:cNvPicPr>
          <p:nvPr/>
        </p:nvPicPr>
        <p:blipFill>
          <a:blip r:embed="rId2" cstate="print"/>
          <a:srcRect/>
          <a:stretch>
            <a:fillRect/>
          </a:stretch>
        </p:blipFill>
        <p:spPr bwMode="auto">
          <a:xfrm>
            <a:off x="4953000" y="1600200"/>
            <a:ext cx="3738785" cy="2667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idx="1"/>
          </p:nvPr>
        </p:nvSpPr>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He tells of losing six men from each of his ships</a:t>
            </a:r>
          </a:p>
          <a:p>
            <a:pPr>
              <a:buFont typeface="Courier New" pitchFamily="49" charset="0"/>
              <a:buChar char="o"/>
            </a:pPr>
            <a:r>
              <a:rPr lang="en-US" sz="2400" dirty="0" smtClean="0">
                <a:solidFill>
                  <a:srgbClr val="7030A0"/>
                </a:solidFill>
                <a:latin typeface="High Tower Text" pitchFamily="18" charset="0"/>
              </a:rPr>
              <a:t>They arrived at the land of the Lotus eaters after being driven southward by a violent storm</a:t>
            </a:r>
          </a:p>
          <a:p>
            <a:pPr>
              <a:buFont typeface="Courier New" pitchFamily="49" charset="0"/>
              <a:buChar char="o"/>
            </a:pPr>
            <a:r>
              <a:rPr lang="en-US" sz="2400" dirty="0" smtClean="0">
                <a:solidFill>
                  <a:srgbClr val="7030A0"/>
                </a:solidFill>
                <a:latin typeface="High Tower Text" pitchFamily="18" charset="0"/>
              </a:rPr>
              <a:t>Those who tasted of the fruit wished to remain, but Odysseus forced them back to the ships</a:t>
            </a:r>
          </a:p>
          <a:p>
            <a:pPr>
              <a:buFont typeface="Courier New" pitchFamily="49" charset="0"/>
              <a:buChar char="o"/>
            </a:pPr>
            <a:r>
              <a:rPr lang="en-US" sz="2400" dirty="0" smtClean="0">
                <a:solidFill>
                  <a:srgbClr val="7030A0"/>
                </a:solidFill>
                <a:latin typeface="High Tower Text" pitchFamily="18" charset="0"/>
              </a:rPr>
              <a:t>Next they arrived at the land of the Cyclopes</a:t>
            </a:r>
          </a:p>
          <a:p>
            <a:pPr>
              <a:buFont typeface="Courier New" pitchFamily="49" charset="0"/>
              <a:buChar char="o"/>
            </a:pPr>
            <a:r>
              <a:rPr lang="en-US" sz="2400" dirty="0" smtClean="0">
                <a:solidFill>
                  <a:srgbClr val="7030A0"/>
                </a:solidFill>
                <a:latin typeface="High Tower Text" pitchFamily="18" charset="0"/>
              </a:rPr>
              <a:t>Odysseus takes 12 men and a jar of wine, exploring the land and finding a large cave which belonged to Polyphemus, the son of Poseidon</a:t>
            </a:r>
          </a:p>
          <a:p>
            <a:pPr>
              <a:buFont typeface="Courier New" pitchFamily="49" charset="0"/>
              <a:buChar char="o"/>
            </a:pPr>
            <a:r>
              <a:rPr lang="en-US" sz="2400" dirty="0" smtClean="0">
                <a:solidFill>
                  <a:srgbClr val="7030A0"/>
                </a:solidFill>
                <a:latin typeface="High Tower Text" pitchFamily="18" charset="0"/>
              </a:rPr>
              <a:t>Polyphemus returns and covers the doorway with a large boulder to prevent his flocks from wandering off during the night</a:t>
            </a:r>
          </a:p>
          <a:p>
            <a:pPr>
              <a:buFont typeface="Courier New" pitchFamily="49" charset="0"/>
              <a:buChar char="o"/>
            </a:pP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4" name="Content Placeholder 3"/>
          <p:cNvSpPr>
            <a:spLocks noGrp="1"/>
          </p:cNvSpPr>
          <p:nvPr>
            <p:ph sz="half" idx="1"/>
          </p:nvPr>
        </p:nvSpPr>
        <p:spPr>
          <a:xfrm>
            <a:off x="457200" y="3962400"/>
            <a:ext cx="8229600" cy="26670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Polyphemus offers to eat Odysseus last in return for the wine</a:t>
            </a:r>
          </a:p>
          <a:p>
            <a:pPr>
              <a:buFont typeface="Courier New" pitchFamily="49" charset="0"/>
              <a:buChar char="o"/>
            </a:pPr>
            <a:r>
              <a:rPr lang="en-US" sz="2400" dirty="0" smtClean="0">
                <a:solidFill>
                  <a:srgbClr val="7030A0"/>
                </a:solidFill>
                <a:latin typeface="High Tower Text" pitchFamily="18" charset="0"/>
              </a:rPr>
              <a:t>Odysseus tells him that his name is Noman</a:t>
            </a:r>
          </a:p>
          <a:p>
            <a:pPr>
              <a:buFont typeface="Courier New" pitchFamily="49" charset="0"/>
              <a:buChar char="o"/>
            </a:pPr>
            <a:r>
              <a:rPr lang="en-US" sz="2400" dirty="0" smtClean="0">
                <a:solidFill>
                  <a:srgbClr val="7030A0"/>
                </a:solidFill>
                <a:latin typeface="High Tower Text" pitchFamily="18" charset="0"/>
              </a:rPr>
              <a:t>When Polyphemus passes out from the wine, Odysseus and his men sharpen a large wooden stake and heat it in the fire</a:t>
            </a:r>
          </a:p>
          <a:p>
            <a:pPr>
              <a:buFont typeface="Courier New" pitchFamily="49" charset="0"/>
              <a:buChar char="o"/>
            </a:pPr>
            <a:r>
              <a:rPr lang="en-US" sz="2400" dirty="0" smtClean="0">
                <a:solidFill>
                  <a:srgbClr val="7030A0"/>
                </a:solidFill>
                <a:latin typeface="High Tower Text" pitchFamily="18" charset="0"/>
              </a:rPr>
              <a:t>Then the stake is driven into the eye of Polyphemus</a:t>
            </a:r>
            <a:endParaRPr lang="en-US" sz="2400" dirty="0">
              <a:solidFill>
                <a:srgbClr val="7030A0"/>
              </a:solidFill>
              <a:latin typeface="High Tower Text" pitchFamily="18" charset="0"/>
            </a:endParaRPr>
          </a:p>
        </p:txBody>
      </p:sp>
      <p:sp>
        <p:nvSpPr>
          <p:cNvPr id="5" name="Content Placeholder 4"/>
          <p:cNvSpPr>
            <a:spLocks noGrp="1"/>
          </p:cNvSpPr>
          <p:nvPr>
            <p:ph sz="half" idx="2"/>
          </p:nvPr>
        </p:nvSpPr>
        <p:spPr>
          <a:xfrm>
            <a:off x="4038600" y="1447800"/>
            <a:ext cx="4648200" cy="2514601"/>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Polyphemus eats two of the men for his dinner, two for breakfast and two for dinner the second evening</a:t>
            </a:r>
          </a:p>
          <a:p>
            <a:pPr>
              <a:buFont typeface="Courier New" pitchFamily="49" charset="0"/>
              <a:buChar char="o"/>
            </a:pPr>
            <a:r>
              <a:rPr lang="en-US" sz="2400" dirty="0" smtClean="0">
                <a:solidFill>
                  <a:srgbClr val="7030A0"/>
                </a:solidFill>
                <a:latin typeface="High Tower Text" pitchFamily="18" charset="0"/>
              </a:rPr>
              <a:t>Odysseus offered him some of the wine of Maron which he drank eagerly</a:t>
            </a:r>
          </a:p>
          <a:p>
            <a:pPr>
              <a:buFont typeface="Courier New" pitchFamily="49" charset="0"/>
              <a:buChar char="o"/>
            </a:pPr>
            <a:endParaRPr lang="en-US" sz="2400" dirty="0">
              <a:solidFill>
                <a:srgbClr val="7030A0"/>
              </a:solidFill>
              <a:latin typeface="High Tower Text" pitchFamily="18" charset="0"/>
            </a:endParaRPr>
          </a:p>
        </p:txBody>
      </p:sp>
      <p:pic>
        <p:nvPicPr>
          <p:cNvPr id="29698" name="Picture 2" descr="http://ts3.mm.bing.net/th?id=H.5008908012094690&amp;pid=15.1"/>
          <p:cNvPicPr>
            <a:picLocks noChangeAspect="1" noChangeArrowheads="1"/>
          </p:cNvPicPr>
          <p:nvPr/>
        </p:nvPicPr>
        <p:blipFill>
          <a:blip r:embed="rId2" cstate="print"/>
          <a:srcRect/>
          <a:stretch>
            <a:fillRect/>
          </a:stretch>
        </p:blipFill>
        <p:spPr bwMode="auto">
          <a:xfrm>
            <a:off x="457200" y="1371600"/>
            <a:ext cx="3581400" cy="259845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sz="half" idx="1"/>
          </p:nvPr>
        </p:nvSpPr>
        <p:spPr>
          <a:xfrm>
            <a:off x="457200" y="1600201"/>
            <a:ext cx="4724400" cy="22098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When asked by the other Cyclopes who has injured him, he responds “Noman”</a:t>
            </a:r>
          </a:p>
          <a:p>
            <a:pPr>
              <a:buFont typeface="Courier New" pitchFamily="49" charset="0"/>
              <a:buChar char="o"/>
            </a:pPr>
            <a:r>
              <a:rPr lang="en-US" sz="2400" dirty="0" smtClean="0">
                <a:solidFill>
                  <a:srgbClr val="7030A0"/>
                </a:solidFill>
                <a:latin typeface="High Tower Text" pitchFamily="18" charset="0"/>
              </a:rPr>
              <a:t>They think that he has incurred the wrath of the gods and is being punished</a:t>
            </a:r>
            <a:endParaRPr lang="en-US" sz="2400" dirty="0">
              <a:solidFill>
                <a:srgbClr val="7030A0"/>
              </a:solidFill>
              <a:latin typeface="High Tower Text" pitchFamily="18" charset="0"/>
            </a:endParaRPr>
          </a:p>
        </p:txBody>
      </p:sp>
      <p:sp>
        <p:nvSpPr>
          <p:cNvPr id="4" name="Content Placeholder 3"/>
          <p:cNvSpPr>
            <a:spLocks noGrp="1"/>
          </p:cNvSpPr>
          <p:nvPr>
            <p:ph sz="half" idx="2"/>
          </p:nvPr>
        </p:nvSpPr>
        <p:spPr>
          <a:xfrm>
            <a:off x="457200" y="3810000"/>
            <a:ext cx="8229600" cy="26670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Odysseus straps his men to the bellies of the fattest sheep</a:t>
            </a:r>
          </a:p>
          <a:p>
            <a:pPr>
              <a:buFont typeface="Courier New" pitchFamily="49" charset="0"/>
              <a:buChar char="o"/>
            </a:pPr>
            <a:r>
              <a:rPr lang="en-US" sz="2400" dirty="0" smtClean="0">
                <a:solidFill>
                  <a:srgbClr val="7030A0"/>
                </a:solidFill>
                <a:latin typeface="High Tower Text" pitchFamily="18" charset="0"/>
              </a:rPr>
              <a:t>Polyphemus does not check the bellies and Odysseus and his remaining men escape to the ships</a:t>
            </a:r>
          </a:p>
          <a:p>
            <a:pPr>
              <a:buFont typeface="Courier New" pitchFamily="49" charset="0"/>
              <a:buChar char="o"/>
            </a:pPr>
            <a:r>
              <a:rPr lang="en-US" sz="2400" dirty="0" smtClean="0">
                <a:solidFill>
                  <a:srgbClr val="7030A0"/>
                </a:solidFill>
                <a:latin typeface="High Tower Text" pitchFamily="18" charset="0"/>
              </a:rPr>
              <a:t>The seer Telemus had foretold Polyphemus’ fate earlier</a:t>
            </a:r>
          </a:p>
          <a:p>
            <a:pPr>
              <a:buFont typeface="Courier New" pitchFamily="49" charset="0"/>
              <a:buChar char="o"/>
            </a:pPr>
            <a:r>
              <a:rPr lang="en-US" sz="2400" dirty="0" smtClean="0">
                <a:solidFill>
                  <a:srgbClr val="7030A0"/>
                </a:solidFill>
                <a:latin typeface="High Tower Text" pitchFamily="18" charset="0"/>
              </a:rPr>
              <a:t>As he sailed away Odysseus tells him that it was Laertiades who had blinded him</a:t>
            </a:r>
          </a:p>
          <a:p>
            <a:pPr>
              <a:buFont typeface="Courier New" pitchFamily="49" charset="0"/>
              <a:buChar char="o"/>
            </a:pPr>
            <a:endParaRPr lang="en-US" sz="2400" dirty="0" smtClean="0">
              <a:solidFill>
                <a:srgbClr val="7030A0"/>
              </a:solidFill>
              <a:latin typeface="High Tower Text" pitchFamily="18" charset="0"/>
            </a:endParaRPr>
          </a:p>
        </p:txBody>
      </p:sp>
      <p:pic>
        <p:nvPicPr>
          <p:cNvPr id="32770" name="Picture 2" descr="http://ts3.mm.bing.net/th?id=H.4751527833043834&amp;pid=15.1"/>
          <p:cNvPicPr>
            <a:picLocks noChangeAspect="1" noChangeArrowheads="1"/>
          </p:cNvPicPr>
          <p:nvPr/>
        </p:nvPicPr>
        <p:blipFill>
          <a:blip r:embed="rId2" cstate="print"/>
          <a:srcRect/>
          <a:stretch>
            <a:fillRect/>
          </a:stretch>
        </p:blipFill>
        <p:spPr bwMode="auto">
          <a:xfrm>
            <a:off x="5134326" y="1600200"/>
            <a:ext cx="3590574" cy="2286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idx="1"/>
          </p:nvPr>
        </p:nvSpPr>
        <p:spPr>
          <a:xfrm>
            <a:off x="457200" y="1600200"/>
            <a:ext cx="8229600" cy="4876800"/>
          </a:xfrm>
        </p:spPr>
        <p:txBody>
          <a:bodyPr>
            <a:normAutofit/>
          </a:bodyPr>
          <a:lstStyle/>
          <a:p>
            <a:pPr>
              <a:buFont typeface="Courier New" pitchFamily="49" charset="0"/>
              <a:buChar char="o"/>
            </a:pPr>
            <a:r>
              <a:rPr lang="en-US" sz="2400" dirty="0" smtClean="0">
                <a:solidFill>
                  <a:srgbClr val="7030A0"/>
                </a:solidFill>
                <a:latin typeface="High Tower Text" pitchFamily="18" charset="0"/>
              </a:rPr>
              <a:t>Polyphemus hurls the top of mountain toward the sound of Odysseus’ voice which propels them further to sea</a:t>
            </a:r>
          </a:p>
          <a:p>
            <a:pPr>
              <a:buFont typeface="Courier New" pitchFamily="49" charset="0"/>
              <a:buChar char="o"/>
            </a:pPr>
            <a:r>
              <a:rPr lang="en-US" sz="2400" dirty="0" smtClean="0">
                <a:solidFill>
                  <a:srgbClr val="7030A0"/>
                </a:solidFill>
                <a:latin typeface="High Tower Text" pitchFamily="18" charset="0"/>
              </a:rPr>
              <a:t>Polyphemus prays to Poseidon that Odysseus may not be returned home, but, if it is fated to do so, that it take a long time and that he return in another’s ship and his home in disarray (prayer heard)</a:t>
            </a:r>
          </a:p>
          <a:p>
            <a:pPr>
              <a:buFont typeface="Courier New" pitchFamily="49" charset="0"/>
              <a:buChar char="o"/>
            </a:pPr>
            <a:r>
              <a:rPr lang="en-US" sz="2400" dirty="0" smtClean="0">
                <a:solidFill>
                  <a:srgbClr val="7030A0"/>
                </a:solidFill>
                <a:latin typeface="High Tower Text" pitchFamily="18" charset="0"/>
              </a:rPr>
              <a:t>Next they arrive at Aeoli, the floating island of the king of the winds, Aeolus</a:t>
            </a:r>
          </a:p>
          <a:p>
            <a:pPr>
              <a:buFont typeface="Courier New" pitchFamily="49" charset="0"/>
              <a:buChar char="o"/>
            </a:pPr>
            <a:r>
              <a:rPr lang="en-US" sz="2400" dirty="0" smtClean="0">
                <a:solidFill>
                  <a:srgbClr val="7030A0"/>
                </a:solidFill>
                <a:latin typeface="High Tower Text" pitchFamily="18" charset="0"/>
              </a:rPr>
              <a:t>Aeolus has six sons and six daughters who were forced to marry each other by Aeolus</a:t>
            </a:r>
          </a:p>
          <a:p>
            <a:pPr>
              <a:buFont typeface="Courier New" pitchFamily="49" charset="0"/>
              <a:buChar char="o"/>
            </a:pPr>
            <a:r>
              <a:rPr lang="en-US" sz="2400" dirty="0" smtClean="0">
                <a:solidFill>
                  <a:srgbClr val="7030A0"/>
                </a:solidFill>
                <a:latin typeface="High Tower Text" pitchFamily="18" charset="0"/>
              </a:rPr>
              <a:t>Aeolus entertains Odysseus for a month and gives him a gift-a leather pouch full of favorable winds to carry him home</a:t>
            </a:r>
          </a:p>
          <a:p>
            <a:pPr>
              <a:buFont typeface="Courier New" pitchFamily="49" charset="0"/>
              <a:buChar char="o"/>
            </a:pPr>
            <a:endParaRPr lang="en-US" sz="2400" dirty="0" smtClean="0">
              <a:solidFill>
                <a:srgbClr val="7030A0"/>
              </a:solidFill>
              <a:latin typeface="High Tower Text" pitchFamily="18" charset="0"/>
            </a:endParaRPr>
          </a:p>
          <a:p>
            <a:pPr>
              <a:buFont typeface="Courier New" pitchFamily="49" charset="0"/>
              <a:buChar char="o"/>
            </a:pPr>
            <a:endParaRPr lang="en-US" sz="2400" dirty="0" smtClean="0">
              <a:solidFill>
                <a:srgbClr val="7030A0"/>
              </a:solidFill>
              <a:latin typeface="High Tower Text" pitchFamily="18" charset="0"/>
            </a:endParaRPr>
          </a:p>
          <a:p>
            <a:pPr>
              <a:buFont typeface="Courier New" pitchFamily="49" charset="0"/>
              <a:buChar char="o"/>
            </a:pP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7030A0"/>
                </a:solidFill>
                <a:latin typeface="High Tower Text" pitchFamily="18" charset="0"/>
              </a:rPr>
              <a:t>PART I:  LINEAGE</a:t>
            </a:r>
            <a:endParaRPr lang="en-US" sz="6000" b="1" dirty="0">
              <a:solidFill>
                <a:srgbClr val="7030A0"/>
              </a:solidFill>
              <a:latin typeface="High Tower Text" pitchFamily="18" charset="0"/>
            </a:endParaRPr>
          </a:p>
        </p:txBody>
      </p:sp>
      <p:sp>
        <p:nvSpPr>
          <p:cNvPr id="3" name="Content Placeholder 2"/>
          <p:cNvSpPr>
            <a:spLocks noGrp="1"/>
          </p:cNvSpPr>
          <p:nvPr>
            <p:ph idx="1"/>
          </p:nvPr>
        </p:nvSpPr>
        <p:spPr/>
        <p:txBody>
          <a:bodyPr>
            <a:normAutofit/>
          </a:bodyPr>
          <a:lstStyle/>
          <a:p>
            <a:pPr lvl="1">
              <a:buNone/>
            </a:pPr>
            <a:r>
              <a:rPr lang="en-US" sz="2600" dirty="0" smtClean="0">
                <a:solidFill>
                  <a:srgbClr val="7030A0"/>
                </a:solidFill>
                <a:latin typeface="High Tower Text" pitchFamily="18" charset="0"/>
              </a:rPr>
              <a:t>Version I (</a:t>
            </a:r>
            <a:r>
              <a:rPr lang="en-US" sz="2600" i="1" dirty="0" smtClean="0">
                <a:solidFill>
                  <a:srgbClr val="7030A0"/>
                </a:solidFill>
                <a:latin typeface="High Tower Text" pitchFamily="18" charset="0"/>
              </a:rPr>
              <a:t>Bibliotheca,</a:t>
            </a:r>
            <a:r>
              <a:rPr lang="en-US" sz="2600" dirty="0" smtClean="0">
                <a:solidFill>
                  <a:srgbClr val="7030A0"/>
                </a:solidFill>
                <a:latin typeface="High Tower Text" pitchFamily="18" charset="0"/>
              </a:rPr>
              <a:t> Library of Apollodorus)</a:t>
            </a:r>
            <a:endParaRPr lang="en-US" sz="2600" i="1" dirty="0" smtClean="0">
              <a:solidFill>
                <a:srgbClr val="7030A0"/>
              </a:solidFill>
              <a:latin typeface="High Tower Text" pitchFamily="18" charset="0"/>
            </a:endParaRPr>
          </a:p>
          <a:p>
            <a:pPr lvl="1">
              <a:buFont typeface="Courier New" pitchFamily="49" charset="0"/>
              <a:buChar char="o"/>
            </a:pPr>
            <a:r>
              <a:rPr lang="en-US" sz="2600" dirty="0" smtClean="0">
                <a:solidFill>
                  <a:srgbClr val="7030A0"/>
                </a:solidFill>
                <a:latin typeface="High Tower Text" pitchFamily="18" charset="0"/>
              </a:rPr>
              <a:t>Son of Laertes and Anticlea and paternal grandson of Acresius, son of Cephalus and grandson of Aeolus</a:t>
            </a:r>
          </a:p>
          <a:p>
            <a:pPr lvl="1">
              <a:buFont typeface="Courier New" pitchFamily="49" charset="0"/>
              <a:buChar char="o"/>
            </a:pPr>
            <a:r>
              <a:rPr lang="en-US" sz="2600" dirty="0" smtClean="0">
                <a:solidFill>
                  <a:srgbClr val="7030A0"/>
                </a:solidFill>
                <a:latin typeface="High Tower Text" pitchFamily="18" charset="0"/>
              </a:rPr>
              <a:t>Maternal grandfather is Autolycus, son of Hermes and Chione</a:t>
            </a:r>
          </a:p>
          <a:p>
            <a:pPr lvl="1">
              <a:buFont typeface="Courier New" pitchFamily="49" charset="0"/>
              <a:buChar char="o"/>
            </a:pPr>
            <a:r>
              <a:rPr lang="en-US" sz="2600" dirty="0" smtClean="0">
                <a:solidFill>
                  <a:srgbClr val="7030A0"/>
                </a:solidFill>
                <a:latin typeface="High Tower Text" pitchFamily="18" charset="0"/>
              </a:rPr>
              <a:t>Non-Homeric version is that his father was Sisyphus</a:t>
            </a:r>
          </a:p>
          <a:p>
            <a:pPr lvl="1">
              <a:buFont typeface="Courier New" pitchFamily="49" charset="0"/>
              <a:buChar char="o"/>
            </a:pPr>
            <a:r>
              <a:rPr lang="en-US" sz="2600" dirty="0" smtClean="0">
                <a:solidFill>
                  <a:srgbClr val="7030A0"/>
                </a:solidFill>
                <a:latin typeface="High Tower Text" pitchFamily="18" charset="0"/>
              </a:rPr>
              <a:t>Laertes purchased him from Sisyphus</a:t>
            </a:r>
          </a:p>
          <a:p>
            <a:pPr lvl="1">
              <a:buFont typeface="Courier New" pitchFamily="49" charset="0"/>
              <a:buChar char="o"/>
            </a:pPr>
            <a:r>
              <a:rPr lang="en-US" sz="2600" dirty="0" smtClean="0">
                <a:solidFill>
                  <a:srgbClr val="7030A0"/>
                </a:solidFill>
                <a:latin typeface="High Tower Text" pitchFamily="18" charset="0"/>
              </a:rPr>
              <a:t>Book XV of </a:t>
            </a:r>
            <a:r>
              <a:rPr lang="en-US" sz="2600" i="1" dirty="0" smtClean="0">
                <a:solidFill>
                  <a:srgbClr val="7030A0"/>
                </a:solidFill>
                <a:latin typeface="High Tower Text" pitchFamily="18" charset="0"/>
              </a:rPr>
              <a:t>The Odyssey </a:t>
            </a:r>
            <a:r>
              <a:rPr lang="en-US" sz="2600" dirty="0" smtClean="0">
                <a:solidFill>
                  <a:srgbClr val="7030A0"/>
                </a:solidFill>
                <a:latin typeface="High Tower Text" pitchFamily="18" charset="0"/>
              </a:rPr>
              <a:t>mentions a younger sister named Ctimene</a:t>
            </a:r>
            <a:endParaRPr lang="en-US" sz="26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p:txBody>
          <a:bodyPr>
            <a:normAutofit/>
          </a:bodyPr>
          <a:lstStyle/>
          <a:p>
            <a:pPr>
              <a:buFont typeface="Courier New" pitchFamily="49" charset="0"/>
              <a:buChar char="o"/>
            </a:pPr>
            <a:r>
              <a:rPr lang="en-US" sz="2400" dirty="0" smtClean="0">
                <a:solidFill>
                  <a:srgbClr val="7030A0"/>
                </a:solidFill>
                <a:latin typeface="High Tower Text" pitchFamily="18" charset="0"/>
              </a:rPr>
              <a:t>Sailed for 9 days with Odysseus taking the helm until they could see the shores of Ithaca</a:t>
            </a:r>
          </a:p>
          <a:p>
            <a:pPr>
              <a:buFont typeface="Courier New" pitchFamily="49" charset="0"/>
              <a:buChar char="o"/>
            </a:pPr>
            <a:r>
              <a:rPr lang="en-US" sz="2400" dirty="0" smtClean="0">
                <a:solidFill>
                  <a:srgbClr val="7030A0"/>
                </a:solidFill>
                <a:latin typeface="High Tower Text" pitchFamily="18" charset="0"/>
              </a:rPr>
              <a:t>On the 10</a:t>
            </a:r>
            <a:r>
              <a:rPr lang="en-US" sz="2400" baseline="30000" dirty="0" smtClean="0">
                <a:solidFill>
                  <a:srgbClr val="7030A0"/>
                </a:solidFill>
                <a:latin typeface="High Tower Text" pitchFamily="18" charset="0"/>
              </a:rPr>
              <a:t>th</a:t>
            </a:r>
            <a:r>
              <a:rPr lang="en-US" sz="2400" dirty="0" smtClean="0">
                <a:solidFill>
                  <a:srgbClr val="7030A0"/>
                </a:solidFill>
                <a:latin typeface="High Tower Text" pitchFamily="18" charset="0"/>
              </a:rPr>
              <a:t> day sleep overtook Odysseus and his men opened the leather pouch, thinking it to be some riches not to be shared</a:t>
            </a:r>
          </a:p>
          <a:p>
            <a:pPr>
              <a:buFont typeface="Courier New" pitchFamily="49" charset="0"/>
              <a:buChar char="o"/>
            </a:pPr>
            <a:r>
              <a:rPr lang="en-US" sz="2400" dirty="0" smtClean="0">
                <a:solidFill>
                  <a:srgbClr val="7030A0"/>
                </a:solidFill>
                <a:latin typeface="High Tower Text" pitchFamily="18" charset="0"/>
              </a:rPr>
              <a:t>The winds drove them back to Aeoli and the appeals of Odysseus fell on deaf ears (Aeolus thinking him to be in ill favor the Olympians)</a:t>
            </a:r>
          </a:p>
          <a:p>
            <a:pPr>
              <a:buFont typeface="Courier New" pitchFamily="49" charset="0"/>
              <a:buChar char="o"/>
            </a:pPr>
            <a:r>
              <a:rPr lang="en-US" sz="2400" dirty="0" smtClean="0">
                <a:solidFill>
                  <a:srgbClr val="7030A0"/>
                </a:solidFill>
                <a:latin typeface="High Tower Text" pitchFamily="18" charset="0"/>
              </a:rPr>
              <a:t>After 7 days they reach the city of the Laestrygonians,  Lamus-Telepylus whose harbor is surrounded by high cliffs</a:t>
            </a:r>
          </a:p>
          <a:p>
            <a:pPr>
              <a:buFont typeface="Courier New" pitchFamily="49" charset="0"/>
              <a:buChar char="o"/>
            </a:pPr>
            <a:r>
              <a:rPr lang="en-US" sz="2400" dirty="0" smtClean="0">
                <a:solidFill>
                  <a:srgbClr val="7030A0"/>
                </a:solidFill>
                <a:latin typeface="High Tower Text" pitchFamily="18" charset="0"/>
              </a:rPr>
              <a:t>All but Odysseus’ ship enter the harbor</a:t>
            </a: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4" name="Content Placeholder 3"/>
          <p:cNvSpPr>
            <a:spLocks noGrp="1"/>
          </p:cNvSpPr>
          <p:nvPr>
            <p:ph sz="half" idx="1"/>
          </p:nvPr>
        </p:nvSpPr>
        <p:spPr>
          <a:xfrm>
            <a:off x="457200" y="4191000"/>
            <a:ext cx="8229600" cy="2819400"/>
          </a:xfrm>
        </p:spPr>
        <p:txBody>
          <a:bodyPr>
            <a:normAutofit/>
          </a:bodyPr>
          <a:lstStyle/>
          <a:p>
            <a:pPr>
              <a:buFont typeface="Courier New" pitchFamily="49" charset="0"/>
              <a:buChar char="o"/>
            </a:pPr>
            <a:r>
              <a:rPr lang="en-US" sz="2400" dirty="0" smtClean="0">
                <a:solidFill>
                  <a:srgbClr val="7030A0"/>
                </a:solidFill>
                <a:latin typeface="High Tower Text" pitchFamily="18" charset="0"/>
              </a:rPr>
              <a:t>The others return to the ships but they are destroyed by the Laestrygonians (Homer describes it as like spearing fish in a pond)</a:t>
            </a:r>
          </a:p>
          <a:p>
            <a:pPr>
              <a:buFont typeface="Courier New" pitchFamily="49" charset="0"/>
              <a:buChar char="o"/>
            </a:pPr>
            <a:r>
              <a:rPr lang="en-US" sz="2400" dirty="0" smtClean="0">
                <a:solidFill>
                  <a:srgbClr val="7030A0"/>
                </a:solidFill>
                <a:latin typeface="High Tower Text" pitchFamily="18" charset="0"/>
              </a:rPr>
              <a:t>Odysseus sails away to Aeaea the island of Circe (famous aunt of ?)</a:t>
            </a:r>
          </a:p>
          <a:p>
            <a:pPr>
              <a:buFont typeface="Courier New" pitchFamily="49" charset="0"/>
              <a:buChar char="o"/>
            </a:pPr>
            <a:r>
              <a:rPr lang="en-US" sz="2400" dirty="0" smtClean="0">
                <a:solidFill>
                  <a:srgbClr val="7030A0"/>
                </a:solidFill>
                <a:latin typeface="High Tower Text" pitchFamily="18" charset="0"/>
              </a:rPr>
              <a:t>Odysseus divides his men into two groups:  one sent to meet the ruler (23 men), the other stayed with Odysseus</a:t>
            </a:r>
          </a:p>
          <a:p>
            <a:pPr>
              <a:buFont typeface="Courier New" pitchFamily="49" charset="0"/>
              <a:buChar char="o"/>
            </a:pPr>
            <a:endParaRPr lang="en-US" sz="2400" dirty="0">
              <a:solidFill>
                <a:srgbClr val="7030A0"/>
              </a:solidFill>
              <a:latin typeface="High Tower Text" pitchFamily="18" charset="0"/>
            </a:endParaRPr>
          </a:p>
        </p:txBody>
      </p:sp>
      <p:sp>
        <p:nvSpPr>
          <p:cNvPr id="5" name="Content Placeholder 4"/>
          <p:cNvSpPr>
            <a:spLocks noGrp="1"/>
          </p:cNvSpPr>
          <p:nvPr>
            <p:ph sz="half" idx="2"/>
          </p:nvPr>
        </p:nvSpPr>
        <p:spPr>
          <a:xfrm>
            <a:off x="4038600" y="1600201"/>
            <a:ext cx="4648200" cy="2590800"/>
          </a:xfrm>
        </p:spPr>
        <p:txBody>
          <a:bodyPr>
            <a:normAutofit/>
          </a:bodyPr>
          <a:lstStyle/>
          <a:p>
            <a:pPr>
              <a:buFont typeface="Courier New" pitchFamily="49" charset="0"/>
              <a:buChar char="o"/>
            </a:pPr>
            <a:r>
              <a:rPr lang="en-US" sz="2400" dirty="0" smtClean="0">
                <a:solidFill>
                  <a:srgbClr val="7030A0"/>
                </a:solidFill>
                <a:latin typeface="High Tower Text" pitchFamily="18" charset="0"/>
              </a:rPr>
              <a:t>Three men are sent to inquire of the inhabitants and they find the daughter of Antiphantes the king</a:t>
            </a:r>
          </a:p>
          <a:p>
            <a:pPr>
              <a:buFont typeface="Courier New" pitchFamily="49" charset="0"/>
              <a:buChar char="o"/>
            </a:pPr>
            <a:r>
              <a:rPr lang="en-US" sz="2400" dirty="0" smtClean="0">
                <a:solidFill>
                  <a:srgbClr val="7030A0"/>
                </a:solidFill>
                <a:latin typeface="High Tower Text" pitchFamily="18" charset="0"/>
              </a:rPr>
              <a:t>She leads them to the palace where her father immediately kills one and begins to eat him</a:t>
            </a:r>
          </a:p>
          <a:p>
            <a:pPr>
              <a:buFont typeface="Courier New" pitchFamily="49" charset="0"/>
              <a:buChar char="o"/>
            </a:pPr>
            <a:endParaRPr lang="en-US" sz="2400" dirty="0">
              <a:solidFill>
                <a:srgbClr val="7030A0"/>
              </a:solidFill>
              <a:latin typeface="High Tower Text" pitchFamily="18" charset="0"/>
            </a:endParaRPr>
          </a:p>
        </p:txBody>
      </p:sp>
      <p:pic>
        <p:nvPicPr>
          <p:cNvPr id="33794" name="Picture 2" descr="http://ts1.mm.bing.net/th?id=H.4987003680327408&amp;pid=15.1"/>
          <p:cNvPicPr>
            <a:picLocks noChangeAspect="1" noChangeArrowheads="1"/>
          </p:cNvPicPr>
          <p:nvPr/>
        </p:nvPicPr>
        <p:blipFill>
          <a:blip r:embed="rId2" cstate="print"/>
          <a:srcRect/>
          <a:stretch>
            <a:fillRect/>
          </a:stretch>
        </p:blipFill>
        <p:spPr bwMode="auto">
          <a:xfrm>
            <a:off x="457199" y="1524000"/>
            <a:ext cx="3636816" cy="2667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idx="1"/>
          </p:nvPr>
        </p:nvSpPr>
        <p:spPr/>
        <p:txBody>
          <a:bodyPr>
            <a:normAutofit/>
          </a:bodyPr>
          <a:lstStyle/>
          <a:p>
            <a:pPr>
              <a:buFont typeface="Courier New" pitchFamily="49" charset="0"/>
              <a:buChar char="o"/>
            </a:pPr>
            <a:r>
              <a:rPr lang="en-US" sz="2400" dirty="0" smtClean="0">
                <a:solidFill>
                  <a:srgbClr val="7030A0"/>
                </a:solidFill>
                <a:latin typeface="High Tower Text" pitchFamily="18" charset="0"/>
              </a:rPr>
              <a:t>Eurylochus leads the group to Circe and all are turned into swine after eating her food, except for Eurylochus who escapes to tell Odysseus</a:t>
            </a:r>
          </a:p>
          <a:p>
            <a:pPr>
              <a:buFont typeface="Courier New" pitchFamily="49" charset="0"/>
              <a:buChar char="o"/>
            </a:pPr>
            <a:r>
              <a:rPr lang="en-US" sz="2400" dirty="0" smtClean="0">
                <a:solidFill>
                  <a:srgbClr val="7030A0"/>
                </a:solidFill>
                <a:latin typeface="High Tower Text" pitchFamily="18" charset="0"/>
              </a:rPr>
              <a:t>Odysseus sets out to save his men and is met by Hermes and is given the </a:t>
            </a:r>
            <a:r>
              <a:rPr lang="en-US" sz="2400" i="1" dirty="0" smtClean="0">
                <a:solidFill>
                  <a:srgbClr val="7030A0"/>
                </a:solidFill>
                <a:latin typeface="High Tower Text" pitchFamily="18" charset="0"/>
              </a:rPr>
              <a:t>moly </a:t>
            </a:r>
            <a:r>
              <a:rPr lang="en-US" sz="2400" dirty="0" smtClean="0">
                <a:solidFill>
                  <a:srgbClr val="7030A0"/>
                </a:solidFill>
                <a:latin typeface="High Tower Text" pitchFamily="18" charset="0"/>
              </a:rPr>
              <a:t>which is an antidote for Circe’s magic</a:t>
            </a:r>
          </a:p>
          <a:p>
            <a:pPr>
              <a:buFont typeface="Courier New" pitchFamily="49" charset="0"/>
              <a:buChar char="o"/>
            </a:pPr>
            <a:r>
              <a:rPr lang="en-US" sz="2400" dirty="0" smtClean="0">
                <a:solidFill>
                  <a:srgbClr val="7030A0"/>
                </a:solidFill>
                <a:latin typeface="High Tower Text" pitchFamily="18" charset="0"/>
              </a:rPr>
              <a:t>Circe attempts to transform Odysseus into a pig (epic fail) and Odysseus threatens to kill her if she does not release his men from her spell</a:t>
            </a:r>
          </a:p>
          <a:p>
            <a:pPr>
              <a:buFont typeface="Courier New" pitchFamily="49" charset="0"/>
              <a:buChar char="o"/>
            </a:pPr>
            <a:r>
              <a:rPr lang="en-US" sz="2400" dirty="0" smtClean="0">
                <a:solidFill>
                  <a:srgbClr val="7030A0"/>
                </a:solidFill>
                <a:latin typeface="High Tower Text" pitchFamily="18" charset="0"/>
              </a:rPr>
              <a:t>Stays for a year and has a son, Telegonus</a:t>
            </a:r>
          </a:p>
          <a:p>
            <a:pPr>
              <a:buFont typeface="Courier New" pitchFamily="49" charset="0"/>
              <a:buChar char="o"/>
            </a:pPr>
            <a:r>
              <a:rPr lang="en-US" sz="2400" dirty="0" smtClean="0">
                <a:solidFill>
                  <a:srgbClr val="7030A0"/>
                </a:solidFill>
                <a:latin typeface="High Tower Text" pitchFamily="18" charset="0"/>
              </a:rPr>
              <a:t>Soon the men urge Odysseus to ask Circe to help them get home</a:t>
            </a:r>
          </a:p>
          <a:p>
            <a:pPr>
              <a:buFont typeface="Courier New" pitchFamily="49" charset="0"/>
              <a:buChar char="o"/>
            </a:pP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4" name="Content Placeholder 3"/>
          <p:cNvSpPr>
            <a:spLocks noGrp="1"/>
          </p:cNvSpPr>
          <p:nvPr>
            <p:ph sz="half" idx="1"/>
          </p:nvPr>
        </p:nvSpPr>
        <p:spPr>
          <a:xfrm>
            <a:off x="457200" y="1447800"/>
            <a:ext cx="4648200" cy="2971800"/>
          </a:xfrm>
        </p:spPr>
        <p:txBody>
          <a:bodyPr>
            <a:normAutofit/>
          </a:bodyPr>
          <a:lstStyle/>
          <a:p>
            <a:pPr>
              <a:buFont typeface="Courier New" pitchFamily="49" charset="0"/>
              <a:buChar char="o"/>
            </a:pPr>
            <a:r>
              <a:rPr lang="en-US" sz="2400" dirty="0" smtClean="0">
                <a:solidFill>
                  <a:srgbClr val="7030A0"/>
                </a:solidFill>
                <a:latin typeface="High Tower Text" pitchFamily="18" charset="0"/>
              </a:rPr>
              <a:t>Circe reveals to Odysseus that he must go to the shores of Hades and speak with Tiresias before he can return home</a:t>
            </a:r>
          </a:p>
          <a:p>
            <a:pPr>
              <a:buFont typeface="Courier New" pitchFamily="49" charset="0"/>
              <a:buChar char="o"/>
            </a:pPr>
            <a:r>
              <a:rPr lang="en-US" sz="2400" dirty="0" smtClean="0">
                <a:solidFill>
                  <a:srgbClr val="7030A0"/>
                </a:solidFill>
                <a:latin typeface="High Tower Text" pitchFamily="18" charset="0"/>
              </a:rPr>
              <a:t>They travel to the shores of Hades where the Phlegethon and Cocytus flow into the Acheron</a:t>
            </a:r>
            <a:endParaRPr lang="en-US" sz="2400" dirty="0">
              <a:solidFill>
                <a:srgbClr val="7030A0"/>
              </a:solidFill>
              <a:latin typeface="High Tower Text" pitchFamily="18" charset="0"/>
            </a:endParaRPr>
          </a:p>
        </p:txBody>
      </p:sp>
      <p:sp>
        <p:nvSpPr>
          <p:cNvPr id="5" name="Content Placeholder 4"/>
          <p:cNvSpPr>
            <a:spLocks noGrp="1"/>
          </p:cNvSpPr>
          <p:nvPr>
            <p:ph sz="half" idx="2"/>
          </p:nvPr>
        </p:nvSpPr>
        <p:spPr>
          <a:xfrm>
            <a:off x="381000" y="4419600"/>
            <a:ext cx="8229600" cy="2011363"/>
          </a:xfrm>
        </p:spPr>
        <p:txBody>
          <a:bodyPr>
            <a:normAutofit/>
          </a:bodyPr>
          <a:lstStyle/>
          <a:p>
            <a:pPr>
              <a:buFont typeface="Courier New" pitchFamily="49" charset="0"/>
              <a:buChar char="o"/>
            </a:pPr>
            <a:r>
              <a:rPr lang="en-US" sz="2400" dirty="0" smtClean="0">
                <a:solidFill>
                  <a:srgbClr val="7030A0"/>
                </a:solidFill>
                <a:latin typeface="High Tower Text" pitchFamily="18" charset="0"/>
              </a:rPr>
              <a:t>Here they perform the sacrificial ritual that allows them to summon the spirits of the dead</a:t>
            </a:r>
          </a:p>
          <a:p>
            <a:pPr>
              <a:buFont typeface="Courier New" pitchFamily="49" charset="0"/>
              <a:buChar char="o"/>
            </a:pPr>
            <a:r>
              <a:rPr lang="en-US" sz="2400" dirty="0" smtClean="0">
                <a:solidFill>
                  <a:srgbClr val="7030A0"/>
                </a:solidFill>
                <a:latin typeface="High Tower Text" pitchFamily="18" charset="0"/>
              </a:rPr>
              <a:t>Those to whom he would speak are allowed to drink the blood while the remainder are kept away by the sword of Odysseus</a:t>
            </a:r>
          </a:p>
          <a:p>
            <a:pPr>
              <a:buFont typeface="Courier New" pitchFamily="49" charset="0"/>
              <a:buChar char="o"/>
            </a:pPr>
            <a:endParaRPr lang="en-US" sz="2400" dirty="0">
              <a:solidFill>
                <a:srgbClr val="7030A0"/>
              </a:solidFill>
              <a:latin typeface="High Tower Text" pitchFamily="18" charset="0"/>
            </a:endParaRPr>
          </a:p>
        </p:txBody>
      </p:sp>
      <p:pic>
        <p:nvPicPr>
          <p:cNvPr id="37890" name="Picture 2" descr="http://ts2.mm.bing.net/th?id=H.4792420200023873&amp;pid=15.1"/>
          <p:cNvPicPr>
            <a:picLocks noChangeAspect="1" noChangeArrowheads="1"/>
          </p:cNvPicPr>
          <p:nvPr/>
        </p:nvPicPr>
        <p:blipFill>
          <a:blip r:embed="rId2" cstate="print"/>
          <a:srcRect/>
          <a:stretch>
            <a:fillRect/>
          </a:stretch>
        </p:blipFill>
        <p:spPr bwMode="auto">
          <a:xfrm>
            <a:off x="5062860" y="1371600"/>
            <a:ext cx="3662039" cy="27432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sz="half" idx="1"/>
          </p:nvPr>
        </p:nvSpPr>
        <p:spPr/>
        <p:txBody>
          <a:bodyPr>
            <a:normAutofit lnSpcReduction="10000"/>
          </a:bodyPr>
          <a:lstStyle/>
          <a:p>
            <a:endParaRPr lang="en-US" sz="2400" dirty="0">
              <a:solidFill>
                <a:srgbClr val="7030A0"/>
              </a:solidFill>
              <a:latin typeface="High Tower Text" pitchFamily="18" charset="0"/>
            </a:endParaRPr>
          </a:p>
        </p:txBody>
      </p:sp>
      <p:sp>
        <p:nvSpPr>
          <p:cNvPr id="4" name="Content Placeholder 3"/>
          <p:cNvSpPr>
            <a:spLocks noGrp="1"/>
          </p:cNvSpPr>
          <p:nvPr>
            <p:ph sz="half" idx="2"/>
          </p:nvPr>
        </p:nvSpPr>
        <p:spPr>
          <a:xfrm>
            <a:off x="3581400" y="1600200"/>
            <a:ext cx="5105400" cy="49530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Tiresias warns of Odysseus of the dangers to come and of the troubles in Ithaca and that he must return to Circe for advice on how to avoid the future dangers</a:t>
            </a:r>
          </a:p>
          <a:p>
            <a:pPr>
              <a:buFont typeface="Courier New" pitchFamily="49" charset="0"/>
              <a:buChar char="o"/>
            </a:pPr>
            <a:r>
              <a:rPr lang="en-US" sz="2400" dirty="0" smtClean="0">
                <a:solidFill>
                  <a:srgbClr val="7030A0"/>
                </a:solidFill>
                <a:latin typeface="High Tower Text" pitchFamily="18" charset="0"/>
              </a:rPr>
              <a:t>He also warned him not to touch the cattle of the Sun on Thrinacia</a:t>
            </a:r>
          </a:p>
          <a:p>
            <a:pPr>
              <a:buFont typeface="Courier New" pitchFamily="49" charset="0"/>
              <a:buChar char="o"/>
            </a:pPr>
            <a:r>
              <a:rPr lang="en-US" sz="2400" dirty="0" smtClean="0">
                <a:solidFill>
                  <a:srgbClr val="7030A0"/>
                </a:solidFill>
                <a:latin typeface="High Tower Text" pitchFamily="18" charset="0"/>
              </a:rPr>
              <a:t>Here he also sees Anticlea, Agamemnon, Achilles and Ajax Telamon</a:t>
            </a:r>
          </a:p>
          <a:p>
            <a:pPr>
              <a:buFont typeface="Courier New" pitchFamily="49" charset="0"/>
              <a:buChar char="o"/>
            </a:pPr>
            <a:r>
              <a:rPr lang="en-US" sz="2400" dirty="0" smtClean="0">
                <a:solidFill>
                  <a:srgbClr val="7030A0"/>
                </a:solidFill>
                <a:latin typeface="High Tower Text" pitchFamily="18" charset="0"/>
              </a:rPr>
              <a:t>Achilles tells Odysseus that “he would rather be a poor man than the king over all the souls of the dead”</a:t>
            </a:r>
          </a:p>
        </p:txBody>
      </p:sp>
      <p:pic>
        <p:nvPicPr>
          <p:cNvPr id="39938" name="Picture 2" descr="http://ts1.mm.bing.net/th?id=H.4859194079445312&amp;pid=15.1"/>
          <p:cNvPicPr>
            <a:picLocks noChangeAspect="1" noChangeArrowheads="1"/>
          </p:cNvPicPr>
          <p:nvPr/>
        </p:nvPicPr>
        <p:blipFill>
          <a:blip r:embed="rId2" cstate="print"/>
          <a:srcRect/>
          <a:stretch>
            <a:fillRect/>
          </a:stretch>
        </p:blipFill>
        <p:spPr bwMode="auto">
          <a:xfrm>
            <a:off x="457200" y="1600200"/>
            <a:ext cx="3124200" cy="48768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idx="1"/>
          </p:nvPr>
        </p:nvSpPr>
        <p:spPr>
          <a:xfrm>
            <a:off x="457200" y="1600200"/>
            <a:ext cx="8229600" cy="49530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Ajax would not speak (remember the contest)</a:t>
            </a:r>
          </a:p>
          <a:p>
            <a:pPr>
              <a:buFont typeface="Courier New" pitchFamily="49" charset="0"/>
              <a:buChar char="o"/>
            </a:pPr>
            <a:r>
              <a:rPr lang="en-US" sz="2400" dirty="0" smtClean="0">
                <a:solidFill>
                  <a:srgbClr val="7030A0"/>
                </a:solidFill>
                <a:latin typeface="High Tower Text" pitchFamily="18" charset="0"/>
              </a:rPr>
              <a:t>He also sees the shade of Heracles (remember he was made immortal)</a:t>
            </a:r>
          </a:p>
          <a:p>
            <a:pPr>
              <a:buFont typeface="Courier New" pitchFamily="49" charset="0"/>
              <a:buChar char="o"/>
            </a:pPr>
            <a:r>
              <a:rPr lang="en-US" sz="2400" dirty="0" smtClean="0">
                <a:solidFill>
                  <a:srgbClr val="7030A0"/>
                </a:solidFill>
                <a:latin typeface="High Tower Text" pitchFamily="18" charset="0"/>
              </a:rPr>
              <a:t>Here they also see Elpenor who had not been properly buried </a:t>
            </a:r>
          </a:p>
          <a:p>
            <a:pPr>
              <a:buFont typeface="Courier New" pitchFamily="49" charset="0"/>
              <a:buChar char="o"/>
            </a:pPr>
            <a:r>
              <a:rPr lang="en-US" sz="2400" dirty="0" smtClean="0">
                <a:solidFill>
                  <a:srgbClr val="7030A0"/>
                </a:solidFill>
                <a:latin typeface="High Tower Text" pitchFamily="18" charset="0"/>
              </a:rPr>
              <a:t>He had fallen off Circe’s roof when aroused from a drunken sleep by the shouts of the men as they prepared to leave </a:t>
            </a:r>
          </a:p>
          <a:p>
            <a:pPr>
              <a:buFont typeface="Courier New" pitchFamily="49" charset="0"/>
              <a:buChar char="o"/>
            </a:pPr>
            <a:r>
              <a:rPr lang="en-US" sz="2400" dirty="0" smtClean="0">
                <a:solidFill>
                  <a:srgbClr val="7030A0"/>
                </a:solidFill>
                <a:latin typeface="High Tower Text" pitchFamily="18" charset="0"/>
              </a:rPr>
              <a:t>He died of a broken neck</a:t>
            </a:r>
          </a:p>
          <a:p>
            <a:pPr>
              <a:buFont typeface="Courier New" pitchFamily="49" charset="0"/>
              <a:buChar char="o"/>
            </a:pPr>
            <a:r>
              <a:rPr lang="en-US" sz="2400" dirty="0" smtClean="0">
                <a:solidFill>
                  <a:srgbClr val="7030A0"/>
                </a:solidFill>
                <a:latin typeface="High Tower Text" pitchFamily="18" charset="0"/>
              </a:rPr>
              <a:t>Odysseus agreed to give him a proper burial once they had reached Aeaea</a:t>
            </a:r>
          </a:p>
          <a:p>
            <a:pPr>
              <a:buFont typeface="Courier New" pitchFamily="49" charset="0"/>
              <a:buChar char="o"/>
            </a:pPr>
            <a:r>
              <a:rPr lang="en-US" sz="2400" dirty="0" smtClean="0">
                <a:solidFill>
                  <a:srgbClr val="7030A0"/>
                </a:solidFill>
                <a:latin typeface="High Tower Text" pitchFamily="18" charset="0"/>
              </a:rPr>
              <a:t>Homer  offers a long list of souls including Leda, Jocasta, Alcmena and Tyro </a:t>
            </a:r>
          </a:p>
          <a:p>
            <a:pPr>
              <a:buFont typeface="Courier New" pitchFamily="49" charset="0"/>
              <a:buChar char="o"/>
            </a:pPr>
            <a:r>
              <a:rPr lang="en-US" sz="2400" dirty="0" smtClean="0">
                <a:solidFill>
                  <a:srgbClr val="7030A0"/>
                </a:solidFill>
                <a:latin typeface="High Tower Text" pitchFamily="18" charset="0"/>
              </a:rPr>
              <a:t>They return to Aeaea and give a proper burial to Elpenor</a:t>
            </a: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4" name="Content Placeholder 3"/>
          <p:cNvSpPr>
            <a:spLocks noGrp="1"/>
          </p:cNvSpPr>
          <p:nvPr>
            <p:ph sz="half" idx="1"/>
          </p:nvPr>
        </p:nvSpPr>
        <p:spPr>
          <a:xfrm>
            <a:off x="457200" y="1600201"/>
            <a:ext cx="6172200" cy="28956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Circe then warns Odysseus of the Sirens (2 in number according to Homer)</a:t>
            </a:r>
          </a:p>
          <a:p>
            <a:pPr>
              <a:buFont typeface="Courier New" pitchFamily="49" charset="0"/>
              <a:buChar char="o"/>
            </a:pPr>
            <a:r>
              <a:rPr lang="en-US" sz="2400" dirty="0" smtClean="0">
                <a:solidFill>
                  <a:srgbClr val="7030A0"/>
                </a:solidFill>
                <a:latin typeface="High Tower Text" pitchFamily="18" charset="0"/>
              </a:rPr>
              <a:t>She instructs him to put wax in the ears of his men and have them tie him to the mast so that he might hear their song and yet safely pass them</a:t>
            </a:r>
          </a:p>
          <a:p>
            <a:pPr>
              <a:buFont typeface="Courier New" pitchFamily="49" charset="0"/>
              <a:buChar char="o"/>
            </a:pPr>
            <a:r>
              <a:rPr lang="en-US" sz="2400" dirty="0" smtClean="0">
                <a:solidFill>
                  <a:srgbClr val="7030A0"/>
                </a:solidFill>
                <a:latin typeface="High Tower Text" pitchFamily="18" charset="0"/>
              </a:rPr>
              <a:t>She then warns him of the </a:t>
            </a:r>
            <a:r>
              <a:rPr lang="en-US" sz="2400" i="1" dirty="0" smtClean="0">
                <a:solidFill>
                  <a:srgbClr val="7030A0"/>
                </a:solidFill>
                <a:latin typeface="High Tower Text" pitchFamily="18" charset="0"/>
              </a:rPr>
              <a:t>Planctae, </a:t>
            </a:r>
            <a:r>
              <a:rPr lang="en-US" sz="2400" dirty="0" smtClean="0">
                <a:solidFill>
                  <a:srgbClr val="7030A0"/>
                </a:solidFill>
                <a:latin typeface="High Tower Text" pitchFamily="18" charset="0"/>
              </a:rPr>
              <a:t>or wandering rocks</a:t>
            </a:r>
            <a:endParaRPr lang="en-US" sz="2400" i="1" dirty="0" smtClean="0">
              <a:solidFill>
                <a:srgbClr val="7030A0"/>
              </a:solidFill>
              <a:latin typeface="High Tower Text" pitchFamily="18" charset="0"/>
            </a:endParaRPr>
          </a:p>
          <a:p>
            <a:pPr>
              <a:buFont typeface="Courier New" pitchFamily="49" charset="0"/>
              <a:buChar char="o"/>
            </a:pPr>
            <a:endParaRPr lang="en-US" sz="2400" dirty="0">
              <a:solidFill>
                <a:srgbClr val="7030A0"/>
              </a:solidFill>
              <a:latin typeface="High Tower Text" pitchFamily="18" charset="0"/>
            </a:endParaRPr>
          </a:p>
        </p:txBody>
      </p:sp>
      <p:sp>
        <p:nvSpPr>
          <p:cNvPr id="5" name="Content Placeholder 4"/>
          <p:cNvSpPr>
            <a:spLocks noGrp="1"/>
          </p:cNvSpPr>
          <p:nvPr>
            <p:ph sz="half" idx="2"/>
          </p:nvPr>
        </p:nvSpPr>
        <p:spPr>
          <a:xfrm>
            <a:off x="457200" y="4495800"/>
            <a:ext cx="8229600" cy="1630363"/>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To avoid the wandering rocks he must pass two high cliffs</a:t>
            </a:r>
          </a:p>
          <a:p>
            <a:pPr>
              <a:buFont typeface="Courier New" pitchFamily="49" charset="0"/>
              <a:buChar char="o"/>
            </a:pPr>
            <a:r>
              <a:rPr lang="en-US" sz="2400" dirty="0" smtClean="0">
                <a:solidFill>
                  <a:srgbClr val="7030A0"/>
                </a:solidFill>
                <a:latin typeface="High Tower Text" pitchFamily="18" charset="0"/>
              </a:rPr>
              <a:t>Charybdis lived in the lower cliff; Scylla in the higher</a:t>
            </a:r>
          </a:p>
          <a:p>
            <a:pPr>
              <a:buFont typeface="Courier New" pitchFamily="49" charset="0"/>
              <a:buChar char="o"/>
            </a:pPr>
            <a:r>
              <a:rPr lang="en-US" sz="2400" dirty="0" smtClean="0">
                <a:solidFill>
                  <a:srgbClr val="7030A0"/>
                </a:solidFill>
                <a:latin typeface="High Tower Text" pitchFamily="18" charset="0"/>
              </a:rPr>
              <a:t>Charybdis would suck the water out of the strait 3 times a day and spew it upward to the sky (certain destruction)</a:t>
            </a:r>
            <a:endParaRPr lang="en-US" sz="2400" dirty="0">
              <a:solidFill>
                <a:srgbClr val="7030A0"/>
              </a:solidFill>
              <a:latin typeface="High Tower Text" pitchFamily="18" charset="0"/>
            </a:endParaRPr>
          </a:p>
        </p:txBody>
      </p:sp>
      <p:pic>
        <p:nvPicPr>
          <p:cNvPr id="40962" name="Picture 2" descr="http://ts4.mm.bing.net/th?id=H.4650875271315707&amp;pid=15.1"/>
          <p:cNvPicPr>
            <a:picLocks noChangeAspect="1" noChangeArrowheads="1"/>
          </p:cNvPicPr>
          <p:nvPr/>
        </p:nvPicPr>
        <p:blipFill>
          <a:blip r:embed="rId2" cstate="print"/>
          <a:srcRect/>
          <a:stretch>
            <a:fillRect/>
          </a:stretch>
        </p:blipFill>
        <p:spPr bwMode="auto">
          <a:xfrm>
            <a:off x="6601842" y="1600200"/>
            <a:ext cx="2094484" cy="28956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idx="1"/>
          </p:nvPr>
        </p:nvSpPr>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Scylla, the daughter of Phorcys and originally a sea nymph changed into a monster by Amphitrite, had a girth of 6 dog heads and 12 feet which she used to snatch sailors from passing ships</a:t>
            </a:r>
          </a:p>
          <a:p>
            <a:pPr>
              <a:buFont typeface="Courier New" pitchFamily="49" charset="0"/>
              <a:buChar char="o"/>
            </a:pPr>
            <a:r>
              <a:rPr lang="en-US" sz="2400" dirty="0" smtClean="0">
                <a:solidFill>
                  <a:srgbClr val="7030A0"/>
                </a:solidFill>
                <a:latin typeface="High Tower Text" pitchFamily="18" charset="0"/>
              </a:rPr>
              <a:t>Next she warns Odysseus of the cattle of Hyperion on Thrinacia which are guarded by his daughters Phaethusa and Lampetie (mother is Neaera)</a:t>
            </a:r>
          </a:p>
          <a:p>
            <a:pPr>
              <a:buFont typeface="Courier New" pitchFamily="49" charset="0"/>
              <a:buChar char="o"/>
            </a:pPr>
            <a:r>
              <a:rPr lang="en-US" sz="2400" dirty="0" smtClean="0">
                <a:solidFill>
                  <a:srgbClr val="7030A0"/>
                </a:solidFill>
                <a:latin typeface="High Tower Text" pitchFamily="18" charset="0"/>
              </a:rPr>
              <a:t>They depart the next day at dawn</a:t>
            </a:r>
          </a:p>
          <a:p>
            <a:pPr>
              <a:buFont typeface="Courier New" pitchFamily="49" charset="0"/>
              <a:buChar char="o"/>
            </a:pPr>
            <a:r>
              <a:rPr lang="en-US" sz="2400" dirty="0" smtClean="0">
                <a:solidFill>
                  <a:srgbClr val="7030A0"/>
                </a:solidFill>
                <a:latin typeface="High Tower Text" pitchFamily="18" charset="0"/>
              </a:rPr>
              <a:t>As they approached the Sirens Odysseus plugged the ears of his men with wax while Eurylochus and Perimedes tied him to the mast of the ship and kept him there until they had passed the Sirens</a:t>
            </a: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sz="half" idx="1"/>
          </p:nvPr>
        </p:nvSpPr>
        <p:spPr>
          <a:xfrm>
            <a:off x="457200" y="4343400"/>
            <a:ext cx="8229600" cy="25146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Next they arrived at Thrinacia and became stranded due to adverse winds for a month</a:t>
            </a:r>
          </a:p>
          <a:p>
            <a:pPr>
              <a:buFont typeface="Courier New" pitchFamily="49" charset="0"/>
              <a:buChar char="o"/>
            </a:pPr>
            <a:r>
              <a:rPr lang="en-US" sz="2400" dirty="0" smtClean="0">
                <a:solidFill>
                  <a:srgbClr val="7030A0"/>
                </a:solidFill>
                <a:latin typeface="High Tower Text" pitchFamily="18" charset="0"/>
              </a:rPr>
              <a:t>Eurylochus begins to stir the men to slaughter some cattle for meat which they do while Odysseus sleeps (big boo-boo)</a:t>
            </a:r>
          </a:p>
          <a:p>
            <a:pPr>
              <a:buFont typeface="Courier New" pitchFamily="49" charset="0"/>
              <a:buChar char="o"/>
            </a:pPr>
            <a:r>
              <a:rPr lang="en-US" sz="2400" dirty="0" smtClean="0">
                <a:solidFill>
                  <a:srgbClr val="7030A0"/>
                </a:solidFill>
                <a:latin typeface="High Tower Text" pitchFamily="18" charset="0"/>
              </a:rPr>
              <a:t>Lampetie tells Hyperion what has happened and he appeals to Zeus for retribution</a:t>
            </a:r>
            <a:endParaRPr lang="en-US" sz="2400" dirty="0">
              <a:solidFill>
                <a:srgbClr val="7030A0"/>
              </a:solidFill>
              <a:latin typeface="High Tower Text" pitchFamily="18" charset="0"/>
            </a:endParaRPr>
          </a:p>
        </p:txBody>
      </p:sp>
      <p:sp>
        <p:nvSpPr>
          <p:cNvPr id="6" name="Content Placeholder 5"/>
          <p:cNvSpPr>
            <a:spLocks noGrp="1"/>
          </p:cNvSpPr>
          <p:nvPr>
            <p:ph sz="half" idx="2"/>
          </p:nvPr>
        </p:nvSpPr>
        <p:spPr>
          <a:xfrm>
            <a:off x="4114800" y="1600201"/>
            <a:ext cx="4572000" cy="27432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Once they had passed the Sirens they heard the roar and saw the spew of Charybdis</a:t>
            </a:r>
          </a:p>
          <a:p>
            <a:pPr>
              <a:buFont typeface="Courier New" pitchFamily="49" charset="0"/>
              <a:buChar char="o"/>
            </a:pPr>
            <a:r>
              <a:rPr lang="en-US" sz="2400" dirty="0" smtClean="0">
                <a:solidFill>
                  <a:srgbClr val="7030A0"/>
                </a:solidFill>
                <a:latin typeface="High Tower Text" pitchFamily="18" charset="0"/>
              </a:rPr>
              <a:t>Odysseus had his men sail close to Scylla knowing that he must lose 6 of them</a:t>
            </a:r>
          </a:p>
          <a:p>
            <a:pPr>
              <a:buFont typeface="Courier New" pitchFamily="49" charset="0"/>
              <a:buChar char="o"/>
            </a:pPr>
            <a:r>
              <a:rPr lang="en-US" sz="2400" dirty="0" smtClean="0">
                <a:solidFill>
                  <a:srgbClr val="7030A0"/>
                </a:solidFill>
                <a:latin typeface="High Tower Text" pitchFamily="18" charset="0"/>
              </a:rPr>
              <a:t>The rest passed unharmed</a:t>
            </a:r>
          </a:p>
          <a:p>
            <a:pPr>
              <a:buFont typeface="Courier New" pitchFamily="49" charset="0"/>
              <a:buChar char="o"/>
            </a:pPr>
            <a:endParaRPr lang="en-US" sz="2400" dirty="0">
              <a:solidFill>
                <a:srgbClr val="7030A0"/>
              </a:solidFill>
              <a:latin typeface="High Tower Text" pitchFamily="18" charset="0"/>
            </a:endParaRPr>
          </a:p>
        </p:txBody>
      </p:sp>
      <p:pic>
        <p:nvPicPr>
          <p:cNvPr id="1026" name="Picture 2" descr="http://ts3.mm.bing.net/th?id=H.4916085184659794&amp;pid=15.1"/>
          <p:cNvPicPr>
            <a:picLocks noChangeAspect="1" noChangeArrowheads="1"/>
          </p:cNvPicPr>
          <p:nvPr/>
        </p:nvPicPr>
        <p:blipFill>
          <a:blip r:embed="rId2" cstate="print"/>
          <a:srcRect/>
          <a:stretch>
            <a:fillRect/>
          </a:stretch>
        </p:blipFill>
        <p:spPr bwMode="auto">
          <a:xfrm>
            <a:off x="457199" y="1600200"/>
            <a:ext cx="3723799" cy="27432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sz="half" idx="1"/>
          </p:nvPr>
        </p:nvSpPr>
        <p:spPr>
          <a:xfrm>
            <a:off x="457200" y="1600201"/>
            <a:ext cx="5029200" cy="22098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The slaughter of the cattle went on for six days</a:t>
            </a:r>
          </a:p>
          <a:p>
            <a:pPr>
              <a:buFont typeface="Courier New" pitchFamily="49" charset="0"/>
              <a:buChar char="o"/>
            </a:pPr>
            <a:r>
              <a:rPr lang="en-US" sz="2400" dirty="0" smtClean="0">
                <a:solidFill>
                  <a:srgbClr val="7030A0"/>
                </a:solidFill>
                <a:latin typeface="High Tower Text" pitchFamily="18" charset="0"/>
              </a:rPr>
              <a:t>The gods began to rebuke them by making the bones reshape themselves and the meat on the spits lowing</a:t>
            </a:r>
          </a:p>
          <a:p>
            <a:pPr>
              <a:buFont typeface="Courier New" pitchFamily="49" charset="0"/>
              <a:buChar char="o"/>
            </a:pPr>
            <a:endParaRPr lang="en-US" sz="2400" dirty="0">
              <a:solidFill>
                <a:srgbClr val="7030A0"/>
              </a:solidFill>
              <a:latin typeface="High Tower Text" pitchFamily="18" charset="0"/>
            </a:endParaRPr>
          </a:p>
        </p:txBody>
      </p:sp>
      <p:sp>
        <p:nvSpPr>
          <p:cNvPr id="4" name="Content Placeholder 3"/>
          <p:cNvSpPr>
            <a:spLocks noGrp="1"/>
          </p:cNvSpPr>
          <p:nvPr>
            <p:ph sz="half" idx="2"/>
          </p:nvPr>
        </p:nvSpPr>
        <p:spPr>
          <a:xfrm>
            <a:off x="457200" y="3810000"/>
            <a:ext cx="8229600" cy="27432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On the 7</a:t>
            </a:r>
            <a:r>
              <a:rPr lang="en-US" sz="2400" baseline="30000" dirty="0" smtClean="0">
                <a:solidFill>
                  <a:srgbClr val="7030A0"/>
                </a:solidFill>
                <a:latin typeface="High Tower Text" pitchFamily="18" charset="0"/>
              </a:rPr>
              <a:t>th</a:t>
            </a:r>
            <a:r>
              <a:rPr lang="en-US" sz="2400" dirty="0" smtClean="0">
                <a:solidFill>
                  <a:srgbClr val="7030A0"/>
                </a:solidFill>
                <a:latin typeface="High Tower Text" pitchFamily="18" charset="0"/>
              </a:rPr>
              <a:t> day the winds became favorable and they set sail </a:t>
            </a:r>
          </a:p>
          <a:p>
            <a:pPr>
              <a:buFont typeface="Courier New" pitchFamily="49" charset="0"/>
              <a:buChar char="o"/>
            </a:pPr>
            <a:r>
              <a:rPr lang="en-US" sz="2400" dirty="0" smtClean="0">
                <a:solidFill>
                  <a:srgbClr val="7030A0"/>
                </a:solidFill>
                <a:latin typeface="High Tower Text" pitchFamily="18" charset="0"/>
              </a:rPr>
              <a:t>Once at sea Zeus sent another storm and destroyed the ship with his lightning bolts</a:t>
            </a:r>
          </a:p>
          <a:p>
            <a:pPr>
              <a:buFont typeface="Courier New" pitchFamily="49" charset="0"/>
              <a:buChar char="o"/>
            </a:pPr>
            <a:r>
              <a:rPr lang="en-US" sz="2400" dirty="0" smtClean="0">
                <a:solidFill>
                  <a:srgbClr val="7030A0"/>
                </a:solidFill>
                <a:latin typeface="High Tower Text" pitchFamily="18" charset="0"/>
              </a:rPr>
              <a:t>All were killed except Odysseus who drifted back to Charybdis and clung to a tree until the mast was spewed up</a:t>
            </a:r>
          </a:p>
          <a:p>
            <a:pPr>
              <a:buFont typeface="Courier New" pitchFamily="49" charset="0"/>
              <a:buChar char="o"/>
            </a:pPr>
            <a:r>
              <a:rPr lang="en-US" sz="2400" dirty="0" smtClean="0">
                <a:solidFill>
                  <a:srgbClr val="7030A0"/>
                </a:solidFill>
                <a:latin typeface="High Tower Text" pitchFamily="18" charset="0"/>
              </a:rPr>
              <a:t>He drifted to Calypso’s island on the mast</a:t>
            </a:r>
          </a:p>
          <a:p>
            <a:pPr>
              <a:buNone/>
            </a:pPr>
            <a:endParaRPr lang="en-US" sz="2400" dirty="0" smtClean="0">
              <a:solidFill>
                <a:srgbClr val="7030A0"/>
              </a:solidFill>
              <a:latin typeface="High Tower Text" pitchFamily="18" charset="0"/>
            </a:endParaRPr>
          </a:p>
        </p:txBody>
      </p:sp>
      <p:pic>
        <p:nvPicPr>
          <p:cNvPr id="45058" name="Picture 2" descr="http://www.tcnj.edu/~odyssey/images/watts_thumb.jpg"/>
          <p:cNvPicPr>
            <a:picLocks noChangeAspect="1" noChangeArrowheads="1"/>
          </p:cNvPicPr>
          <p:nvPr/>
        </p:nvPicPr>
        <p:blipFill>
          <a:blip r:embed="rId2" cstate="print"/>
          <a:srcRect/>
          <a:stretch>
            <a:fillRect/>
          </a:stretch>
        </p:blipFill>
        <p:spPr bwMode="auto">
          <a:xfrm>
            <a:off x="5492116" y="1600200"/>
            <a:ext cx="3204210" cy="2209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LINEAGE (cont’d)</a:t>
            </a:r>
            <a:endParaRPr lang="en-US" dirty="0">
              <a:solidFill>
                <a:srgbClr val="7030A0"/>
              </a:solidFill>
              <a:latin typeface="High Tower Text" pitchFamily="18" charset="0"/>
            </a:endParaRPr>
          </a:p>
        </p:txBody>
      </p:sp>
      <p:sp>
        <p:nvSpPr>
          <p:cNvPr id="3" name="Content Placeholder 2"/>
          <p:cNvSpPr>
            <a:spLocks noGrp="1"/>
          </p:cNvSpPr>
          <p:nvPr>
            <p:ph idx="1"/>
          </p:nvPr>
        </p:nvSpPr>
        <p:spPr>
          <a:xfrm>
            <a:off x="457200" y="1295400"/>
            <a:ext cx="8229600" cy="5105400"/>
          </a:xfrm>
        </p:spPr>
        <p:txBody>
          <a:bodyPr>
            <a:normAutofit fontScale="92500" lnSpcReduction="10000"/>
          </a:bodyPr>
          <a:lstStyle/>
          <a:p>
            <a:pPr>
              <a:buNone/>
            </a:pPr>
            <a:r>
              <a:rPr lang="en-US" sz="2400" dirty="0" smtClean="0">
                <a:solidFill>
                  <a:srgbClr val="7030A0"/>
                </a:solidFill>
                <a:latin typeface="High Tower Text" pitchFamily="18" charset="0"/>
              </a:rPr>
              <a:t>Version 2 (Homer, Ovid, Aristotle, Higenus, Eustathius’ scholia on </a:t>
            </a:r>
            <a:r>
              <a:rPr lang="en-US" sz="2400" i="1" dirty="0" smtClean="0">
                <a:solidFill>
                  <a:srgbClr val="7030A0"/>
                </a:solidFill>
                <a:latin typeface="High Tower Text" pitchFamily="18" charset="0"/>
              </a:rPr>
              <a:t>The Odyssey </a:t>
            </a:r>
          </a:p>
          <a:p>
            <a:pPr>
              <a:buFont typeface="Courier New" pitchFamily="49" charset="0"/>
              <a:buChar char="o"/>
            </a:pPr>
            <a:r>
              <a:rPr lang="en-US" sz="2400" dirty="0" smtClean="0">
                <a:solidFill>
                  <a:srgbClr val="7030A0"/>
                </a:solidFill>
                <a:latin typeface="High Tower Text" pitchFamily="18" charset="0"/>
              </a:rPr>
              <a:t>Acresius was the son of Zeus and Euryodeia (Eustathius)</a:t>
            </a:r>
          </a:p>
          <a:p>
            <a:pPr>
              <a:buFont typeface="Courier New" pitchFamily="49" charset="0"/>
              <a:buChar char="o"/>
            </a:pPr>
            <a:r>
              <a:rPr lang="en-US" sz="2400" dirty="0" smtClean="0">
                <a:solidFill>
                  <a:srgbClr val="7030A0"/>
                </a:solidFill>
                <a:latin typeface="High Tower Text" pitchFamily="18" charset="0"/>
              </a:rPr>
              <a:t>Cephalus instructed by an oracle to mate with the first female that he met (Aristotle)</a:t>
            </a:r>
          </a:p>
          <a:p>
            <a:pPr>
              <a:buFont typeface="Courier New" pitchFamily="49" charset="0"/>
              <a:buChar char="o"/>
            </a:pPr>
            <a:r>
              <a:rPr lang="en-US" sz="2400" dirty="0" smtClean="0">
                <a:solidFill>
                  <a:srgbClr val="7030A0"/>
                </a:solidFill>
                <a:latin typeface="High Tower Text" pitchFamily="18" charset="0"/>
              </a:rPr>
              <a:t>First female was a she-bear with which he mated and she was instantly transformed into a woman who bore him Acresius (Aristotle)</a:t>
            </a:r>
          </a:p>
          <a:p>
            <a:pPr>
              <a:buFont typeface="Courier New" pitchFamily="49" charset="0"/>
              <a:buChar char="o"/>
            </a:pPr>
            <a:r>
              <a:rPr lang="en-US" sz="2400" dirty="0" smtClean="0">
                <a:solidFill>
                  <a:srgbClr val="7030A0"/>
                </a:solidFill>
                <a:latin typeface="High Tower Text" pitchFamily="18" charset="0"/>
              </a:rPr>
              <a:t>Zeus declared the linage of Acresius to be of one sons </a:t>
            </a:r>
          </a:p>
          <a:p>
            <a:pPr>
              <a:buFont typeface="Courier New" pitchFamily="49" charset="0"/>
              <a:buChar char="o"/>
            </a:pPr>
            <a:r>
              <a:rPr lang="en-US" sz="2400" dirty="0" smtClean="0">
                <a:solidFill>
                  <a:srgbClr val="7030A0"/>
                </a:solidFill>
                <a:latin typeface="High Tower Text" pitchFamily="18" charset="0"/>
              </a:rPr>
              <a:t>Acresius married Chalcomedusa whose name means “guardian of copper” (referred to as Protectress of the Bronze Age (Homer, Higenus)</a:t>
            </a:r>
          </a:p>
          <a:p>
            <a:pPr>
              <a:buFont typeface="Courier New" pitchFamily="49" charset="0"/>
              <a:buChar char="o"/>
            </a:pPr>
            <a:r>
              <a:rPr lang="en-US" sz="2400" dirty="0" smtClean="0">
                <a:solidFill>
                  <a:srgbClr val="7030A0"/>
                </a:solidFill>
                <a:latin typeface="High Tower Text" pitchFamily="18" charset="0"/>
              </a:rPr>
              <a:t>Laertes only son of Acresius; Odysseus only son of Laertes; Telemachus only son of Odysseus and Penelope; Telegonus only son of Odysseus and Circe(Eustathius)</a:t>
            </a:r>
          </a:p>
          <a:p>
            <a:pPr>
              <a:buFont typeface="Courier New" pitchFamily="49" charset="0"/>
              <a:buChar char="o"/>
            </a:pPr>
            <a:endParaRPr lang="en-US" sz="2400" dirty="0" smtClean="0">
              <a:solidFill>
                <a:srgbClr val="7030A0"/>
              </a:solidFill>
              <a:latin typeface="High Tower Text" pitchFamily="18" charset="0"/>
            </a:endParaRPr>
          </a:p>
          <a:p>
            <a:pPr>
              <a:buFont typeface="Courier New" pitchFamily="49" charset="0"/>
              <a:buChar char="o"/>
            </a:pP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This ends Odysseus’ recounting of his adventures to Alcinous and Arete</a:t>
            </a:r>
          </a:p>
          <a:p>
            <a:pPr>
              <a:buFont typeface="Courier New" pitchFamily="49" charset="0"/>
              <a:buChar char="o"/>
            </a:pPr>
            <a:r>
              <a:rPr lang="en-US" sz="2400" dirty="0" smtClean="0">
                <a:solidFill>
                  <a:srgbClr val="7030A0"/>
                </a:solidFill>
                <a:latin typeface="High Tower Text" pitchFamily="18" charset="0"/>
              </a:rPr>
              <a:t>The next morning the ship bears Odysseus with many riches to Ithaca</a:t>
            </a:r>
          </a:p>
          <a:p>
            <a:pPr>
              <a:buFont typeface="Courier New" pitchFamily="49" charset="0"/>
              <a:buChar char="o"/>
            </a:pPr>
            <a:r>
              <a:rPr lang="en-US" sz="2400" dirty="0" smtClean="0">
                <a:solidFill>
                  <a:srgbClr val="7030A0"/>
                </a:solidFill>
                <a:latin typeface="High Tower Text" pitchFamily="18" charset="0"/>
              </a:rPr>
              <a:t>The Phaeacians lay him as he slept on the shore and place his gifts next to the root of an olive tree</a:t>
            </a:r>
          </a:p>
          <a:p>
            <a:pPr>
              <a:buFont typeface="Courier New" pitchFamily="49" charset="0"/>
              <a:buChar char="o"/>
            </a:pPr>
            <a:r>
              <a:rPr lang="en-US" sz="2400" dirty="0" smtClean="0">
                <a:solidFill>
                  <a:srgbClr val="7030A0"/>
                </a:solidFill>
                <a:latin typeface="High Tower Text" pitchFamily="18" charset="0"/>
              </a:rPr>
              <a:t>Poseidon is now upset that his own descendants have transported Odysseus to Ithaca and given him more riches than he had when returning from Troy</a:t>
            </a:r>
          </a:p>
          <a:p>
            <a:pPr>
              <a:buFont typeface="Courier New" pitchFamily="49" charset="0"/>
              <a:buChar char="o"/>
            </a:pPr>
            <a:r>
              <a:rPr lang="en-US" sz="2400" dirty="0" smtClean="0">
                <a:solidFill>
                  <a:srgbClr val="7030A0"/>
                </a:solidFill>
                <a:latin typeface="High Tower Text" pitchFamily="18" charset="0"/>
              </a:rPr>
              <a:t>Zeus gives him permission to change the ship to stone as it returns to Phaeacia as a warning to stop transporting strangers to safety and to bury it under a mountain</a:t>
            </a:r>
          </a:p>
          <a:p>
            <a:pPr>
              <a:buFont typeface="Courier New" pitchFamily="49" charset="0"/>
              <a:buChar char="o"/>
            </a:pP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p:txBody>
          <a:bodyPr>
            <a:normAutofit/>
          </a:bodyPr>
          <a:lstStyle/>
          <a:p>
            <a:pPr>
              <a:buFont typeface="Courier New" pitchFamily="49" charset="0"/>
              <a:buChar char="o"/>
            </a:pPr>
            <a:r>
              <a:rPr lang="en-US" sz="2400" dirty="0" smtClean="0">
                <a:solidFill>
                  <a:srgbClr val="7030A0"/>
                </a:solidFill>
                <a:latin typeface="High Tower Text" pitchFamily="18" charset="0"/>
              </a:rPr>
              <a:t>Upon seeing the ship turn to stone Alcinous recalls a prophecy that the city would be buried under a mountain when a ship was turned to stone in the harbor</a:t>
            </a:r>
          </a:p>
          <a:p>
            <a:pPr>
              <a:buFont typeface="Courier New" pitchFamily="49" charset="0"/>
              <a:buChar char="o"/>
            </a:pPr>
            <a:r>
              <a:rPr lang="en-US" sz="2400" dirty="0" smtClean="0">
                <a:solidFill>
                  <a:srgbClr val="7030A0"/>
                </a:solidFill>
                <a:latin typeface="High Tower Text" pitchFamily="18" charset="0"/>
              </a:rPr>
              <a:t>He immediately demands that 12 bulls be sacrificed to Poseidon to prevent this from occurring</a:t>
            </a:r>
          </a:p>
          <a:p>
            <a:pPr>
              <a:buFont typeface="Courier New" pitchFamily="49" charset="0"/>
              <a:buChar char="o"/>
            </a:pPr>
            <a:r>
              <a:rPr lang="en-US" sz="2400" dirty="0" smtClean="0">
                <a:solidFill>
                  <a:srgbClr val="7030A0"/>
                </a:solidFill>
                <a:latin typeface="High Tower Text" pitchFamily="18" charset="0"/>
              </a:rPr>
              <a:t>At this moment Odysseus awakens and encounters Athena, who has covered the harbor in a mist, disguised as a young shepherd</a:t>
            </a:r>
          </a:p>
          <a:p>
            <a:pPr>
              <a:buFont typeface="Courier New" pitchFamily="49" charset="0"/>
              <a:buChar char="o"/>
            </a:pPr>
            <a:r>
              <a:rPr lang="en-US" sz="2400" dirty="0" smtClean="0">
                <a:solidFill>
                  <a:srgbClr val="7030A0"/>
                </a:solidFill>
                <a:latin typeface="High Tower Text" pitchFamily="18" charset="0"/>
              </a:rPr>
              <a:t>She tells him that he is in Ithaca, but Odysseus, being uncertain, tells her that he has come from Crete, being hunted for the death of Idomeneus’ son</a:t>
            </a:r>
          </a:p>
          <a:p>
            <a:pPr>
              <a:buFont typeface="Courier New" pitchFamily="49" charset="0"/>
              <a:buChar char="o"/>
            </a:pP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4" name="Content Placeholder 3"/>
          <p:cNvSpPr>
            <a:spLocks noGrp="1"/>
          </p:cNvSpPr>
          <p:nvPr>
            <p:ph sz="half" idx="1"/>
          </p:nvPr>
        </p:nvSpPr>
        <p:spPr>
          <a:xfrm>
            <a:off x="457200" y="4876800"/>
            <a:ext cx="8229600" cy="19812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She disguises Odysseus as a beggar and tells him to locate his swineherd to find out what is really occurring</a:t>
            </a:r>
          </a:p>
          <a:p>
            <a:pPr>
              <a:buFont typeface="Courier New" pitchFamily="49" charset="0"/>
              <a:buChar char="o"/>
            </a:pPr>
            <a:r>
              <a:rPr lang="en-US" sz="2400" dirty="0" smtClean="0">
                <a:solidFill>
                  <a:srgbClr val="7030A0"/>
                </a:solidFill>
                <a:latin typeface="High Tower Text" pitchFamily="18" charset="0"/>
              </a:rPr>
              <a:t>She assures him that Telemachus is safe with Menelaus and that, although some of the suitors plan to ambush him, no harm will come to him</a:t>
            </a:r>
          </a:p>
          <a:p>
            <a:pPr>
              <a:buFont typeface="Courier New" pitchFamily="49" charset="0"/>
              <a:buChar char="o"/>
            </a:pPr>
            <a:endParaRPr lang="en-US" sz="2400" dirty="0">
              <a:solidFill>
                <a:srgbClr val="7030A0"/>
              </a:solidFill>
              <a:latin typeface="High Tower Text" pitchFamily="18" charset="0"/>
            </a:endParaRPr>
          </a:p>
        </p:txBody>
      </p:sp>
      <p:sp>
        <p:nvSpPr>
          <p:cNvPr id="5" name="Content Placeholder 4"/>
          <p:cNvSpPr>
            <a:spLocks noGrp="1"/>
          </p:cNvSpPr>
          <p:nvPr>
            <p:ph sz="half" idx="2"/>
          </p:nvPr>
        </p:nvSpPr>
        <p:spPr>
          <a:xfrm>
            <a:off x="2895600" y="1600201"/>
            <a:ext cx="5791200" cy="32766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Athena reveals herself to Odysseus and removes the mist so that he recognizes that he is home</a:t>
            </a:r>
          </a:p>
          <a:p>
            <a:pPr>
              <a:buFont typeface="Courier New" pitchFamily="49" charset="0"/>
              <a:buChar char="o"/>
            </a:pPr>
            <a:r>
              <a:rPr lang="en-US" sz="2400" dirty="0" smtClean="0">
                <a:solidFill>
                  <a:srgbClr val="7030A0"/>
                </a:solidFill>
                <a:latin typeface="High Tower Text" pitchFamily="18" charset="0"/>
              </a:rPr>
              <a:t>She helps him store his gifts in a cave sacred to the Naiads of the island</a:t>
            </a:r>
          </a:p>
          <a:p>
            <a:pPr>
              <a:buFont typeface="Courier New" pitchFamily="49" charset="0"/>
              <a:buChar char="o"/>
            </a:pPr>
            <a:r>
              <a:rPr lang="en-US" sz="2400" dirty="0" smtClean="0">
                <a:solidFill>
                  <a:srgbClr val="7030A0"/>
                </a:solidFill>
                <a:latin typeface="High Tower Text" pitchFamily="18" charset="0"/>
              </a:rPr>
              <a:t>They plot how best to rid the island of the suitors who have lived off his land for the past 3 years</a:t>
            </a:r>
          </a:p>
          <a:p>
            <a:pPr>
              <a:buFont typeface="Courier New" pitchFamily="49" charset="0"/>
              <a:buChar char="o"/>
            </a:pPr>
            <a:endParaRPr lang="en-US" sz="2400" dirty="0">
              <a:solidFill>
                <a:srgbClr val="7030A0"/>
              </a:solidFill>
              <a:latin typeface="High Tower Text" pitchFamily="18" charset="0"/>
            </a:endParaRPr>
          </a:p>
        </p:txBody>
      </p:sp>
      <p:pic>
        <p:nvPicPr>
          <p:cNvPr id="46082" name="Picture 2" descr="http://ts2.mm.bing.net/th?id=H.5058029552468657&amp;pid=15.1"/>
          <p:cNvPicPr>
            <a:picLocks noChangeAspect="1" noChangeArrowheads="1"/>
          </p:cNvPicPr>
          <p:nvPr/>
        </p:nvPicPr>
        <p:blipFill>
          <a:blip r:embed="rId2" cstate="print"/>
          <a:srcRect/>
          <a:stretch>
            <a:fillRect/>
          </a:stretch>
        </p:blipFill>
        <p:spPr bwMode="auto">
          <a:xfrm>
            <a:off x="457200" y="1600199"/>
            <a:ext cx="2438400" cy="3310045"/>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idx="1"/>
          </p:nvPr>
        </p:nvSpPr>
        <p:spPr/>
        <p:txBody>
          <a:bodyPr>
            <a:normAutofit/>
          </a:bodyPr>
          <a:lstStyle/>
          <a:p>
            <a:pPr>
              <a:buFont typeface="Courier New" pitchFamily="49" charset="0"/>
              <a:buChar char="o"/>
            </a:pPr>
            <a:r>
              <a:rPr lang="en-US" sz="2400" dirty="0" smtClean="0">
                <a:solidFill>
                  <a:srgbClr val="7030A0"/>
                </a:solidFill>
                <a:latin typeface="High Tower Text" pitchFamily="18" charset="0"/>
              </a:rPr>
              <a:t>Odysseus seeks out the swineherd who is his faithful servant Eumaeus</a:t>
            </a:r>
          </a:p>
          <a:p>
            <a:pPr>
              <a:buFont typeface="Courier New" pitchFamily="49" charset="0"/>
              <a:buChar char="o"/>
            </a:pPr>
            <a:r>
              <a:rPr lang="en-US" sz="2400" dirty="0" smtClean="0">
                <a:solidFill>
                  <a:srgbClr val="7030A0"/>
                </a:solidFill>
                <a:latin typeface="High Tower Text" pitchFamily="18" charset="0"/>
              </a:rPr>
              <a:t>He stays with him and tells him that Odysseus is alive and will return but Eumaeus is skeptical</a:t>
            </a:r>
          </a:p>
          <a:p>
            <a:pPr>
              <a:buFont typeface="Courier New" pitchFamily="49" charset="0"/>
              <a:buChar char="o"/>
            </a:pPr>
            <a:r>
              <a:rPr lang="en-US" sz="2400" dirty="0" smtClean="0">
                <a:solidFill>
                  <a:srgbClr val="7030A0"/>
                </a:solidFill>
                <a:latin typeface="High Tower Text" pitchFamily="18" charset="0"/>
              </a:rPr>
              <a:t>Athena tells Telemachus to hasten back to Ithaca and warns him of the ambush and how to avoid</a:t>
            </a:r>
          </a:p>
          <a:p>
            <a:pPr>
              <a:buFont typeface="Courier New" pitchFamily="49" charset="0"/>
              <a:buChar char="o"/>
            </a:pPr>
            <a:r>
              <a:rPr lang="en-US" sz="2400" dirty="0" smtClean="0">
                <a:solidFill>
                  <a:srgbClr val="7030A0"/>
                </a:solidFill>
                <a:latin typeface="High Tower Text" pitchFamily="18" charset="0"/>
              </a:rPr>
              <a:t>Once he has reached Ithaca he is to seek out Eumaeus</a:t>
            </a:r>
          </a:p>
          <a:p>
            <a:pPr>
              <a:buFont typeface="Courier New" pitchFamily="49" charset="0"/>
              <a:buChar char="o"/>
            </a:pPr>
            <a:r>
              <a:rPr lang="en-US" sz="2400" dirty="0" smtClean="0">
                <a:solidFill>
                  <a:srgbClr val="7030A0"/>
                </a:solidFill>
                <a:latin typeface="High Tower Text" pitchFamily="18" charset="0"/>
              </a:rPr>
              <a:t>The next morning Telemachus tells Menelaus that he must hurry back to Ithaca</a:t>
            </a:r>
          </a:p>
          <a:p>
            <a:pPr>
              <a:buFont typeface="Courier New" pitchFamily="49" charset="0"/>
              <a:buChar char="o"/>
            </a:pPr>
            <a:r>
              <a:rPr lang="en-US" sz="2400" dirty="0" smtClean="0">
                <a:solidFill>
                  <a:srgbClr val="7030A0"/>
                </a:solidFill>
                <a:latin typeface="High Tower Text" pitchFamily="18" charset="0"/>
              </a:rPr>
              <a:t>Menelaus gave him a silver mixing bowl, Megapenthes a double cup and Helen a fine robe as parting gifts</a:t>
            </a: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As they prepare to leave an eagle appears with a goose in its talons</a:t>
            </a:r>
          </a:p>
          <a:p>
            <a:pPr>
              <a:buFont typeface="Courier New" pitchFamily="49" charset="0"/>
              <a:buChar char="o"/>
            </a:pPr>
            <a:r>
              <a:rPr lang="en-US" sz="2400" dirty="0" smtClean="0">
                <a:solidFill>
                  <a:srgbClr val="7030A0"/>
                </a:solidFill>
                <a:latin typeface="High Tower Text" pitchFamily="18" charset="0"/>
              </a:rPr>
              <a:t>Helen interprets it as omen that Odysseus is still alive and will take vengeance on the suitors</a:t>
            </a:r>
          </a:p>
          <a:p>
            <a:pPr>
              <a:buFont typeface="Courier New" pitchFamily="49" charset="0"/>
              <a:buChar char="o"/>
            </a:pPr>
            <a:r>
              <a:rPr lang="en-US" sz="2400" dirty="0" smtClean="0">
                <a:solidFill>
                  <a:srgbClr val="7030A0"/>
                </a:solidFill>
                <a:latin typeface="High Tower Text" pitchFamily="18" charset="0"/>
              </a:rPr>
              <a:t>Telemachus hastens back to Pylos and prepares to sail home</a:t>
            </a:r>
          </a:p>
          <a:p>
            <a:pPr>
              <a:buFont typeface="Courier New" pitchFamily="49" charset="0"/>
              <a:buChar char="o"/>
            </a:pPr>
            <a:r>
              <a:rPr lang="en-US" sz="2400" dirty="0" smtClean="0">
                <a:solidFill>
                  <a:srgbClr val="7030A0"/>
                </a:solidFill>
                <a:latin typeface="High Tower Text" pitchFamily="18" charset="0"/>
              </a:rPr>
              <a:t>Theoclymenus (a descendant of Melampus) seeks passage from Argos with Telemachus, who grants his request, and they set sail at dusk</a:t>
            </a:r>
          </a:p>
          <a:p>
            <a:pPr>
              <a:buFont typeface="Courier New" pitchFamily="49" charset="0"/>
              <a:buChar char="o"/>
            </a:pPr>
            <a:r>
              <a:rPr lang="en-US" sz="2400" dirty="0" smtClean="0">
                <a:solidFill>
                  <a:srgbClr val="7030A0"/>
                </a:solidFill>
                <a:latin typeface="High Tower Text" pitchFamily="18" charset="0"/>
              </a:rPr>
              <a:t>Odysseus tests the hospitality of Eumaeus by offering to go and beg at the palace but Eumaeus refuses to let him go until Telemachus returns</a:t>
            </a:r>
          </a:p>
          <a:p>
            <a:pPr>
              <a:buFont typeface="Courier New" pitchFamily="49" charset="0"/>
              <a:buChar char="o"/>
            </a:pPr>
            <a:r>
              <a:rPr lang="en-US" sz="2400" dirty="0" smtClean="0">
                <a:solidFill>
                  <a:srgbClr val="7030A0"/>
                </a:solidFill>
                <a:latin typeface="High Tower Text" pitchFamily="18" charset="0"/>
              </a:rPr>
              <a:t>Eumaeus tells Odysseus of his kidnapping by Phoenician traders</a:t>
            </a: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sz="half" idx="1"/>
          </p:nvPr>
        </p:nvSpPr>
        <p:spPr>
          <a:xfrm>
            <a:off x="457200" y="1600201"/>
            <a:ext cx="5867400" cy="2819400"/>
          </a:xfrm>
        </p:spPr>
        <p:txBody>
          <a:bodyPr>
            <a:normAutofit/>
          </a:bodyPr>
          <a:lstStyle/>
          <a:p>
            <a:pPr>
              <a:buFont typeface="Courier New" pitchFamily="49" charset="0"/>
              <a:buChar char="o"/>
            </a:pPr>
            <a:r>
              <a:rPr lang="en-US" sz="2400" dirty="0" smtClean="0">
                <a:solidFill>
                  <a:srgbClr val="7030A0"/>
                </a:solidFill>
                <a:latin typeface="High Tower Text" pitchFamily="18" charset="0"/>
              </a:rPr>
              <a:t>Telemachus arrives in Ithaca and has his men row the ship into the harbor</a:t>
            </a:r>
          </a:p>
          <a:p>
            <a:pPr>
              <a:buFont typeface="Courier New" pitchFamily="49" charset="0"/>
              <a:buChar char="o"/>
            </a:pPr>
            <a:r>
              <a:rPr lang="en-US" sz="2400" dirty="0" smtClean="0">
                <a:solidFill>
                  <a:srgbClr val="7030A0"/>
                </a:solidFill>
                <a:latin typeface="High Tower Text" pitchFamily="18" charset="0"/>
              </a:rPr>
              <a:t>As he prepares to depart a hawk appears at his right hand plucking the feathers from a dove</a:t>
            </a:r>
          </a:p>
          <a:p>
            <a:pPr>
              <a:buFont typeface="Courier New" pitchFamily="49" charset="0"/>
              <a:buChar char="o"/>
            </a:pPr>
            <a:r>
              <a:rPr lang="en-US" sz="2400" dirty="0" smtClean="0">
                <a:solidFill>
                  <a:srgbClr val="7030A0"/>
                </a:solidFill>
                <a:latin typeface="High Tower Text" pitchFamily="18" charset="0"/>
              </a:rPr>
              <a:t>Theoclymenus interprets this as a sign that the house of Odysseus will survive</a:t>
            </a:r>
            <a:endParaRPr lang="en-US" sz="2400" dirty="0">
              <a:solidFill>
                <a:srgbClr val="7030A0"/>
              </a:solidFill>
              <a:latin typeface="High Tower Text" pitchFamily="18" charset="0"/>
            </a:endParaRPr>
          </a:p>
        </p:txBody>
      </p:sp>
      <p:sp>
        <p:nvSpPr>
          <p:cNvPr id="6" name="Content Placeholder 5"/>
          <p:cNvSpPr>
            <a:spLocks noGrp="1"/>
          </p:cNvSpPr>
          <p:nvPr>
            <p:ph sz="half" idx="2"/>
          </p:nvPr>
        </p:nvSpPr>
        <p:spPr>
          <a:xfrm>
            <a:off x="457200" y="4419600"/>
            <a:ext cx="8382000" cy="1706563"/>
          </a:xfrm>
        </p:spPr>
        <p:txBody>
          <a:bodyPr>
            <a:normAutofit/>
          </a:bodyPr>
          <a:lstStyle/>
          <a:p>
            <a:pPr>
              <a:buFont typeface="Courier New" pitchFamily="49" charset="0"/>
              <a:buChar char="o"/>
            </a:pPr>
            <a:r>
              <a:rPr lang="en-US" sz="2400" dirty="0" smtClean="0">
                <a:solidFill>
                  <a:srgbClr val="7030A0"/>
                </a:solidFill>
                <a:latin typeface="High Tower Text" pitchFamily="18" charset="0"/>
              </a:rPr>
              <a:t>Piraeus offers to house Theoclymenus until it is safe for him to go to the palace</a:t>
            </a:r>
          </a:p>
          <a:p>
            <a:pPr>
              <a:buFont typeface="Courier New" pitchFamily="49" charset="0"/>
              <a:buChar char="o"/>
            </a:pPr>
            <a:r>
              <a:rPr lang="en-US" sz="2400" dirty="0" smtClean="0">
                <a:solidFill>
                  <a:srgbClr val="7030A0"/>
                </a:solidFill>
                <a:latin typeface="High Tower Text" pitchFamily="18" charset="0"/>
              </a:rPr>
              <a:t>Telemachus reaches the hut of Eumaeus who explains that the stranger is a Cretan</a:t>
            </a:r>
            <a:endParaRPr lang="en-US" sz="2400" dirty="0">
              <a:solidFill>
                <a:srgbClr val="7030A0"/>
              </a:solidFill>
              <a:latin typeface="High Tower Text" pitchFamily="18" charset="0"/>
            </a:endParaRPr>
          </a:p>
        </p:txBody>
      </p:sp>
      <p:pic>
        <p:nvPicPr>
          <p:cNvPr id="49154" name="Picture 2" descr="http://ts4.mm.bing.net/th?id=H.4526823756400687&amp;pid=15.1"/>
          <p:cNvPicPr>
            <a:picLocks noChangeAspect="1" noChangeArrowheads="1"/>
          </p:cNvPicPr>
          <p:nvPr/>
        </p:nvPicPr>
        <p:blipFill>
          <a:blip r:embed="rId2" cstate="print"/>
          <a:srcRect/>
          <a:stretch>
            <a:fillRect/>
          </a:stretch>
        </p:blipFill>
        <p:spPr bwMode="auto">
          <a:xfrm>
            <a:off x="6324600" y="1600200"/>
            <a:ext cx="2419350" cy="28575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sz="half" idx="1"/>
          </p:nvPr>
        </p:nvSpPr>
        <p:spPr>
          <a:xfrm>
            <a:off x="457200" y="4572000"/>
            <a:ext cx="8229600" cy="22860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Athena changes his appearance from the beggar to a regal one</a:t>
            </a:r>
          </a:p>
          <a:p>
            <a:pPr>
              <a:buFont typeface="Courier New" pitchFamily="49" charset="0"/>
              <a:buChar char="o"/>
            </a:pPr>
            <a:r>
              <a:rPr lang="en-US" sz="2400" dirty="0" smtClean="0">
                <a:solidFill>
                  <a:srgbClr val="7030A0"/>
                </a:solidFill>
                <a:latin typeface="High Tower Text" pitchFamily="18" charset="0"/>
              </a:rPr>
              <a:t>Odysseus reveals himself to Telemachus and they lay their plan to remove the suitors</a:t>
            </a:r>
          </a:p>
          <a:p>
            <a:pPr>
              <a:buFont typeface="Courier New" pitchFamily="49" charset="0"/>
              <a:buChar char="o"/>
            </a:pPr>
            <a:r>
              <a:rPr lang="en-US" sz="2400" dirty="0" smtClean="0">
                <a:solidFill>
                  <a:srgbClr val="7030A0"/>
                </a:solidFill>
                <a:latin typeface="High Tower Text" pitchFamily="18" charset="0"/>
              </a:rPr>
              <a:t>Odysseus tells Telemachus to remove the armor except for 2 swords, spears and shields</a:t>
            </a:r>
            <a:endParaRPr lang="en-US" sz="2400" dirty="0">
              <a:solidFill>
                <a:srgbClr val="7030A0"/>
              </a:solidFill>
              <a:latin typeface="High Tower Text" pitchFamily="18" charset="0"/>
            </a:endParaRPr>
          </a:p>
        </p:txBody>
      </p:sp>
      <p:sp>
        <p:nvSpPr>
          <p:cNvPr id="4" name="Content Placeholder 3"/>
          <p:cNvSpPr>
            <a:spLocks noGrp="1"/>
          </p:cNvSpPr>
          <p:nvPr>
            <p:ph sz="half" idx="2"/>
          </p:nvPr>
        </p:nvSpPr>
        <p:spPr>
          <a:xfrm>
            <a:off x="2971800" y="1600201"/>
            <a:ext cx="5715000" cy="29718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Eumaeus excuses himself to go to Laertes and tell him that Telemachus has safely returned but Telemachus tells him to have his mother send one of her attendants to tell him</a:t>
            </a:r>
          </a:p>
          <a:p>
            <a:pPr>
              <a:buFont typeface="Courier New" pitchFamily="49" charset="0"/>
              <a:buChar char="o"/>
            </a:pPr>
            <a:r>
              <a:rPr lang="en-US" sz="2400" dirty="0" smtClean="0">
                <a:solidFill>
                  <a:srgbClr val="7030A0"/>
                </a:solidFill>
                <a:latin typeface="High Tower Text" pitchFamily="18" charset="0"/>
              </a:rPr>
              <a:t>Athena appears to Odysseus, but not to Telemachus and tells him that he must reveal himself to his son</a:t>
            </a:r>
          </a:p>
        </p:txBody>
      </p:sp>
      <p:pic>
        <p:nvPicPr>
          <p:cNvPr id="52226" name="Picture 2" descr="http://ts4.mm.bing.net/th?id=H.4526823756400687&amp;pid=15.1"/>
          <p:cNvPicPr>
            <a:picLocks noChangeAspect="1" noChangeArrowheads="1"/>
          </p:cNvPicPr>
          <p:nvPr/>
        </p:nvPicPr>
        <p:blipFill>
          <a:blip r:embed="rId2" cstate="print"/>
          <a:srcRect/>
          <a:stretch>
            <a:fillRect/>
          </a:stretch>
        </p:blipFill>
        <p:spPr bwMode="auto">
          <a:xfrm>
            <a:off x="457200" y="1600200"/>
            <a:ext cx="2514600" cy="2980791"/>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idx="1"/>
          </p:nvPr>
        </p:nvSpPr>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Eumaeus delivers the message to Penelope and returns to the hut</a:t>
            </a:r>
          </a:p>
          <a:p>
            <a:pPr>
              <a:buFont typeface="Courier New" pitchFamily="49" charset="0"/>
              <a:buChar char="o"/>
            </a:pPr>
            <a:r>
              <a:rPr lang="en-US" sz="2400" dirty="0" smtClean="0">
                <a:solidFill>
                  <a:srgbClr val="7030A0"/>
                </a:solidFill>
                <a:latin typeface="High Tower Text" pitchFamily="18" charset="0"/>
              </a:rPr>
              <a:t>The suitors who had planned to ambush Telemachus return to Ithaca</a:t>
            </a:r>
          </a:p>
          <a:p>
            <a:pPr>
              <a:buFont typeface="Courier New" pitchFamily="49" charset="0"/>
              <a:buChar char="o"/>
            </a:pPr>
            <a:r>
              <a:rPr lang="en-US" sz="2400" dirty="0" smtClean="0">
                <a:solidFill>
                  <a:srgbClr val="7030A0"/>
                </a:solidFill>
                <a:latin typeface="High Tower Text" pitchFamily="18" charset="0"/>
              </a:rPr>
              <a:t>Antinous still wants to kill Telemachus but Eurymachus and Amphinomus advise against it</a:t>
            </a:r>
          </a:p>
          <a:p>
            <a:pPr>
              <a:buFont typeface="Courier New" pitchFamily="49" charset="0"/>
              <a:buChar char="o"/>
            </a:pPr>
            <a:r>
              <a:rPr lang="en-US" sz="2400" dirty="0" smtClean="0">
                <a:solidFill>
                  <a:srgbClr val="7030A0"/>
                </a:solidFill>
                <a:latin typeface="High Tower Text" pitchFamily="18" charset="0"/>
              </a:rPr>
              <a:t>Penelope rebukes Antinous for his attempt to kill her son</a:t>
            </a:r>
          </a:p>
          <a:p>
            <a:pPr>
              <a:buFont typeface="Courier New" pitchFamily="49" charset="0"/>
              <a:buChar char="o"/>
            </a:pPr>
            <a:r>
              <a:rPr lang="en-US" sz="2400" dirty="0" smtClean="0">
                <a:solidFill>
                  <a:srgbClr val="7030A0"/>
                </a:solidFill>
                <a:latin typeface="High Tower Text" pitchFamily="18" charset="0"/>
              </a:rPr>
              <a:t>Athena changes Odysseus back to the beggar as Eumaeus arrives at the hut</a:t>
            </a:r>
          </a:p>
          <a:p>
            <a:pPr>
              <a:buFont typeface="Courier New" pitchFamily="49" charset="0"/>
              <a:buChar char="o"/>
            </a:pPr>
            <a:r>
              <a:rPr lang="en-US" sz="2400" dirty="0" smtClean="0">
                <a:solidFill>
                  <a:srgbClr val="7030A0"/>
                </a:solidFill>
                <a:latin typeface="High Tower Text" pitchFamily="18" charset="0"/>
              </a:rPr>
              <a:t>He tells of the suitors return from their ambush and their discontent at having failed at which Telemachus smiles at his father</a:t>
            </a: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a:buNone/>
            </a:pPr>
            <a:r>
              <a:rPr lang="en-US" sz="2400" dirty="0" smtClean="0">
                <a:solidFill>
                  <a:srgbClr val="7030A0"/>
                </a:solidFill>
                <a:latin typeface="High Tower Text" pitchFamily="18" charset="0"/>
              </a:rPr>
              <a:t>Books 17-24</a:t>
            </a:r>
          </a:p>
          <a:p>
            <a:pPr>
              <a:buFont typeface="Courier New" pitchFamily="49" charset="0"/>
              <a:buChar char="o"/>
            </a:pPr>
            <a:r>
              <a:rPr lang="en-US" sz="2400" dirty="0" smtClean="0">
                <a:solidFill>
                  <a:srgbClr val="7030A0"/>
                </a:solidFill>
                <a:latin typeface="High Tower Text" pitchFamily="18" charset="0"/>
              </a:rPr>
              <a:t>The next morning Telemachus returns to the palace while instructing Odysseus to come to town and beg</a:t>
            </a:r>
          </a:p>
          <a:p>
            <a:pPr>
              <a:buFont typeface="Courier New" pitchFamily="49" charset="0"/>
              <a:buChar char="o"/>
            </a:pPr>
            <a:r>
              <a:rPr lang="en-US" sz="2400" dirty="0" smtClean="0">
                <a:solidFill>
                  <a:srgbClr val="7030A0"/>
                </a:solidFill>
                <a:latin typeface="High Tower Text" pitchFamily="18" charset="0"/>
              </a:rPr>
              <a:t>At the palace Telemachus informs Penelope of what he has learned from Menelaus</a:t>
            </a:r>
          </a:p>
          <a:p>
            <a:pPr>
              <a:buFont typeface="Courier New" pitchFamily="49" charset="0"/>
              <a:buChar char="o"/>
            </a:pPr>
            <a:r>
              <a:rPr lang="en-US" sz="2400" dirty="0" smtClean="0">
                <a:solidFill>
                  <a:srgbClr val="7030A0"/>
                </a:solidFill>
                <a:latin typeface="High Tower Text" pitchFamily="18" charset="0"/>
              </a:rPr>
              <a:t>Theoclymenus, who has been brought to the palace by Piraeus, reinforces that Odysseus is alive and even now is on the island looking for weaknesses among the suitors</a:t>
            </a:r>
          </a:p>
          <a:p>
            <a:pPr>
              <a:buFont typeface="Courier New" pitchFamily="49" charset="0"/>
              <a:buChar char="o"/>
            </a:pPr>
            <a:r>
              <a:rPr lang="en-US" sz="2400" dirty="0" smtClean="0">
                <a:solidFill>
                  <a:srgbClr val="7030A0"/>
                </a:solidFill>
                <a:latin typeface="High Tower Text" pitchFamily="18" charset="0"/>
              </a:rPr>
              <a:t>As Odysseus and Eumaeus approach the palace, they are ridiculed by Melanthius, Odysseus’ goatherd, who also kicks Odysseus</a:t>
            </a:r>
          </a:p>
          <a:p>
            <a:pPr>
              <a:buFont typeface="Courier New" pitchFamily="49" charset="0"/>
              <a:buChar char="o"/>
            </a:pPr>
            <a:r>
              <a:rPr lang="en-US" sz="2400" dirty="0" smtClean="0">
                <a:solidFill>
                  <a:srgbClr val="7030A0"/>
                </a:solidFill>
                <a:latin typeface="High Tower Text" pitchFamily="18" charset="0"/>
              </a:rPr>
              <a:t>Odysseus invokes the nymphs of the fountain to make him go back to his fields and tend to the goats</a:t>
            </a:r>
            <a:endParaRPr lang="en-US" sz="2400" dirty="0">
              <a:solidFill>
                <a:srgbClr val="7030A0"/>
              </a:solidFill>
              <a:latin typeface="High Tower Text"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sz="half" idx="1"/>
          </p:nvPr>
        </p:nvSpPr>
        <p:spPr>
          <a:xfrm>
            <a:off x="457200" y="4572000"/>
            <a:ext cx="8305800" cy="1554163"/>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Eumaeus goes into the palace and sits next to Telemachus who gives him a loaf of bread and meat.</a:t>
            </a:r>
          </a:p>
          <a:p>
            <a:pPr>
              <a:buFont typeface="Courier New" pitchFamily="49" charset="0"/>
              <a:buChar char="o"/>
            </a:pPr>
            <a:r>
              <a:rPr lang="en-US" sz="2400" dirty="0" smtClean="0">
                <a:solidFill>
                  <a:srgbClr val="7030A0"/>
                </a:solidFill>
                <a:latin typeface="High Tower Text" pitchFamily="18" charset="0"/>
              </a:rPr>
              <a:t>Telemachus instructs Eumaeus to give the meat and bread to Odysseus and to have him beg from the other suitors</a:t>
            </a:r>
            <a:endParaRPr lang="en-US" sz="2400" dirty="0">
              <a:solidFill>
                <a:srgbClr val="7030A0"/>
              </a:solidFill>
              <a:latin typeface="High Tower Text" pitchFamily="18" charset="0"/>
            </a:endParaRPr>
          </a:p>
        </p:txBody>
      </p:sp>
      <p:sp>
        <p:nvSpPr>
          <p:cNvPr id="6" name="Content Placeholder 5"/>
          <p:cNvSpPr>
            <a:spLocks noGrp="1"/>
          </p:cNvSpPr>
          <p:nvPr>
            <p:ph sz="half" idx="2"/>
          </p:nvPr>
        </p:nvSpPr>
        <p:spPr>
          <a:xfrm>
            <a:off x="3276600" y="1600200"/>
            <a:ext cx="5410200" cy="2971799"/>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When they arrived at the palace, they determine that Eumaeus should enter first</a:t>
            </a:r>
          </a:p>
          <a:p>
            <a:pPr>
              <a:buFont typeface="Courier New" pitchFamily="49" charset="0"/>
              <a:buChar char="o"/>
            </a:pPr>
            <a:r>
              <a:rPr lang="en-US" sz="2400" dirty="0" smtClean="0">
                <a:solidFill>
                  <a:srgbClr val="7030A0"/>
                </a:solidFill>
                <a:latin typeface="High Tower Text" pitchFamily="18" charset="0"/>
              </a:rPr>
              <a:t>Odysseus sees his faithful hound, Argus laying on a manure pile and inquires of Eumaeus about the dog</a:t>
            </a:r>
          </a:p>
          <a:p>
            <a:pPr>
              <a:buFont typeface="Courier New" pitchFamily="49" charset="0"/>
              <a:buChar char="o"/>
            </a:pPr>
            <a:r>
              <a:rPr lang="en-US" sz="2400" dirty="0" smtClean="0">
                <a:solidFill>
                  <a:srgbClr val="7030A0"/>
                </a:solidFill>
                <a:latin typeface="High Tower Text" pitchFamily="18" charset="0"/>
              </a:rPr>
              <a:t>Hearing Odysseus’ voice he raises his head and perks his ears and then dies</a:t>
            </a:r>
            <a:endParaRPr lang="en-US" sz="2400" dirty="0">
              <a:solidFill>
                <a:srgbClr val="7030A0"/>
              </a:solidFill>
              <a:latin typeface="High Tower Text" pitchFamily="18" charset="0"/>
            </a:endParaRPr>
          </a:p>
        </p:txBody>
      </p:sp>
      <p:pic>
        <p:nvPicPr>
          <p:cNvPr id="1026" name="Picture 2" descr="http://ts2.mm.bing.net/th?id=H.5024357016339245&amp;pid=15.1"/>
          <p:cNvPicPr>
            <a:picLocks noChangeAspect="1" noChangeArrowheads="1"/>
          </p:cNvPicPr>
          <p:nvPr/>
        </p:nvPicPr>
        <p:blipFill>
          <a:blip r:embed="rId2" cstate="print"/>
          <a:srcRect/>
          <a:stretch>
            <a:fillRect/>
          </a:stretch>
        </p:blipFill>
        <p:spPr bwMode="auto">
          <a:xfrm>
            <a:off x="457200" y="1600200"/>
            <a:ext cx="2819400" cy="2819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LINEAGE (cont’d)</a:t>
            </a:r>
            <a:endParaRPr lang="en-US" dirty="0"/>
          </a:p>
        </p:txBody>
      </p:sp>
      <p:sp>
        <p:nvSpPr>
          <p:cNvPr id="4" name="Content Placeholder 3"/>
          <p:cNvSpPr>
            <a:spLocks noGrp="1"/>
          </p:cNvSpPr>
          <p:nvPr>
            <p:ph sz="half" idx="1"/>
          </p:nvPr>
        </p:nvSpPr>
        <p:spPr/>
        <p:txBody>
          <a:bodyPr>
            <a:normAutofit fontScale="92500" lnSpcReduction="10000"/>
          </a:bodyPr>
          <a:lstStyle/>
          <a:p>
            <a:endParaRPr lang="en-US" dirty="0"/>
          </a:p>
        </p:txBody>
      </p:sp>
      <p:sp>
        <p:nvSpPr>
          <p:cNvPr id="5" name="Content Placeholder 4"/>
          <p:cNvSpPr>
            <a:spLocks noGrp="1"/>
          </p:cNvSpPr>
          <p:nvPr>
            <p:ph sz="half" idx="2"/>
          </p:nvPr>
        </p:nvSpPr>
        <p:spPr>
          <a:xfrm>
            <a:off x="3048000" y="1600200"/>
            <a:ext cx="5638800" cy="4800600"/>
          </a:xfrm>
        </p:spPr>
        <p:txBody>
          <a:bodyPr>
            <a:normAutofit fontScale="92500" lnSpcReduction="10000"/>
          </a:bodyPr>
          <a:lstStyle/>
          <a:p>
            <a:pPr>
              <a:buNone/>
            </a:pPr>
            <a:r>
              <a:rPr lang="en-US" dirty="0" smtClean="0">
                <a:solidFill>
                  <a:srgbClr val="7030A0"/>
                </a:solidFill>
                <a:latin typeface="High Tower Text" pitchFamily="18" charset="0"/>
              </a:rPr>
              <a:t>Epithets</a:t>
            </a:r>
          </a:p>
          <a:p>
            <a:pPr>
              <a:buFont typeface="Courier New" pitchFamily="49" charset="0"/>
              <a:buChar char="o"/>
            </a:pPr>
            <a:r>
              <a:rPr lang="en-US" dirty="0" smtClean="0">
                <a:solidFill>
                  <a:srgbClr val="7030A0"/>
                </a:solidFill>
                <a:latin typeface="High Tower Text" pitchFamily="18" charset="0"/>
              </a:rPr>
              <a:t>Odysseus </a:t>
            </a:r>
            <a:r>
              <a:rPr lang="en-US" i="1" dirty="0" smtClean="0">
                <a:solidFill>
                  <a:srgbClr val="7030A0"/>
                </a:solidFill>
                <a:latin typeface="High Tower Text" pitchFamily="18" charset="0"/>
              </a:rPr>
              <a:t>metis</a:t>
            </a:r>
            <a:r>
              <a:rPr lang="en-US" dirty="0" smtClean="0">
                <a:solidFill>
                  <a:srgbClr val="7030A0"/>
                </a:solidFill>
                <a:latin typeface="High Tower Text" pitchFamily="18" charset="0"/>
              </a:rPr>
              <a:t> (cunning intelligence), Odysseus the Cunning</a:t>
            </a:r>
          </a:p>
          <a:p>
            <a:pPr>
              <a:buFont typeface="Courier New" pitchFamily="49" charset="0"/>
              <a:buChar char="o"/>
            </a:pPr>
            <a:r>
              <a:rPr lang="en-US" dirty="0" smtClean="0">
                <a:solidFill>
                  <a:srgbClr val="7030A0"/>
                </a:solidFill>
                <a:latin typeface="High Tower Text" pitchFamily="18" charset="0"/>
              </a:rPr>
              <a:t>Odysseus is translated as “to wroth against, to hate” (given this name by Autolycus when Euryclea was trying to name him in Book XIX of </a:t>
            </a:r>
            <a:r>
              <a:rPr lang="en-US" i="1" dirty="0" smtClean="0">
                <a:solidFill>
                  <a:srgbClr val="7030A0"/>
                </a:solidFill>
                <a:latin typeface="High Tower Text" pitchFamily="18" charset="0"/>
              </a:rPr>
              <a:t>The Odyssey</a:t>
            </a:r>
            <a:r>
              <a:rPr lang="en-US" dirty="0" smtClean="0">
                <a:solidFill>
                  <a:srgbClr val="7030A0"/>
                </a:solidFill>
                <a:latin typeface="High Tower Text" pitchFamily="18" charset="0"/>
              </a:rPr>
              <a:t>)</a:t>
            </a:r>
          </a:p>
          <a:p>
            <a:pPr>
              <a:buFont typeface="Courier New" pitchFamily="49" charset="0"/>
              <a:buChar char="o"/>
            </a:pPr>
            <a:r>
              <a:rPr lang="en-US" dirty="0" smtClean="0">
                <a:solidFill>
                  <a:srgbClr val="7030A0"/>
                </a:solidFill>
                <a:latin typeface="High Tower Text" pitchFamily="18" charset="0"/>
              </a:rPr>
              <a:t>Euryclea wanted to name him Polyaretos or one who has much been prayed for</a:t>
            </a:r>
          </a:p>
          <a:p>
            <a:pPr>
              <a:buFont typeface="Courier New" pitchFamily="49" charset="0"/>
              <a:buChar char="o"/>
            </a:pPr>
            <a:r>
              <a:rPr lang="en-US" dirty="0" smtClean="0">
                <a:solidFill>
                  <a:srgbClr val="7030A0"/>
                </a:solidFill>
                <a:latin typeface="High Tower Text" pitchFamily="18" charset="0"/>
              </a:rPr>
              <a:t>Patronym is Laertiades, son of Laertes</a:t>
            </a:r>
          </a:p>
          <a:p>
            <a:pPr>
              <a:buFont typeface="Courier New" pitchFamily="49" charset="0"/>
              <a:buChar char="o"/>
            </a:pPr>
            <a:endParaRPr lang="en-US" dirty="0" smtClean="0">
              <a:solidFill>
                <a:srgbClr val="7030A0"/>
              </a:solidFill>
              <a:latin typeface="High Tower Text" pitchFamily="18" charset="0"/>
            </a:endParaRPr>
          </a:p>
          <a:p>
            <a:pPr>
              <a:buFont typeface="Courier New" pitchFamily="49" charset="0"/>
              <a:buChar char="o"/>
            </a:pPr>
            <a:endParaRPr lang="en-US" dirty="0" smtClean="0">
              <a:solidFill>
                <a:srgbClr val="7030A0"/>
              </a:solidFill>
              <a:latin typeface="High Tower Text" pitchFamily="18" charset="0"/>
            </a:endParaRPr>
          </a:p>
          <a:p>
            <a:pPr>
              <a:buFont typeface="Courier New" pitchFamily="49" charset="0"/>
              <a:buChar char="o"/>
            </a:pPr>
            <a:endParaRPr lang="en-US" dirty="0">
              <a:solidFill>
                <a:srgbClr val="7030A0"/>
              </a:solidFill>
              <a:latin typeface="High Tower Text" pitchFamily="18" charset="0"/>
            </a:endParaRPr>
          </a:p>
        </p:txBody>
      </p:sp>
      <p:pic>
        <p:nvPicPr>
          <p:cNvPr id="1026" name="Picture 2" descr="http://ts2.mm.bing.net/th?id=H.4723765156381409&amp;pid=15.1"/>
          <p:cNvPicPr>
            <a:picLocks noChangeAspect="1" noChangeArrowheads="1"/>
          </p:cNvPicPr>
          <p:nvPr/>
        </p:nvPicPr>
        <p:blipFill>
          <a:blip r:embed="rId2" cstate="print"/>
          <a:srcRect/>
          <a:stretch>
            <a:fillRect/>
          </a:stretch>
        </p:blipFill>
        <p:spPr bwMode="auto">
          <a:xfrm>
            <a:off x="457200" y="1600199"/>
            <a:ext cx="2590800" cy="4682169"/>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sz="half" idx="1"/>
          </p:nvPr>
        </p:nvSpPr>
        <p:spPr>
          <a:xfrm>
            <a:off x="457200" y="1600201"/>
            <a:ext cx="5029200" cy="3200400"/>
          </a:xfrm>
        </p:spPr>
        <p:txBody>
          <a:bodyPr>
            <a:normAutofit/>
          </a:bodyPr>
          <a:lstStyle/>
          <a:p>
            <a:pPr>
              <a:buFont typeface="Courier New" pitchFamily="49" charset="0"/>
              <a:buChar char="o"/>
            </a:pPr>
            <a:r>
              <a:rPr lang="en-US" sz="2400" dirty="0" smtClean="0">
                <a:solidFill>
                  <a:srgbClr val="7030A0"/>
                </a:solidFill>
                <a:latin typeface="High Tower Text" pitchFamily="18" charset="0"/>
              </a:rPr>
              <a:t>Odysseus does as instructed</a:t>
            </a:r>
          </a:p>
          <a:p>
            <a:pPr>
              <a:buFont typeface="Courier New" pitchFamily="49" charset="0"/>
              <a:buChar char="o"/>
            </a:pPr>
            <a:r>
              <a:rPr lang="en-US" sz="2400" dirty="0" smtClean="0">
                <a:solidFill>
                  <a:srgbClr val="7030A0"/>
                </a:solidFill>
                <a:latin typeface="High Tower Text" pitchFamily="18" charset="0"/>
              </a:rPr>
              <a:t>After learning from Melanthius that Eumaeus had brought the beggar into the palace, Antinous lashes out at Eumaeus</a:t>
            </a:r>
          </a:p>
          <a:p>
            <a:pPr>
              <a:buFont typeface="Courier New" pitchFamily="49" charset="0"/>
              <a:buChar char="o"/>
            </a:pPr>
            <a:r>
              <a:rPr lang="en-US" sz="2400" dirty="0" smtClean="0">
                <a:solidFill>
                  <a:srgbClr val="7030A0"/>
                </a:solidFill>
                <a:latin typeface="High Tower Text" pitchFamily="18" charset="0"/>
              </a:rPr>
              <a:t>All suitors give food to Odysseus who hits him with a stool which distresses the other suitors</a:t>
            </a:r>
          </a:p>
        </p:txBody>
      </p:sp>
      <p:sp>
        <p:nvSpPr>
          <p:cNvPr id="4" name="Content Placeholder 3"/>
          <p:cNvSpPr>
            <a:spLocks noGrp="1"/>
          </p:cNvSpPr>
          <p:nvPr>
            <p:ph sz="half" idx="2"/>
          </p:nvPr>
        </p:nvSpPr>
        <p:spPr>
          <a:xfrm>
            <a:off x="381000" y="4648200"/>
            <a:ext cx="8305800" cy="2057400"/>
          </a:xfrm>
        </p:spPr>
        <p:txBody>
          <a:bodyPr>
            <a:noAutofit/>
          </a:bodyPr>
          <a:lstStyle/>
          <a:p>
            <a:pPr>
              <a:buFont typeface="Courier New" pitchFamily="49" charset="0"/>
              <a:buChar char="o"/>
            </a:pPr>
            <a:r>
              <a:rPr lang="en-US" sz="2200" dirty="0" smtClean="0">
                <a:solidFill>
                  <a:srgbClr val="7030A0"/>
                </a:solidFill>
                <a:latin typeface="High Tower Text" pitchFamily="18" charset="0"/>
              </a:rPr>
              <a:t>Penelope confides to her nurse Eurynome that she would have all the suitors killed</a:t>
            </a:r>
          </a:p>
          <a:p>
            <a:pPr>
              <a:buFont typeface="Courier New" pitchFamily="49" charset="0"/>
              <a:buChar char="o"/>
            </a:pPr>
            <a:r>
              <a:rPr lang="en-US" sz="2200" dirty="0" smtClean="0">
                <a:solidFill>
                  <a:srgbClr val="7030A0"/>
                </a:solidFill>
                <a:latin typeface="High Tower Text" pitchFamily="18" charset="0"/>
              </a:rPr>
              <a:t>Upon hearing of Antinous’ outburst she asks Eumaeus to bring the beggar to her to inquire if he knows of the fate of Odysseus</a:t>
            </a:r>
          </a:p>
          <a:p>
            <a:pPr>
              <a:buFont typeface="Courier New" pitchFamily="49" charset="0"/>
              <a:buChar char="o"/>
            </a:pPr>
            <a:r>
              <a:rPr lang="en-US" sz="2200" dirty="0" smtClean="0">
                <a:solidFill>
                  <a:srgbClr val="7030A0"/>
                </a:solidFill>
                <a:latin typeface="High Tower Text" pitchFamily="18" charset="0"/>
              </a:rPr>
              <a:t>Odysseus agrees but only later in the evening to avoid the suitors</a:t>
            </a:r>
            <a:endParaRPr lang="en-US" sz="2200" dirty="0">
              <a:solidFill>
                <a:srgbClr val="7030A0"/>
              </a:solidFill>
              <a:latin typeface="High Tower Text" pitchFamily="18" charset="0"/>
            </a:endParaRPr>
          </a:p>
        </p:txBody>
      </p:sp>
      <p:pic>
        <p:nvPicPr>
          <p:cNvPr id="1028" name="Picture 4" descr="http://ts3.mm.bing.net/th?id=H.4659297698646542&amp;pid=15.1"/>
          <p:cNvPicPr>
            <a:picLocks noChangeAspect="1" noChangeArrowheads="1"/>
          </p:cNvPicPr>
          <p:nvPr/>
        </p:nvPicPr>
        <p:blipFill>
          <a:blip r:embed="rId2" cstate="print"/>
          <a:srcRect/>
          <a:stretch>
            <a:fillRect/>
          </a:stretch>
        </p:blipFill>
        <p:spPr bwMode="auto">
          <a:xfrm>
            <a:off x="5486400" y="1524000"/>
            <a:ext cx="3295917" cy="289560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idx="1"/>
          </p:nvPr>
        </p:nvSpPr>
        <p:spPr>
          <a:xfrm>
            <a:off x="457200" y="1600200"/>
            <a:ext cx="8229600" cy="48768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Odysseus is confronted by another beggar, Arnaeus, who was called Irus by the suitors because of his running errands for them</a:t>
            </a:r>
          </a:p>
          <a:p>
            <a:pPr>
              <a:buFont typeface="Courier New" pitchFamily="49" charset="0"/>
              <a:buChar char="o"/>
            </a:pPr>
            <a:r>
              <a:rPr lang="en-US" sz="2400" dirty="0" smtClean="0">
                <a:solidFill>
                  <a:srgbClr val="7030A0"/>
                </a:solidFill>
                <a:latin typeface="High Tower Text" pitchFamily="18" charset="0"/>
              </a:rPr>
              <a:t>He challenges Odysseus to a fight and is beaten with one blow (a little aid from Athena)</a:t>
            </a:r>
          </a:p>
          <a:p>
            <a:pPr>
              <a:buFont typeface="Courier New" pitchFamily="49" charset="0"/>
              <a:buChar char="o"/>
            </a:pPr>
            <a:r>
              <a:rPr lang="en-US" sz="2400" dirty="0" smtClean="0">
                <a:solidFill>
                  <a:srgbClr val="7030A0"/>
                </a:solidFill>
                <a:latin typeface="High Tower Text" pitchFamily="18" charset="0"/>
              </a:rPr>
              <a:t>Penelope decides to confront the suitors and is put into a deep sleep by Athena to make her look even more attractive</a:t>
            </a:r>
          </a:p>
          <a:p>
            <a:pPr>
              <a:buFont typeface="Courier New" pitchFamily="49" charset="0"/>
              <a:buChar char="o"/>
            </a:pPr>
            <a:r>
              <a:rPr lang="en-US" sz="2400" dirty="0" smtClean="0">
                <a:solidFill>
                  <a:srgbClr val="7030A0"/>
                </a:solidFill>
                <a:latin typeface="High Tower Text" pitchFamily="18" charset="0"/>
              </a:rPr>
              <a:t>She is accompanied by her handmaids, Autonoe and Hippodamia</a:t>
            </a:r>
          </a:p>
          <a:p>
            <a:pPr>
              <a:buFont typeface="Courier New" pitchFamily="49" charset="0"/>
              <a:buChar char="o"/>
            </a:pPr>
            <a:r>
              <a:rPr lang="en-US" sz="2400" dirty="0" smtClean="0">
                <a:solidFill>
                  <a:srgbClr val="7030A0"/>
                </a:solidFill>
                <a:latin typeface="High Tower Text" pitchFamily="18" charset="0"/>
              </a:rPr>
              <a:t>Once she returns upstairs, other maids offer to hold torches to light the room for the other suitors</a:t>
            </a:r>
          </a:p>
          <a:p>
            <a:pPr>
              <a:buFont typeface="Courier New" pitchFamily="49" charset="0"/>
              <a:buChar char="o"/>
            </a:pPr>
            <a:r>
              <a:rPr lang="en-US" sz="2400" dirty="0" smtClean="0">
                <a:solidFill>
                  <a:srgbClr val="7030A0"/>
                </a:solidFill>
                <a:latin typeface="High Tower Text" pitchFamily="18" charset="0"/>
              </a:rPr>
              <a:t>Odysseus tells Melantho, who was secretly in love with Eurymachus, to go upstairs (demands that all go upstairs)</a:t>
            </a:r>
            <a:endParaRPr lang="en-US" sz="2400" dirty="0">
              <a:solidFill>
                <a:srgbClr val="7030A0"/>
              </a:solidFill>
              <a:latin typeface="High Tower Text"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p:txBody>
          <a:bodyPr>
            <a:normAutofit/>
          </a:bodyPr>
          <a:lstStyle/>
          <a:p>
            <a:pPr>
              <a:buFont typeface="Courier New" pitchFamily="49" charset="0"/>
              <a:buChar char="o"/>
            </a:pPr>
            <a:r>
              <a:rPr lang="en-US" sz="2400" dirty="0" smtClean="0">
                <a:solidFill>
                  <a:srgbClr val="7030A0"/>
                </a:solidFill>
                <a:latin typeface="High Tower Text" pitchFamily="18" charset="0"/>
              </a:rPr>
              <a:t>Odysseus insults Eurymachus who also throws a stool at him</a:t>
            </a:r>
          </a:p>
          <a:p>
            <a:pPr>
              <a:buFont typeface="Courier New" pitchFamily="49" charset="0"/>
              <a:buChar char="o"/>
            </a:pPr>
            <a:r>
              <a:rPr lang="en-US" sz="2400" dirty="0" smtClean="0">
                <a:solidFill>
                  <a:srgbClr val="7030A0"/>
                </a:solidFill>
                <a:latin typeface="High Tower Text" pitchFamily="18" charset="0"/>
              </a:rPr>
              <a:t>Eurymachus’ throw strikes Amphinomus causing him to fall over Odysseus</a:t>
            </a:r>
          </a:p>
          <a:p>
            <a:pPr>
              <a:buFont typeface="Courier New" pitchFamily="49" charset="0"/>
              <a:buChar char="o"/>
            </a:pPr>
            <a:r>
              <a:rPr lang="en-US" sz="2400" dirty="0" smtClean="0">
                <a:solidFill>
                  <a:srgbClr val="7030A0"/>
                </a:solidFill>
                <a:latin typeface="High Tower Text" pitchFamily="18" charset="0"/>
              </a:rPr>
              <a:t>Telemachus reprimands the suitors for their behavior</a:t>
            </a:r>
          </a:p>
          <a:p>
            <a:pPr>
              <a:buFont typeface="Courier New" pitchFamily="49" charset="0"/>
              <a:buChar char="o"/>
            </a:pPr>
            <a:r>
              <a:rPr lang="en-US" sz="2400" dirty="0" smtClean="0">
                <a:solidFill>
                  <a:srgbClr val="7030A0"/>
                </a:solidFill>
                <a:latin typeface="High Tower Text" pitchFamily="18" charset="0"/>
              </a:rPr>
              <a:t>Amphimonus mixes another offering of wine and water which is served by his servant Mulius</a:t>
            </a:r>
          </a:p>
          <a:p>
            <a:pPr>
              <a:buFont typeface="Courier New" pitchFamily="49" charset="0"/>
              <a:buChar char="o"/>
            </a:pPr>
            <a:r>
              <a:rPr lang="en-US" sz="2400" dirty="0" smtClean="0">
                <a:solidFill>
                  <a:srgbClr val="7030A0"/>
                </a:solidFill>
                <a:latin typeface="High Tower Text" pitchFamily="18" charset="0"/>
              </a:rPr>
              <a:t>After the suitors leave, Telemachus has Euryclea lock the maid in their quarters while he and Odysseus hide all the armor and weapons except for their own</a:t>
            </a:r>
          </a:p>
          <a:p>
            <a:pPr>
              <a:buFont typeface="Courier New" pitchFamily="49" charset="0"/>
              <a:buChar char="o"/>
            </a:pPr>
            <a:r>
              <a:rPr lang="en-US" sz="2400" dirty="0" smtClean="0">
                <a:solidFill>
                  <a:srgbClr val="7030A0"/>
                </a:solidFill>
                <a:latin typeface="High Tower Text" pitchFamily="18" charset="0"/>
              </a:rPr>
              <a:t>Athena lights the way to the storeroom for them</a:t>
            </a:r>
          </a:p>
          <a:p>
            <a:pPr>
              <a:buFont typeface="Courier New" pitchFamily="49" charset="0"/>
              <a:buChar char="o"/>
            </a:pPr>
            <a:endParaRPr lang="en-US" sz="2400" dirty="0">
              <a:solidFill>
                <a:srgbClr val="7030A0"/>
              </a:solidFill>
              <a:latin typeface="High Tower Text"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a:xfrm>
            <a:off x="457200" y="1600200"/>
            <a:ext cx="5943600" cy="5105400"/>
          </a:xfrm>
        </p:spPr>
        <p:txBody>
          <a:bodyPr>
            <a:normAutofit/>
          </a:bodyPr>
          <a:lstStyle/>
          <a:p>
            <a:pPr>
              <a:buFont typeface="Courier New" pitchFamily="49" charset="0"/>
              <a:buChar char="o"/>
            </a:pPr>
            <a:r>
              <a:rPr lang="en-US" sz="2400" dirty="0" smtClean="0">
                <a:solidFill>
                  <a:srgbClr val="7030A0"/>
                </a:solidFill>
                <a:latin typeface="High Tower Text" pitchFamily="18" charset="0"/>
              </a:rPr>
              <a:t>Melantho accompanies Penelope to meet Odysseus and immediately begins to chide him</a:t>
            </a:r>
          </a:p>
          <a:p>
            <a:pPr>
              <a:buFont typeface="Courier New" pitchFamily="49" charset="0"/>
              <a:buChar char="o"/>
            </a:pPr>
            <a:r>
              <a:rPr lang="en-US" sz="2400" dirty="0" smtClean="0">
                <a:solidFill>
                  <a:srgbClr val="7030A0"/>
                </a:solidFill>
                <a:latin typeface="High Tower Text" pitchFamily="18" charset="0"/>
              </a:rPr>
              <a:t>Odysseus warns her that the master of the house may soon return and that Telemachus is taking note of all deeds</a:t>
            </a:r>
          </a:p>
          <a:p>
            <a:pPr>
              <a:buFont typeface="Courier New" pitchFamily="49" charset="0"/>
              <a:buChar char="o"/>
            </a:pPr>
            <a:r>
              <a:rPr lang="en-US" sz="2400" dirty="0" smtClean="0">
                <a:solidFill>
                  <a:srgbClr val="7030A0"/>
                </a:solidFill>
                <a:latin typeface="High Tower Text" pitchFamily="18" charset="0"/>
              </a:rPr>
              <a:t>Penelope hears her comments and rebukes her as well </a:t>
            </a:r>
          </a:p>
          <a:p>
            <a:pPr>
              <a:buFont typeface="Courier New" pitchFamily="49" charset="0"/>
              <a:buChar char="o"/>
            </a:pPr>
            <a:r>
              <a:rPr lang="en-US" sz="2400" dirty="0" smtClean="0">
                <a:solidFill>
                  <a:srgbClr val="7030A0"/>
                </a:solidFill>
                <a:latin typeface="High Tower Text" pitchFamily="18" charset="0"/>
              </a:rPr>
              <a:t>Penelope reveals to Odysseus how she put off the suitors for three years claiming that she must complete the funeral shroud for Laertes and each night undoing what she had done until caught by the maids</a:t>
            </a:r>
            <a:endParaRPr lang="en-US" sz="2400" dirty="0">
              <a:solidFill>
                <a:srgbClr val="7030A0"/>
              </a:solidFill>
              <a:latin typeface="High Tower Text" pitchFamily="18" charset="0"/>
            </a:endParaRPr>
          </a:p>
        </p:txBody>
      </p:sp>
      <p:pic>
        <p:nvPicPr>
          <p:cNvPr id="2050" name="Picture 2" descr="http://ts1.mm.bing.net/th?id=H.4886892351390080&amp;pid=15.1"/>
          <p:cNvPicPr>
            <a:picLocks noChangeAspect="1" noChangeArrowheads="1"/>
          </p:cNvPicPr>
          <p:nvPr/>
        </p:nvPicPr>
        <p:blipFill>
          <a:blip r:embed="rId2" cstate="print"/>
          <a:srcRect/>
          <a:stretch>
            <a:fillRect/>
          </a:stretch>
        </p:blipFill>
        <p:spPr bwMode="auto">
          <a:xfrm>
            <a:off x="6400799" y="1600200"/>
            <a:ext cx="2517797" cy="502920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a:xfrm>
            <a:off x="457200" y="1600200"/>
            <a:ext cx="8229600" cy="47244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Odysseus tells Penelope that he is the younger brother of Idomeneus, Aethon, and had seen Odysseus and offered him hospitality in Crete </a:t>
            </a:r>
          </a:p>
          <a:p>
            <a:pPr>
              <a:buFont typeface="Courier New" pitchFamily="49" charset="0"/>
              <a:buChar char="o"/>
            </a:pPr>
            <a:r>
              <a:rPr lang="en-US" sz="2400" dirty="0" smtClean="0">
                <a:solidFill>
                  <a:srgbClr val="7030A0"/>
                </a:solidFill>
                <a:latin typeface="High Tower Text" pitchFamily="18" charset="0"/>
              </a:rPr>
              <a:t>Odysseus tells several tales of his adventures and of himself</a:t>
            </a:r>
          </a:p>
          <a:p>
            <a:pPr>
              <a:buFont typeface="Courier New" pitchFamily="49" charset="0"/>
              <a:buChar char="o"/>
            </a:pPr>
            <a:r>
              <a:rPr lang="en-US" sz="2400" dirty="0" smtClean="0">
                <a:solidFill>
                  <a:srgbClr val="7030A0"/>
                </a:solidFill>
                <a:latin typeface="High Tower Text" pitchFamily="18" charset="0"/>
              </a:rPr>
              <a:t>Penelope has one last test and asks the beggar what Odysseus was wearing</a:t>
            </a:r>
          </a:p>
          <a:p>
            <a:pPr>
              <a:buFont typeface="Courier New" pitchFamily="49" charset="0"/>
              <a:buChar char="o"/>
            </a:pPr>
            <a:r>
              <a:rPr lang="en-US" sz="2400" dirty="0" smtClean="0">
                <a:solidFill>
                  <a:srgbClr val="7030A0"/>
                </a:solidFill>
                <a:latin typeface="High Tower Text" pitchFamily="18" charset="0"/>
              </a:rPr>
              <a:t>He describes the purple cloak held by a gold brooch in the shape of a dog strangling a fawn and shirt that fit like the skin of an onion</a:t>
            </a:r>
          </a:p>
          <a:p>
            <a:pPr>
              <a:buFont typeface="Courier New" pitchFamily="49" charset="0"/>
              <a:buChar char="o"/>
            </a:pPr>
            <a:r>
              <a:rPr lang="en-US" sz="2400" dirty="0" smtClean="0">
                <a:solidFill>
                  <a:srgbClr val="7030A0"/>
                </a:solidFill>
                <a:latin typeface="High Tower Text" pitchFamily="18" charset="0"/>
              </a:rPr>
              <a:t>Penelope is convinced and tells him that he will be an honored guest in the house</a:t>
            </a:r>
          </a:p>
          <a:p>
            <a:pPr>
              <a:buFont typeface="Courier New" pitchFamily="49" charset="0"/>
              <a:buChar char="o"/>
            </a:pPr>
            <a:r>
              <a:rPr lang="en-US" sz="2400" dirty="0" smtClean="0">
                <a:solidFill>
                  <a:srgbClr val="7030A0"/>
                </a:solidFill>
                <a:latin typeface="High Tower Text" pitchFamily="18" charset="0"/>
              </a:rPr>
              <a:t>He then tells her that Odysseus is on his way home</a:t>
            </a:r>
            <a:endParaRPr lang="en-US" sz="2400" dirty="0">
              <a:solidFill>
                <a:srgbClr val="7030A0"/>
              </a:solidFill>
              <a:latin typeface="High Tower Text"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Penelope orders the maids to wash the feet of the beggar but Odysseus refuses to let them wash his feet, preferring an older servant</a:t>
            </a:r>
          </a:p>
          <a:p>
            <a:pPr>
              <a:buFont typeface="Courier New" pitchFamily="49" charset="0"/>
              <a:buChar char="o"/>
            </a:pPr>
            <a:r>
              <a:rPr lang="en-US" sz="2400" dirty="0" smtClean="0">
                <a:solidFill>
                  <a:srgbClr val="7030A0"/>
                </a:solidFill>
                <a:latin typeface="High Tower Text" pitchFamily="18" charset="0"/>
              </a:rPr>
              <a:t>Euryclea is given the task and recognizes the scar on his leg that he received from a boar while hunting with Autolycus</a:t>
            </a:r>
          </a:p>
          <a:p>
            <a:pPr>
              <a:buFont typeface="Courier New" pitchFamily="49" charset="0"/>
              <a:buChar char="o"/>
            </a:pPr>
            <a:r>
              <a:rPr lang="en-US" sz="2400" dirty="0" smtClean="0">
                <a:solidFill>
                  <a:srgbClr val="7030A0"/>
                </a:solidFill>
                <a:latin typeface="High Tower Text" pitchFamily="18" charset="0"/>
              </a:rPr>
              <a:t>Odysseus swears her to secrecy and hides the scar from Penelope</a:t>
            </a:r>
          </a:p>
          <a:p>
            <a:pPr>
              <a:buFont typeface="Courier New" pitchFamily="49" charset="0"/>
              <a:buChar char="o"/>
            </a:pPr>
            <a:r>
              <a:rPr lang="en-US" sz="2400" dirty="0" smtClean="0">
                <a:solidFill>
                  <a:srgbClr val="7030A0"/>
                </a:solidFill>
                <a:latin typeface="High Tower Text" pitchFamily="18" charset="0"/>
              </a:rPr>
              <a:t>Penelope then asks that he give an interpretation of her dream about an eagle that swoops down from the mountain and kills her 20 geese</a:t>
            </a:r>
          </a:p>
          <a:p>
            <a:pPr>
              <a:buFont typeface="Courier New" pitchFamily="49" charset="0"/>
              <a:buChar char="o"/>
            </a:pPr>
            <a:r>
              <a:rPr lang="en-US" sz="2400" dirty="0" smtClean="0">
                <a:solidFill>
                  <a:srgbClr val="7030A0"/>
                </a:solidFill>
                <a:latin typeface="High Tower Text" pitchFamily="18" charset="0"/>
              </a:rPr>
              <a:t>Odysseus tells her that it means that the death of the suitors is impending</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She tells him that she must hold the tournament of the axes the next day to determine whom she will marry</a:t>
            </a:r>
          </a:p>
          <a:p>
            <a:pPr>
              <a:buFont typeface="Courier New" pitchFamily="49" charset="0"/>
              <a:buChar char="o"/>
            </a:pPr>
            <a:r>
              <a:rPr lang="en-US" sz="2400" dirty="0" smtClean="0">
                <a:solidFill>
                  <a:srgbClr val="7030A0"/>
                </a:solidFill>
                <a:latin typeface="High Tower Text" pitchFamily="18" charset="0"/>
              </a:rPr>
              <a:t>Each suitor must attempt to string the bow of Odysseus and then shoot an arrow through the rings of 12 ax heads</a:t>
            </a:r>
          </a:p>
          <a:p>
            <a:pPr>
              <a:buFont typeface="Courier New" pitchFamily="49" charset="0"/>
              <a:buChar char="o"/>
            </a:pPr>
            <a:r>
              <a:rPr lang="en-US" sz="2400" dirty="0" smtClean="0">
                <a:solidFill>
                  <a:srgbClr val="7030A0"/>
                </a:solidFill>
                <a:latin typeface="High Tower Text" pitchFamily="18" charset="0"/>
              </a:rPr>
              <a:t>Odysseus tells her that her husband will return before any suitor will be able to complete the task</a:t>
            </a:r>
          </a:p>
          <a:p>
            <a:pPr>
              <a:buFont typeface="Courier New" pitchFamily="49" charset="0"/>
              <a:buChar char="o"/>
            </a:pPr>
            <a:r>
              <a:rPr lang="en-US" sz="2400" dirty="0" smtClean="0">
                <a:solidFill>
                  <a:srgbClr val="7030A0"/>
                </a:solidFill>
                <a:latin typeface="High Tower Text" pitchFamily="18" charset="0"/>
              </a:rPr>
              <a:t>Odysseus and Penelope have fitful nights</a:t>
            </a:r>
          </a:p>
          <a:p>
            <a:pPr>
              <a:buFont typeface="Courier New" pitchFamily="49" charset="0"/>
              <a:buChar char="o"/>
            </a:pPr>
            <a:r>
              <a:rPr lang="en-US" sz="2400" dirty="0" smtClean="0">
                <a:solidFill>
                  <a:srgbClr val="7030A0"/>
                </a:solidFill>
                <a:latin typeface="High Tower Text" pitchFamily="18" charset="0"/>
              </a:rPr>
              <a:t>Athena assures Odysseus not to worry about the avengers of dead suitors (she will handle that)</a:t>
            </a:r>
          </a:p>
          <a:p>
            <a:pPr>
              <a:buFont typeface="Courier New" pitchFamily="49" charset="0"/>
              <a:buChar char="o"/>
            </a:pPr>
            <a:r>
              <a:rPr lang="en-US" sz="2400" dirty="0" smtClean="0">
                <a:solidFill>
                  <a:srgbClr val="7030A0"/>
                </a:solidFill>
                <a:latin typeface="High Tower Text" pitchFamily="18" charset="0"/>
              </a:rPr>
              <a:t>Penelope prays to Artemis to take her away like the daughters of Pandareus whose parents were killed by the gods and were made to be handmaids to the Erinyes </a:t>
            </a:r>
          </a:p>
          <a:p>
            <a:pPr>
              <a:buFont typeface="Courier New" pitchFamily="49" charset="0"/>
              <a:buChar char="o"/>
            </a:pP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Another omen:  Odysseus hears Penelope weeping and prays to Zeus who send thunder through the clear sky</a:t>
            </a:r>
          </a:p>
          <a:p>
            <a:pPr>
              <a:buFont typeface="Courier New" pitchFamily="49" charset="0"/>
              <a:buChar char="o"/>
            </a:pPr>
            <a:r>
              <a:rPr lang="en-US" sz="2400" dirty="0" smtClean="0">
                <a:solidFill>
                  <a:srgbClr val="7030A0"/>
                </a:solidFill>
                <a:latin typeface="High Tower Text" pitchFamily="18" charset="0"/>
              </a:rPr>
              <a:t>A servant who was grinding meal heard the thunder and prayed that, whoever offered his prayer to Zeus, the prayer would be heard and that this would be the last day of the suitors in the house</a:t>
            </a:r>
          </a:p>
          <a:p>
            <a:pPr>
              <a:buFont typeface="Courier New" pitchFamily="49" charset="0"/>
              <a:buChar char="o"/>
            </a:pPr>
            <a:r>
              <a:rPr lang="en-US" sz="2400" dirty="0" smtClean="0">
                <a:solidFill>
                  <a:srgbClr val="7030A0"/>
                </a:solidFill>
                <a:latin typeface="High Tower Text" pitchFamily="18" charset="0"/>
              </a:rPr>
              <a:t>Melanthius arrives with more goats for the meal with the cattle herder Philoetius who inquired who the stranger was, stating that he almost could be taken for Odysseus and his anger with the suitors</a:t>
            </a:r>
          </a:p>
          <a:p>
            <a:pPr>
              <a:buFont typeface="Courier New" pitchFamily="49" charset="0"/>
              <a:buChar char="o"/>
            </a:pPr>
            <a:r>
              <a:rPr lang="en-US" sz="2400" dirty="0" smtClean="0">
                <a:solidFill>
                  <a:srgbClr val="7030A0"/>
                </a:solidFill>
                <a:latin typeface="High Tower Text" pitchFamily="18" charset="0"/>
              </a:rPr>
              <a:t>Odysseus tells him that Odysseus will soon return and slay the suitors</a:t>
            </a:r>
          </a:p>
          <a:p>
            <a:pPr>
              <a:buFont typeface="Courier New" pitchFamily="49" charset="0"/>
              <a:buChar char="o"/>
            </a:pP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p:txBody>
          <a:bodyPr>
            <a:normAutofit/>
          </a:bodyPr>
          <a:lstStyle/>
          <a:p>
            <a:pPr>
              <a:buFont typeface="Courier New" pitchFamily="49" charset="0"/>
              <a:buChar char="o"/>
            </a:pPr>
            <a:r>
              <a:rPr lang="en-US" sz="2400" dirty="0" smtClean="0">
                <a:solidFill>
                  <a:srgbClr val="7030A0"/>
                </a:solidFill>
                <a:latin typeface="High Tower Text" pitchFamily="18" charset="0"/>
              </a:rPr>
              <a:t>The suitors began to plot to kill Telemachus but an eagle appears with a dove in its talon (they start to rethink this)</a:t>
            </a:r>
          </a:p>
          <a:p>
            <a:pPr>
              <a:buFont typeface="Courier New" pitchFamily="49" charset="0"/>
              <a:buChar char="o"/>
            </a:pPr>
            <a:r>
              <a:rPr lang="en-US" sz="2400" dirty="0" smtClean="0">
                <a:solidFill>
                  <a:srgbClr val="7030A0"/>
                </a:solidFill>
                <a:latin typeface="High Tower Text" pitchFamily="18" charset="0"/>
              </a:rPr>
              <a:t>During the meal the suitors with the aid of Athena become even more obnoxious toward Odysseus (wants to really get him angry)</a:t>
            </a:r>
          </a:p>
          <a:p>
            <a:pPr>
              <a:buFont typeface="Courier New" pitchFamily="49" charset="0"/>
              <a:buChar char="o"/>
            </a:pPr>
            <a:r>
              <a:rPr lang="en-US" sz="2400" dirty="0" smtClean="0">
                <a:solidFill>
                  <a:srgbClr val="7030A0"/>
                </a:solidFill>
                <a:latin typeface="High Tower Text" pitchFamily="18" charset="0"/>
              </a:rPr>
              <a:t>Ctesippus offers another gift to Odysseus and throws the foot of a heifer at him but he misses</a:t>
            </a:r>
          </a:p>
          <a:p>
            <a:pPr>
              <a:buFont typeface="Courier New" pitchFamily="49" charset="0"/>
              <a:buChar char="o"/>
            </a:pPr>
            <a:r>
              <a:rPr lang="en-US" sz="2400" dirty="0" smtClean="0">
                <a:solidFill>
                  <a:srgbClr val="7030A0"/>
                </a:solidFill>
                <a:latin typeface="High Tower Text" pitchFamily="18" charset="0"/>
              </a:rPr>
              <a:t>Telemachus chides the suitors causing them to laugh and ridicule Odysseus even more</a:t>
            </a:r>
          </a:p>
          <a:p>
            <a:pPr>
              <a:buFont typeface="Courier New" pitchFamily="49" charset="0"/>
              <a:buChar char="o"/>
            </a:pPr>
            <a:r>
              <a:rPr lang="en-US" sz="2400" dirty="0" smtClean="0">
                <a:solidFill>
                  <a:srgbClr val="7030A0"/>
                </a:solidFill>
                <a:latin typeface="High Tower Text" pitchFamily="18" charset="0"/>
              </a:rPr>
              <a:t>Theoclymenus tells them that they are facing danger and leaves</a:t>
            </a: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Penelope observes the behavior of the suitors</a:t>
            </a:r>
          </a:p>
          <a:p>
            <a:pPr>
              <a:buFont typeface="Courier New" pitchFamily="49" charset="0"/>
              <a:buChar char="o"/>
            </a:pPr>
            <a:r>
              <a:rPr lang="en-US" sz="2400" dirty="0" smtClean="0">
                <a:solidFill>
                  <a:srgbClr val="7030A0"/>
                </a:solidFill>
                <a:latin typeface="High Tower Text" pitchFamily="18" charset="0"/>
              </a:rPr>
              <a:t>Athena puts in her mind that the time is right for the tournament</a:t>
            </a:r>
          </a:p>
          <a:p>
            <a:pPr>
              <a:buFont typeface="Courier New" pitchFamily="49" charset="0"/>
              <a:buChar char="o"/>
            </a:pPr>
            <a:r>
              <a:rPr lang="en-US" sz="2400" dirty="0" smtClean="0">
                <a:solidFill>
                  <a:srgbClr val="7030A0"/>
                </a:solidFill>
                <a:latin typeface="High Tower Text" pitchFamily="18" charset="0"/>
              </a:rPr>
              <a:t>She goes to the storeroom and retrieve the bow and quiver of arrows</a:t>
            </a:r>
          </a:p>
          <a:p>
            <a:pPr>
              <a:buFont typeface="Courier New" pitchFamily="49" charset="0"/>
              <a:buChar char="o"/>
            </a:pPr>
            <a:r>
              <a:rPr lang="en-US" sz="2400" dirty="0" smtClean="0">
                <a:solidFill>
                  <a:srgbClr val="7030A0"/>
                </a:solidFill>
                <a:latin typeface="High Tower Text" pitchFamily="18" charset="0"/>
              </a:rPr>
              <a:t>The bow had been a gift of Iphitus who had received it from his father Eurytus while trying to recover Odysseus’ stolen sheep and Iphitus’ stolen mares</a:t>
            </a:r>
          </a:p>
          <a:p>
            <a:pPr>
              <a:buFont typeface="Courier New" pitchFamily="49" charset="0"/>
              <a:buChar char="o"/>
            </a:pPr>
            <a:r>
              <a:rPr lang="en-US" sz="2400" dirty="0" smtClean="0">
                <a:solidFill>
                  <a:srgbClr val="7030A0"/>
                </a:solidFill>
                <a:latin typeface="High Tower Text" pitchFamily="18" charset="0"/>
              </a:rPr>
              <a:t>Iphitus was slain by Heracles and kept the mares</a:t>
            </a:r>
          </a:p>
          <a:p>
            <a:pPr>
              <a:buFont typeface="Courier New" pitchFamily="49" charset="0"/>
              <a:buChar char="o"/>
            </a:pPr>
            <a:r>
              <a:rPr lang="en-US" sz="2400" dirty="0" smtClean="0">
                <a:solidFill>
                  <a:srgbClr val="7030A0"/>
                </a:solidFill>
                <a:latin typeface="High Tower Text" pitchFamily="18" charset="0"/>
              </a:rPr>
              <a:t>Odysseus left the bow and arrows at Ithaca as a keepsake</a:t>
            </a:r>
          </a:p>
          <a:p>
            <a:pPr>
              <a:buFont typeface="Courier New" pitchFamily="49" charset="0"/>
              <a:buChar char="o"/>
            </a:pPr>
            <a:r>
              <a:rPr lang="en-US" sz="2400" dirty="0" smtClean="0">
                <a:solidFill>
                  <a:srgbClr val="7030A0"/>
                </a:solidFill>
                <a:latin typeface="High Tower Text" pitchFamily="18" charset="0"/>
              </a:rPr>
              <a:t>Penelope carries the bow to the suitors and announces that she will marry the suitor who can string the bow and shoot an arrow through the axes</a:t>
            </a: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030A0"/>
                </a:solidFill>
                <a:latin typeface="High Tower Text" pitchFamily="18" charset="0"/>
              </a:rPr>
              <a:t>PART II: THE RETURN FROM TROY</a:t>
            </a:r>
            <a:endParaRPr lang="en-US" dirty="0">
              <a:solidFill>
                <a:srgbClr val="7030A0"/>
              </a:solidFill>
              <a:latin typeface="High Tower Text" pitchFamily="18" charset="0"/>
            </a:endParaRPr>
          </a:p>
        </p:txBody>
      </p:sp>
      <p:sp>
        <p:nvSpPr>
          <p:cNvPr id="3" name="Content Placeholder 2"/>
          <p:cNvSpPr>
            <a:spLocks noGrp="1"/>
          </p:cNvSpPr>
          <p:nvPr>
            <p:ph idx="1"/>
          </p:nvPr>
        </p:nvSpPr>
        <p:spPr/>
        <p:txBody>
          <a:bodyPr>
            <a:normAutofit/>
          </a:bodyPr>
          <a:lstStyle/>
          <a:p>
            <a:pPr>
              <a:buNone/>
            </a:pPr>
            <a:r>
              <a:rPr lang="en-US" sz="2800" i="1" dirty="0" smtClean="0">
                <a:solidFill>
                  <a:srgbClr val="7030A0"/>
                </a:solidFill>
                <a:latin typeface="High Tower Text" pitchFamily="18" charset="0"/>
              </a:rPr>
              <a:t>The Odyssey</a:t>
            </a:r>
          </a:p>
          <a:p>
            <a:pPr>
              <a:buFont typeface="Courier New" pitchFamily="49" charset="0"/>
              <a:buChar char="o"/>
            </a:pPr>
            <a:r>
              <a:rPr lang="en-US" sz="2800" dirty="0" smtClean="0">
                <a:solidFill>
                  <a:srgbClr val="7030A0"/>
                </a:solidFill>
                <a:latin typeface="High Tower Text" pitchFamily="18" charset="0"/>
              </a:rPr>
              <a:t>Consists of 24 books</a:t>
            </a:r>
          </a:p>
          <a:p>
            <a:pPr>
              <a:buNone/>
            </a:pPr>
            <a:r>
              <a:rPr lang="en-US" sz="2800" dirty="0" smtClean="0">
                <a:solidFill>
                  <a:srgbClr val="7030A0"/>
                </a:solidFill>
                <a:latin typeface="High Tower Text" pitchFamily="18" charset="0"/>
              </a:rPr>
              <a:t>Book 1</a:t>
            </a:r>
          </a:p>
          <a:p>
            <a:pPr>
              <a:buFont typeface="Courier New" pitchFamily="49" charset="0"/>
              <a:buChar char="o"/>
            </a:pPr>
            <a:r>
              <a:rPr lang="en-US" sz="2800" dirty="0" smtClean="0">
                <a:solidFill>
                  <a:srgbClr val="7030A0"/>
                </a:solidFill>
                <a:latin typeface="High Tower Text" pitchFamily="18" charset="0"/>
              </a:rPr>
              <a:t>Odysseus is captive on the island of Calypso for 7 years</a:t>
            </a:r>
          </a:p>
          <a:p>
            <a:pPr>
              <a:buFont typeface="Courier New" pitchFamily="49" charset="0"/>
              <a:buChar char="o"/>
            </a:pPr>
            <a:r>
              <a:rPr lang="en-US" sz="2800" dirty="0" smtClean="0">
                <a:solidFill>
                  <a:srgbClr val="7030A0"/>
                </a:solidFill>
                <a:latin typeface="High Tower Text" pitchFamily="18" charset="0"/>
              </a:rPr>
              <a:t>While Poseidon is in Ethiopia at a festival in his honor, Athena petitions Zeus on behalf of Odysseus</a:t>
            </a:r>
          </a:p>
          <a:p>
            <a:pPr>
              <a:buFont typeface="Courier New" pitchFamily="49" charset="0"/>
              <a:buChar char="o"/>
            </a:pPr>
            <a:r>
              <a:rPr lang="en-US" sz="2800" dirty="0" smtClean="0">
                <a:solidFill>
                  <a:srgbClr val="7030A0"/>
                </a:solidFill>
                <a:latin typeface="High Tower Text" pitchFamily="18" charset="0"/>
              </a:rPr>
              <a:t>Zeus sends Hermes to Ogygia to tell Calypso that Odysseus must leave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sz="half" idx="1"/>
          </p:nvPr>
        </p:nvSpPr>
        <p:spPr>
          <a:xfrm>
            <a:off x="457200" y="4953000"/>
            <a:ext cx="8229600" cy="1752600"/>
          </a:xfrm>
        </p:spPr>
        <p:txBody>
          <a:bodyPr>
            <a:normAutofit fontScale="92500"/>
          </a:bodyPr>
          <a:lstStyle/>
          <a:p>
            <a:pPr>
              <a:buFont typeface="Courier New" pitchFamily="49" charset="0"/>
              <a:buChar char="o"/>
            </a:pPr>
            <a:r>
              <a:rPr lang="en-US" sz="2400" dirty="0" smtClean="0">
                <a:solidFill>
                  <a:srgbClr val="7030A0"/>
                </a:solidFill>
                <a:latin typeface="High Tower Text" pitchFamily="18" charset="0"/>
              </a:rPr>
              <a:t>Eumaeus and Philoetius go outside followed by Odysseus who reveals himself to them and plans with them the fate of the suitors</a:t>
            </a:r>
          </a:p>
          <a:p>
            <a:pPr>
              <a:buFont typeface="Courier New" pitchFamily="49" charset="0"/>
              <a:buChar char="o"/>
            </a:pPr>
            <a:r>
              <a:rPr lang="en-US" sz="2400" dirty="0" smtClean="0">
                <a:solidFill>
                  <a:srgbClr val="7030A0"/>
                </a:solidFill>
                <a:latin typeface="High Tower Text" pitchFamily="18" charset="0"/>
              </a:rPr>
              <a:t>Eurymachus and Antinous both fail to string the bow and Antinous blames it on a feast of Apollo </a:t>
            </a:r>
          </a:p>
          <a:p>
            <a:endParaRPr lang="en-US" sz="2400" dirty="0">
              <a:solidFill>
                <a:srgbClr val="7030A0"/>
              </a:solidFill>
              <a:latin typeface="High Tower Text" pitchFamily="18" charset="0"/>
            </a:endParaRPr>
          </a:p>
        </p:txBody>
      </p:sp>
      <p:sp>
        <p:nvSpPr>
          <p:cNvPr id="6" name="Content Placeholder 5"/>
          <p:cNvSpPr>
            <a:spLocks noGrp="1"/>
          </p:cNvSpPr>
          <p:nvPr>
            <p:ph sz="half" idx="2"/>
          </p:nvPr>
        </p:nvSpPr>
        <p:spPr>
          <a:xfrm>
            <a:off x="3276600" y="1600201"/>
            <a:ext cx="5410200" cy="3352799"/>
          </a:xfrm>
        </p:spPr>
        <p:txBody>
          <a:bodyPr>
            <a:normAutofit fontScale="92500"/>
          </a:bodyPr>
          <a:lstStyle/>
          <a:p>
            <a:pPr>
              <a:buFont typeface="Courier New" pitchFamily="49" charset="0"/>
              <a:buChar char="o"/>
            </a:pPr>
            <a:r>
              <a:rPr lang="en-US" sz="2400" dirty="0" smtClean="0">
                <a:solidFill>
                  <a:srgbClr val="7030A0"/>
                </a:solidFill>
                <a:latin typeface="High Tower Text" pitchFamily="18" charset="0"/>
              </a:rPr>
              <a:t>Eumaeus sets the axes while Telemachus secures them in a straight line</a:t>
            </a:r>
          </a:p>
          <a:p>
            <a:pPr>
              <a:buFont typeface="Courier New" pitchFamily="49" charset="0"/>
              <a:buChar char="o"/>
            </a:pPr>
            <a:r>
              <a:rPr lang="en-US" sz="2400" dirty="0" smtClean="0">
                <a:solidFill>
                  <a:srgbClr val="7030A0"/>
                </a:solidFill>
                <a:latin typeface="High Tower Text" pitchFamily="18" charset="0"/>
              </a:rPr>
              <a:t>Leiodes was the first (despised the actions of the other suitors)</a:t>
            </a:r>
          </a:p>
          <a:p>
            <a:pPr>
              <a:buFont typeface="Courier New" pitchFamily="49" charset="0"/>
              <a:buChar char="o"/>
            </a:pPr>
            <a:r>
              <a:rPr lang="en-US" sz="2400" dirty="0" smtClean="0">
                <a:solidFill>
                  <a:srgbClr val="7030A0"/>
                </a:solidFill>
                <a:latin typeface="High Tower Text" pitchFamily="18" charset="0"/>
              </a:rPr>
              <a:t>Antinous attempts to limber up the bow by having Melanthius build a fire and placing the bow next to it while rubbing lard over it</a:t>
            </a:r>
          </a:p>
          <a:p>
            <a:pPr>
              <a:buFont typeface="Courier New" pitchFamily="49" charset="0"/>
              <a:buChar char="o"/>
            </a:pPr>
            <a:r>
              <a:rPr lang="en-US" sz="2400" dirty="0" smtClean="0">
                <a:solidFill>
                  <a:srgbClr val="7030A0"/>
                </a:solidFill>
                <a:latin typeface="High Tower Text" pitchFamily="18" charset="0"/>
              </a:rPr>
              <a:t>All suitors attempt and fail until Eurymachus and Antinous are left</a:t>
            </a:r>
          </a:p>
          <a:p>
            <a:pPr>
              <a:buFont typeface="Courier New" pitchFamily="49" charset="0"/>
              <a:buChar char="o"/>
            </a:pPr>
            <a:endParaRPr lang="en-US" sz="2400" dirty="0" smtClean="0">
              <a:solidFill>
                <a:srgbClr val="7030A0"/>
              </a:solidFill>
              <a:latin typeface="High Tower Text" pitchFamily="18" charset="0"/>
            </a:endParaRPr>
          </a:p>
          <a:p>
            <a:pPr>
              <a:buFont typeface="Courier New" pitchFamily="49" charset="0"/>
              <a:buChar char="o"/>
            </a:pPr>
            <a:endParaRPr lang="en-US" sz="2400" dirty="0">
              <a:solidFill>
                <a:srgbClr val="7030A0"/>
              </a:solidFill>
              <a:latin typeface="High Tower Text" pitchFamily="18" charset="0"/>
            </a:endParaRPr>
          </a:p>
        </p:txBody>
      </p:sp>
      <p:pic>
        <p:nvPicPr>
          <p:cNvPr id="1026" name="Picture 2" descr="http://ts4.mm.bing.net/th?id=H.4948705473004939&amp;pid=15.1"/>
          <p:cNvPicPr>
            <a:picLocks noChangeAspect="1" noChangeArrowheads="1"/>
          </p:cNvPicPr>
          <p:nvPr/>
        </p:nvPicPr>
        <p:blipFill>
          <a:blip r:embed="rId2" cstate="print"/>
          <a:srcRect/>
          <a:stretch>
            <a:fillRect/>
          </a:stretch>
        </p:blipFill>
        <p:spPr bwMode="auto">
          <a:xfrm>
            <a:off x="457200" y="1600200"/>
            <a:ext cx="2438400" cy="3073614"/>
          </a:xfrm>
          <a:prstGeom prst="rect">
            <a:avLst/>
          </a:prstGeom>
          <a:noFill/>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idx="1"/>
          </p:nvPr>
        </p:nvSpPr>
        <p:spPr>
          <a:xfrm>
            <a:off x="457200" y="1600200"/>
            <a:ext cx="8229600" cy="5105400"/>
          </a:xfrm>
        </p:spPr>
        <p:txBody>
          <a:bodyPr>
            <a:normAutofit lnSpcReduction="10000"/>
          </a:bodyPr>
          <a:lstStyle/>
          <a:p>
            <a:pPr>
              <a:buFont typeface="Courier New" pitchFamily="49" charset="0"/>
              <a:buChar char="o"/>
            </a:pPr>
            <a:r>
              <a:rPr lang="en-US" sz="2400" dirty="0" smtClean="0">
                <a:solidFill>
                  <a:srgbClr val="7030A0"/>
                </a:solidFill>
                <a:latin typeface="High Tower Text" pitchFamily="18" charset="0"/>
              </a:rPr>
              <a:t>Odysseus asks if he can try but is ridiculed by the suitors</a:t>
            </a:r>
          </a:p>
          <a:p>
            <a:pPr>
              <a:buFont typeface="Courier New" pitchFamily="49" charset="0"/>
              <a:buChar char="o"/>
            </a:pPr>
            <a:r>
              <a:rPr lang="en-US" sz="2400" dirty="0" smtClean="0">
                <a:solidFill>
                  <a:srgbClr val="7030A0"/>
                </a:solidFill>
                <a:latin typeface="High Tower Text" pitchFamily="18" charset="0"/>
              </a:rPr>
              <a:t>Eumaeus is supposed to take the bow to Odysseus but the anger of Antinous makes him drop</a:t>
            </a:r>
          </a:p>
          <a:p>
            <a:pPr>
              <a:buFont typeface="Courier New" pitchFamily="49" charset="0"/>
              <a:buChar char="o"/>
            </a:pPr>
            <a:r>
              <a:rPr lang="en-US" sz="2400" dirty="0" smtClean="0">
                <a:solidFill>
                  <a:srgbClr val="7030A0"/>
                </a:solidFill>
                <a:latin typeface="High Tower Text" pitchFamily="18" charset="0"/>
              </a:rPr>
              <a:t>Telemachus orders that he be allowed to try</a:t>
            </a:r>
          </a:p>
          <a:p>
            <a:pPr>
              <a:buFont typeface="Courier New" pitchFamily="49" charset="0"/>
              <a:buChar char="o"/>
            </a:pPr>
            <a:r>
              <a:rPr lang="en-US" sz="2400" dirty="0" smtClean="0">
                <a:solidFill>
                  <a:srgbClr val="7030A0"/>
                </a:solidFill>
                <a:latin typeface="High Tower Text" pitchFamily="18" charset="0"/>
              </a:rPr>
              <a:t>Odysseus easily strings the bow and shoots the arrow through the axe heads (Zeus sends thunder)</a:t>
            </a:r>
          </a:p>
          <a:p>
            <a:pPr>
              <a:buFont typeface="Courier New" pitchFamily="49" charset="0"/>
              <a:buChar char="o"/>
            </a:pPr>
            <a:r>
              <a:rPr lang="en-US" sz="2400" dirty="0" smtClean="0">
                <a:solidFill>
                  <a:srgbClr val="7030A0"/>
                </a:solidFill>
                <a:latin typeface="High Tower Text" pitchFamily="18" charset="0"/>
              </a:rPr>
              <a:t>Meanwhile Euryclea has locked all the handmaids in their room and Philoetius has locked the suitors in the house</a:t>
            </a:r>
          </a:p>
          <a:p>
            <a:pPr>
              <a:buFont typeface="Courier New" pitchFamily="49" charset="0"/>
              <a:buChar char="o"/>
            </a:pPr>
            <a:r>
              <a:rPr lang="en-US" sz="2400" dirty="0" smtClean="0">
                <a:solidFill>
                  <a:srgbClr val="7030A0"/>
                </a:solidFill>
                <a:latin typeface="High Tower Text" pitchFamily="18" charset="0"/>
              </a:rPr>
              <a:t>Telemachus arms himself with sword and spear</a:t>
            </a:r>
          </a:p>
          <a:p>
            <a:pPr>
              <a:buFont typeface="Courier New" pitchFamily="49" charset="0"/>
              <a:buChar char="o"/>
            </a:pPr>
            <a:r>
              <a:rPr lang="en-US" sz="2400" dirty="0" smtClean="0">
                <a:solidFill>
                  <a:srgbClr val="7030A0"/>
                </a:solidFill>
                <a:latin typeface="High Tower Text" pitchFamily="18" charset="0"/>
              </a:rPr>
              <a:t>Antinous is the first suitor to die, then Eurymachus </a:t>
            </a:r>
          </a:p>
          <a:p>
            <a:pPr>
              <a:buFont typeface="Courier New" pitchFamily="49" charset="0"/>
              <a:buChar char="o"/>
            </a:pPr>
            <a:r>
              <a:rPr lang="en-US" sz="2400" dirty="0" smtClean="0">
                <a:solidFill>
                  <a:srgbClr val="7030A0"/>
                </a:solidFill>
                <a:latin typeface="High Tower Text" pitchFamily="18" charset="0"/>
              </a:rPr>
              <a:t>Amphinous is slain by Telemachus</a:t>
            </a:r>
          </a:p>
          <a:p>
            <a:pPr>
              <a:buFont typeface="Courier New" pitchFamily="49" charset="0"/>
              <a:buChar char="o"/>
            </a:pPr>
            <a:r>
              <a:rPr lang="en-US" sz="2400" dirty="0" smtClean="0">
                <a:solidFill>
                  <a:srgbClr val="7030A0"/>
                </a:solidFill>
                <a:latin typeface="High Tower Text" pitchFamily="18" charset="0"/>
              </a:rPr>
              <a:t>Leiodes is the last suitor slain while clutching Odysseus’ knees and begging for mercy</a:t>
            </a: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a:buFont typeface="Courier New" pitchFamily="49" charset="0"/>
              <a:buChar char="o"/>
            </a:pPr>
            <a:r>
              <a:rPr lang="en-US" sz="2400" dirty="0" smtClean="0">
                <a:solidFill>
                  <a:srgbClr val="7030A0"/>
                </a:solidFill>
                <a:latin typeface="High Tower Text" pitchFamily="18" charset="0"/>
              </a:rPr>
              <a:t>Odysseus asks Euryclea to gather any handmaids who had been unfaithful to Penelope (12)</a:t>
            </a:r>
          </a:p>
          <a:p>
            <a:pPr>
              <a:buFont typeface="Courier New" pitchFamily="49" charset="0"/>
              <a:buChar char="o"/>
            </a:pPr>
            <a:r>
              <a:rPr lang="en-US" sz="2400" dirty="0" smtClean="0">
                <a:solidFill>
                  <a:srgbClr val="7030A0"/>
                </a:solidFill>
                <a:latin typeface="High Tower Text" pitchFamily="18" charset="0"/>
              </a:rPr>
              <a:t>Odysseus has them remove the bodies and clean the room and then hangs them in the courtyard</a:t>
            </a:r>
          </a:p>
          <a:p>
            <a:pPr>
              <a:buFont typeface="Courier New" pitchFamily="49" charset="0"/>
              <a:buChar char="o"/>
            </a:pPr>
            <a:r>
              <a:rPr lang="en-US" sz="2400" dirty="0" smtClean="0">
                <a:solidFill>
                  <a:srgbClr val="7030A0"/>
                </a:solidFill>
                <a:latin typeface="High Tower Text" pitchFamily="18" charset="0"/>
              </a:rPr>
              <a:t>Penelope tests Odysseus by asking Euryclea to move his bed into the hall to which Odysseus responds that the bed cannot be moved as it was made from an olive tree and in built into the room</a:t>
            </a:r>
          </a:p>
          <a:p>
            <a:pPr>
              <a:buFont typeface="Courier New" pitchFamily="49" charset="0"/>
              <a:buChar char="o"/>
            </a:pPr>
            <a:r>
              <a:rPr lang="en-US" sz="2400" dirty="0" smtClean="0">
                <a:solidFill>
                  <a:srgbClr val="7030A0"/>
                </a:solidFill>
                <a:latin typeface="High Tower Text" pitchFamily="18" charset="0"/>
              </a:rPr>
              <a:t>Odysseus tells Penelope, per Tiresias, that he must still travel far carrying an oar until he came to a place where the people have not heard of the sea and don’t mix salt with their meal</a:t>
            </a:r>
          </a:p>
          <a:p>
            <a:pPr>
              <a:buFont typeface="Courier New" pitchFamily="49" charset="0"/>
              <a:buChar char="o"/>
            </a:pPr>
            <a:r>
              <a:rPr lang="en-US" sz="2400" dirty="0" smtClean="0">
                <a:solidFill>
                  <a:srgbClr val="7030A0"/>
                </a:solidFill>
                <a:latin typeface="High Tower Text" pitchFamily="18" charset="0"/>
              </a:rPr>
              <a:t>When a strange asks if he carries a winnowing fan, he must there sacrifice a ram, a bull and a boar to Poseidon and then return home and sacrifice to all the gods individually</a:t>
            </a:r>
          </a:p>
          <a:p>
            <a:pPr>
              <a:buFont typeface="Courier New" pitchFamily="49" charset="0"/>
              <a:buChar char="o"/>
            </a:pPr>
            <a:r>
              <a:rPr lang="en-US" sz="2400" dirty="0" smtClean="0">
                <a:solidFill>
                  <a:srgbClr val="7030A0"/>
                </a:solidFill>
                <a:latin typeface="High Tower Text" pitchFamily="18" charset="0"/>
              </a:rPr>
              <a:t>Then he will lead and long and peaceful life until death comes from the sea</a:t>
            </a:r>
          </a:p>
          <a:p>
            <a:pPr>
              <a:buNone/>
            </a:pPr>
            <a:endParaRPr lang="en-US" sz="2400" dirty="0" smtClean="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6" name="Content Placeholder 5"/>
          <p:cNvSpPr>
            <a:spLocks noGrp="1"/>
          </p:cNvSpPr>
          <p:nvPr>
            <p:ph sz="half" idx="1"/>
          </p:nvPr>
        </p:nvSpPr>
        <p:spPr>
          <a:xfrm>
            <a:off x="457200" y="1600201"/>
            <a:ext cx="5638800" cy="3200400"/>
          </a:xfrm>
        </p:spPr>
        <p:txBody>
          <a:bodyPr>
            <a:normAutofit fontScale="92500" lnSpcReduction="20000"/>
          </a:bodyPr>
          <a:lstStyle/>
          <a:p>
            <a:pPr>
              <a:buFont typeface="Courier New" pitchFamily="49" charset="0"/>
              <a:buChar char="o"/>
            </a:pPr>
            <a:r>
              <a:rPr lang="en-US" sz="2400" dirty="0" smtClean="0">
                <a:solidFill>
                  <a:srgbClr val="7030A0"/>
                </a:solidFill>
                <a:latin typeface="High Tower Text" pitchFamily="18" charset="0"/>
              </a:rPr>
              <a:t>Hermes escorts the souls of the suitors to Hades where they are confronted by Agamemnon</a:t>
            </a:r>
          </a:p>
          <a:p>
            <a:pPr>
              <a:buFont typeface="Courier New" pitchFamily="49" charset="0"/>
              <a:buChar char="o"/>
            </a:pPr>
            <a:r>
              <a:rPr lang="en-US" sz="2400" dirty="0" smtClean="0">
                <a:solidFill>
                  <a:srgbClr val="7030A0"/>
                </a:solidFill>
                <a:latin typeface="High Tower Text" pitchFamily="18" charset="0"/>
              </a:rPr>
              <a:t>They tell Agamemnon how they were slain by Odysseus</a:t>
            </a:r>
          </a:p>
          <a:p>
            <a:pPr>
              <a:buFont typeface="Courier New" pitchFamily="49" charset="0"/>
              <a:buChar char="o"/>
            </a:pPr>
            <a:r>
              <a:rPr lang="en-US" sz="2400" dirty="0" smtClean="0">
                <a:solidFill>
                  <a:srgbClr val="7030A0"/>
                </a:solidFill>
                <a:latin typeface="High Tower Text" pitchFamily="18" charset="0"/>
              </a:rPr>
              <a:t>The next day Odysseus, Telemachus and Philoetius to the house of Laertes</a:t>
            </a:r>
          </a:p>
          <a:p>
            <a:pPr>
              <a:buFont typeface="Courier New" pitchFamily="49" charset="0"/>
              <a:buChar char="o"/>
            </a:pPr>
            <a:r>
              <a:rPr lang="en-US" sz="2400" dirty="0" smtClean="0">
                <a:solidFill>
                  <a:srgbClr val="7030A0"/>
                </a:solidFill>
                <a:latin typeface="High Tower Text" pitchFamily="18" charset="0"/>
              </a:rPr>
              <a:t>Odysseus finds him working in his vineyard</a:t>
            </a:r>
            <a:endParaRPr lang="en-US" sz="2400" dirty="0">
              <a:solidFill>
                <a:srgbClr val="7030A0"/>
              </a:solidFill>
              <a:latin typeface="High Tower Text" pitchFamily="18" charset="0"/>
            </a:endParaRPr>
          </a:p>
        </p:txBody>
      </p:sp>
      <p:sp>
        <p:nvSpPr>
          <p:cNvPr id="7" name="Content Placeholder 6"/>
          <p:cNvSpPr>
            <a:spLocks noGrp="1"/>
          </p:cNvSpPr>
          <p:nvPr>
            <p:ph sz="half" idx="2"/>
          </p:nvPr>
        </p:nvSpPr>
        <p:spPr>
          <a:xfrm>
            <a:off x="457200" y="4419600"/>
            <a:ext cx="8229600" cy="1325563"/>
          </a:xfrm>
        </p:spPr>
        <p:txBody>
          <a:bodyPr>
            <a:normAutofit fontScale="92500" lnSpcReduction="20000"/>
          </a:bodyPr>
          <a:lstStyle/>
          <a:p>
            <a:pPr>
              <a:buFont typeface="Courier New" pitchFamily="49" charset="0"/>
              <a:buChar char="o"/>
            </a:pPr>
            <a:r>
              <a:rPr lang="en-US" sz="2400" dirty="0" smtClean="0">
                <a:solidFill>
                  <a:srgbClr val="7030A0"/>
                </a:solidFill>
                <a:latin typeface="High Tower Text" pitchFamily="18" charset="0"/>
              </a:rPr>
              <a:t>Odysseus begins to tell another tale but reveals himself when Laertes begins to break down</a:t>
            </a:r>
          </a:p>
          <a:p>
            <a:pPr>
              <a:buFont typeface="Courier New" pitchFamily="49" charset="0"/>
              <a:buChar char="o"/>
            </a:pPr>
            <a:r>
              <a:rPr lang="en-US" sz="2400" dirty="0" smtClean="0">
                <a:solidFill>
                  <a:srgbClr val="7030A0"/>
                </a:solidFill>
                <a:latin typeface="High Tower Text" pitchFamily="18" charset="0"/>
              </a:rPr>
              <a:t>Odysseus show him the scar and recounts the number and types of fruit trees that he had given as well as rows of grapes</a:t>
            </a:r>
            <a:endParaRPr lang="en-US" sz="2400" dirty="0">
              <a:solidFill>
                <a:srgbClr val="7030A0"/>
              </a:solidFill>
              <a:latin typeface="High Tower Text" pitchFamily="18" charset="0"/>
            </a:endParaRPr>
          </a:p>
        </p:txBody>
      </p:sp>
      <p:pic>
        <p:nvPicPr>
          <p:cNvPr id="67586" name="Picture 2" descr="http://ts2.mm.bing.net/th?id=H.4559744680987397&amp;pid=15.1"/>
          <p:cNvPicPr>
            <a:picLocks noChangeAspect="1" noChangeArrowheads="1"/>
          </p:cNvPicPr>
          <p:nvPr/>
        </p:nvPicPr>
        <p:blipFill>
          <a:blip r:embed="rId2" cstate="print"/>
          <a:srcRect/>
          <a:stretch>
            <a:fillRect/>
          </a:stretch>
        </p:blipFill>
        <p:spPr bwMode="auto">
          <a:xfrm>
            <a:off x="6123050" y="1600199"/>
            <a:ext cx="2592325" cy="2819401"/>
          </a:xfrm>
          <a:prstGeom prst="rect">
            <a:avLst/>
          </a:prstGeom>
          <a:noFill/>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5" name="Content Placeholder 4"/>
          <p:cNvSpPr>
            <a:spLocks noGrp="1"/>
          </p:cNvSpPr>
          <p:nvPr>
            <p:ph idx="1"/>
          </p:nvPr>
        </p:nvSpPr>
        <p:spPr/>
        <p:txBody>
          <a:bodyPr>
            <a:normAutofit/>
          </a:bodyPr>
          <a:lstStyle/>
          <a:p>
            <a:pPr>
              <a:buFont typeface="Courier New" pitchFamily="49" charset="0"/>
              <a:buChar char="o"/>
            </a:pPr>
            <a:r>
              <a:rPr lang="en-US" sz="2400" dirty="0" smtClean="0">
                <a:solidFill>
                  <a:srgbClr val="7030A0"/>
                </a:solidFill>
                <a:latin typeface="High Tower Text" pitchFamily="18" charset="0"/>
              </a:rPr>
              <a:t>While Odysseus reunites with Laertes, Eupeithes, father of Antinous is rallying others to take vengeance on Odysseus</a:t>
            </a:r>
          </a:p>
          <a:p>
            <a:pPr>
              <a:buFont typeface="Courier New" pitchFamily="49" charset="0"/>
              <a:buChar char="o"/>
            </a:pPr>
            <a:r>
              <a:rPr lang="en-US" sz="2400" dirty="0" smtClean="0">
                <a:solidFill>
                  <a:srgbClr val="7030A0"/>
                </a:solidFill>
                <a:latin typeface="High Tower Text" pitchFamily="18" charset="0"/>
              </a:rPr>
              <a:t>Athena seeks the counsel of Zeus who tells her that it is time for all fighting to end</a:t>
            </a:r>
          </a:p>
          <a:p>
            <a:pPr>
              <a:buFont typeface="Courier New" pitchFamily="49" charset="0"/>
              <a:buChar char="o"/>
            </a:pPr>
            <a:r>
              <a:rPr lang="en-US" sz="2400" dirty="0" smtClean="0">
                <a:solidFill>
                  <a:srgbClr val="7030A0"/>
                </a:solidFill>
                <a:latin typeface="High Tower Text" pitchFamily="18" charset="0"/>
              </a:rPr>
              <a:t>When confronted by Eupeithes, Laertes kills with a spear to the head</a:t>
            </a:r>
          </a:p>
          <a:p>
            <a:pPr>
              <a:buFont typeface="Courier New" pitchFamily="49" charset="0"/>
              <a:buChar char="o"/>
            </a:pPr>
            <a:r>
              <a:rPr lang="en-US" sz="2400" dirty="0" smtClean="0">
                <a:solidFill>
                  <a:srgbClr val="7030A0"/>
                </a:solidFill>
                <a:latin typeface="High Tower Text" pitchFamily="18" charset="0"/>
              </a:rPr>
              <a:t>As the fighting grows, Athena intervenes and brings about peace after a lightning bolt from Zeus lands in front of Odysseus</a:t>
            </a:r>
          </a:p>
          <a:p>
            <a:pPr>
              <a:buFont typeface="Courier New" pitchFamily="49" charset="0"/>
              <a:buChar char="o"/>
            </a:pPr>
            <a:r>
              <a:rPr lang="en-US" sz="2400" dirty="0" smtClean="0">
                <a:solidFill>
                  <a:srgbClr val="7030A0"/>
                </a:solidFill>
                <a:latin typeface="High Tower Text" pitchFamily="18" charset="0"/>
              </a:rPr>
              <a:t>Odysseus lives long until he is accidentally killed by Telegonus who was searching for his father</a:t>
            </a: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p:txBody>
          <a:bodyPr>
            <a:normAutofit/>
          </a:bodyPr>
          <a:lstStyle/>
          <a:p>
            <a:pPr>
              <a:buFont typeface="Courier New" pitchFamily="49" charset="0"/>
              <a:buChar char="o"/>
            </a:pPr>
            <a:r>
              <a:rPr lang="en-US" sz="2400" dirty="0" smtClean="0">
                <a:solidFill>
                  <a:srgbClr val="7030A0"/>
                </a:solidFill>
                <a:latin typeface="High Tower Text" pitchFamily="18" charset="0"/>
              </a:rPr>
              <a:t>Other endings to the saga of Odysseus (Footnote fodder)</a:t>
            </a:r>
          </a:p>
          <a:p>
            <a:pPr>
              <a:buNone/>
            </a:pPr>
            <a:r>
              <a:rPr lang="en-US" sz="2400" dirty="0" smtClean="0">
                <a:solidFill>
                  <a:srgbClr val="7030A0"/>
                </a:solidFill>
                <a:latin typeface="High Tower Text" pitchFamily="18" charset="0"/>
              </a:rPr>
              <a:t>	1) he spent some time among the Thesprotians as a husband to their queen </a:t>
            </a:r>
            <a:r>
              <a:rPr lang="en-US" sz="2400" dirty="0" err="1" smtClean="0">
                <a:solidFill>
                  <a:srgbClr val="7030A0"/>
                </a:solidFill>
                <a:latin typeface="High Tower Text" pitchFamily="18" charset="0"/>
              </a:rPr>
              <a:t>Callidice</a:t>
            </a:r>
            <a:endParaRPr lang="en-US" sz="2400" dirty="0" smtClean="0">
              <a:solidFill>
                <a:srgbClr val="7030A0"/>
              </a:solidFill>
              <a:latin typeface="High Tower Text" pitchFamily="18" charset="0"/>
            </a:endParaRPr>
          </a:p>
          <a:p>
            <a:pPr>
              <a:buNone/>
            </a:pPr>
            <a:r>
              <a:rPr lang="en-US" sz="2400" dirty="0" smtClean="0">
                <a:solidFill>
                  <a:srgbClr val="7030A0"/>
                </a:solidFill>
                <a:latin typeface="High Tower Text" pitchFamily="18" charset="0"/>
              </a:rPr>
              <a:t>	2) he returns to Ithaca and Penelope leaving his son by Callidice, Polypoetes, to rule the Thesprotians</a:t>
            </a:r>
          </a:p>
          <a:p>
            <a:pPr>
              <a:buNone/>
            </a:pPr>
            <a:r>
              <a:rPr lang="en-US" sz="2400" dirty="0" smtClean="0">
                <a:solidFill>
                  <a:srgbClr val="7030A0"/>
                </a:solidFill>
                <a:latin typeface="High Tower Text" pitchFamily="18" charset="0"/>
              </a:rPr>
              <a:t>	3) after his death Telemachus married Circe and Telegonus married Penelope</a:t>
            </a:r>
          </a:p>
          <a:p>
            <a:pPr>
              <a:buNone/>
            </a:pPr>
            <a:r>
              <a:rPr lang="en-US" sz="2400" dirty="0" smtClean="0">
                <a:solidFill>
                  <a:srgbClr val="7030A0"/>
                </a:solidFill>
                <a:latin typeface="High Tower Text" pitchFamily="18" charset="0"/>
              </a:rPr>
              <a:t>	4) Circe makes them all immortal</a:t>
            </a: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a:rPr>
              <a:t>REFERENCES</a:t>
            </a:r>
            <a:endParaRPr lang="en-US" dirty="0">
              <a:solidFill>
                <a:srgbClr val="7030A0"/>
              </a:solidFill>
              <a:latin typeface="High Tower Text"/>
            </a:endParaRPr>
          </a:p>
        </p:txBody>
      </p:sp>
      <p:sp>
        <p:nvSpPr>
          <p:cNvPr id="3" name="Content Placeholder 2"/>
          <p:cNvSpPr>
            <a:spLocks noGrp="1"/>
          </p:cNvSpPr>
          <p:nvPr>
            <p:ph idx="1"/>
          </p:nvPr>
        </p:nvSpPr>
        <p:spPr/>
        <p:txBody>
          <a:bodyPr>
            <a:normAutofit/>
          </a:bodyPr>
          <a:lstStyle/>
          <a:p>
            <a:pPr marL="0" indent="0">
              <a:buNone/>
            </a:pPr>
            <a:r>
              <a:rPr lang="en-US" sz="2400" dirty="0">
                <a:solidFill>
                  <a:srgbClr val="7030A0"/>
                </a:solidFill>
                <a:latin typeface="High Tower Text"/>
              </a:rPr>
              <a:t>Gayley, Charles Mills. </a:t>
            </a:r>
            <a:r>
              <a:rPr lang="en-US" sz="2400" i="1" dirty="0">
                <a:solidFill>
                  <a:srgbClr val="7030A0"/>
                </a:solidFill>
                <a:latin typeface="High Tower Text"/>
              </a:rPr>
              <a:t>The Classical Myths in English Literature and in Art</a:t>
            </a:r>
            <a:r>
              <a:rPr lang="en-US" sz="2400" dirty="0">
                <a:solidFill>
                  <a:srgbClr val="7030A0"/>
                </a:solidFill>
                <a:latin typeface="High Tower Text"/>
              </a:rPr>
              <a:t>. New York: Blaisdell Publishing Company, 1963.</a:t>
            </a:r>
          </a:p>
          <a:p>
            <a:pPr marL="0" indent="0">
              <a:buNone/>
            </a:pPr>
            <a:r>
              <a:rPr lang="en-US" sz="2400" dirty="0">
                <a:solidFill>
                  <a:srgbClr val="7030A0"/>
                </a:solidFill>
                <a:latin typeface="High Tower Text"/>
              </a:rPr>
              <a:t>Hamilton, Edith. </a:t>
            </a:r>
            <a:r>
              <a:rPr lang="en-US" sz="2400" i="1" dirty="0">
                <a:solidFill>
                  <a:srgbClr val="7030A0"/>
                </a:solidFill>
                <a:latin typeface="High Tower Text"/>
              </a:rPr>
              <a:t>Mythology</a:t>
            </a:r>
            <a:r>
              <a:rPr lang="en-US" sz="2400" dirty="0">
                <a:solidFill>
                  <a:srgbClr val="7030A0"/>
                </a:solidFill>
                <a:latin typeface="High Tower Text"/>
              </a:rPr>
              <a:t>. New York: Grand Central Publishing, 2011.	</a:t>
            </a:r>
          </a:p>
          <a:p>
            <a:pPr marL="0" indent="0">
              <a:buNone/>
            </a:pPr>
            <a:r>
              <a:rPr lang="en-US" sz="2400" dirty="0">
                <a:solidFill>
                  <a:srgbClr val="7030A0"/>
                </a:solidFill>
                <a:latin typeface="High Tower Text"/>
              </a:rPr>
              <a:t>Morford, Mark P. O. </a:t>
            </a:r>
            <a:r>
              <a:rPr lang="en-US" sz="2400" i="1" dirty="0">
                <a:solidFill>
                  <a:srgbClr val="7030A0"/>
                </a:solidFill>
                <a:latin typeface="High Tower Text"/>
              </a:rPr>
              <a:t>Classical Mythology</a:t>
            </a:r>
            <a:r>
              <a:rPr lang="en-US" sz="2400" dirty="0">
                <a:solidFill>
                  <a:srgbClr val="7030A0"/>
                </a:solidFill>
                <a:latin typeface="High Tower Text"/>
              </a:rPr>
              <a:t>. New York: Longman, Inc., 1977.</a:t>
            </a:r>
          </a:p>
          <a:p>
            <a:pPr marL="0" indent="0">
              <a:buNone/>
            </a:pPr>
            <a:r>
              <a:rPr lang="en-US" sz="2400" dirty="0">
                <a:solidFill>
                  <a:srgbClr val="7030A0"/>
                </a:solidFill>
                <a:latin typeface="High Tower Text"/>
              </a:rPr>
              <a:t>Ovid. </a:t>
            </a:r>
            <a:r>
              <a:rPr lang="en-US" sz="2400" i="1" dirty="0">
                <a:solidFill>
                  <a:srgbClr val="7030A0"/>
                </a:solidFill>
                <a:latin typeface="High Tower Text"/>
              </a:rPr>
              <a:t>Metamorphoses</a:t>
            </a:r>
            <a:r>
              <a:rPr lang="en-US" sz="2400" dirty="0">
                <a:solidFill>
                  <a:srgbClr val="7030A0"/>
                </a:solidFill>
                <a:latin typeface="High Tower Text"/>
              </a:rPr>
              <a:t>. New York: Signet Classics, 2009.</a:t>
            </a:r>
          </a:p>
          <a:p>
            <a:pPr marL="0" indent="0">
              <a:buNone/>
            </a:pPr>
            <a:r>
              <a:rPr lang="en-US" sz="2400" dirty="0">
                <a:solidFill>
                  <a:srgbClr val="7030A0"/>
                </a:solidFill>
                <a:latin typeface="High Tower Text"/>
              </a:rPr>
              <a:t>Tripp, Edward. </a:t>
            </a:r>
            <a:r>
              <a:rPr lang="en-US" sz="2400" i="1" dirty="0">
                <a:solidFill>
                  <a:srgbClr val="7030A0"/>
                </a:solidFill>
                <a:latin typeface="High Tower Text"/>
              </a:rPr>
              <a:t>The Meridian Handbook of Classical Mythology</a:t>
            </a:r>
            <a:r>
              <a:rPr lang="en-US" sz="2400" dirty="0">
                <a:solidFill>
                  <a:srgbClr val="7030A0"/>
                </a:solidFill>
                <a:latin typeface="High Tower Text"/>
              </a:rPr>
              <a:t>. New York: Penguin Books, 1974.</a:t>
            </a:r>
          </a:p>
          <a:p>
            <a:pPr marL="0" indent="0">
              <a:buNone/>
            </a:pPr>
            <a:r>
              <a:rPr lang="en-US" sz="2400" i="1" dirty="0">
                <a:solidFill>
                  <a:srgbClr val="7030A0"/>
                </a:solidFill>
                <a:latin typeface="High Tower Text"/>
              </a:rPr>
              <a:t>www.wikipedia.org/greek mythology</a:t>
            </a:r>
            <a:r>
              <a:rPr lang="en-US" sz="2400" dirty="0">
                <a:solidFill>
                  <a:srgbClr val="7030A0"/>
                </a:solidFill>
                <a:latin typeface="High Tower Text"/>
              </a:rPr>
              <a:t>. 2014.</a:t>
            </a:r>
          </a:p>
          <a:p>
            <a:pPr marL="0" indent="0">
              <a:buNone/>
            </a:pPr>
            <a:endParaRPr lang="en-US" sz="2400" dirty="0">
              <a:solidFill>
                <a:srgbClr val="7030A0"/>
              </a:solidFill>
              <a:latin typeface="High Tower Text" pitchFamily="18" charset="0"/>
            </a:endParaRPr>
          </a:p>
        </p:txBody>
      </p:sp>
    </p:spTree>
    <p:extLst>
      <p:ext uri="{BB962C8B-B14F-4D97-AF65-F5344CB8AC3E}">
        <p14:creationId xmlns:p14="http://schemas.microsoft.com/office/powerpoint/2010/main" val="1197928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solidFill>
                <a:srgbClr val="7030A0"/>
              </a:solidFill>
            </a:endParaRPr>
          </a:p>
        </p:txBody>
      </p:sp>
      <p:sp>
        <p:nvSpPr>
          <p:cNvPr id="3" name="Content Placeholder 2"/>
          <p:cNvSpPr>
            <a:spLocks noGrp="1"/>
          </p:cNvSpPr>
          <p:nvPr>
            <p:ph idx="1"/>
          </p:nvPr>
        </p:nvSpPr>
        <p:spPr/>
        <p:txBody>
          <a:bodyPr>
            <a:normAutofit/>
          </a:bodyPr>
          <a:lstStyle/>
          <a:p>
            <a:pPr>
              <a:buNone/>
            </a:pPr>
            <a:r>
              <a:rPr lang="en-US" sz="2400" dirty="0" smtClean="0">
                <a:solidFill>
                  <a:srgbClr val="7030A0"/>
                </a:solidFill>
                <a:latin typeface="High Tower Text" pitchFamily="18" charset="0"/>
              </a:rPr>
              <a:t>Book 1 (cont’d)</a:t>
            </a:r>
          </a:p>
          <a:p>
            <a:pPr>
              <a:buFont typeface="Courier New" pitchFamily="49" charset="0"/>
              <a:buChar char="o"/>
            </a:pPr>
            <a:r>
              <a:rPr lang="en-US" sz="2400" dirty="0" smtClean="0">
                <a:solidFill>
                  <a:srgbClr val="7030A0"/>
                </a:solidFill>
                <a:latin typeface="High Tower Text" pitchFamily="18" charset="0"/>
              </a:rPr>
              <a:t>Athena goes to Ithaca to find Telemachus</a:t>
            </a:r>
          </a:p>
          <a:p>
            <a:pPr>
              <a:buFont typeface="Courier New" pitchFamily="49" charset="0"/>
              <a:buChar char="o"/>
            </a:pPr>
            <a:r>
              <a:rPr lang="en-US" sz="2400" dirty="0" smtClean="0">
                <a:solidFill>
                  <a:srgbClr val="7030A0"/>
                </a:solidFill>
                <a:latin typeface="High Tower Text" pitchFamily="18" charset="0"/>
              </a:rPr>
              <a:t>She appears to Telemachus disguised as Menetes, king of the Taphians</a:t>
            </a:r>
          </a:p>
          <a:p>
            <a:pPr>
              <a:buFont typeface="Courier New" pitchFamily="49" charset="0"/>
              <a:buChar char="o"/>
            </a:pPr>
            <a:r>
              <a:rPr lang="en-US" sz="2400" dirty="0" smtClean="0">
                <a:solidFill>
                  <a:srgbClr val="7030A0"/>
                </a:solidFill>
                <a:latin typeface="High Tower Text" pitchFamily="18" charset="0"/>
              </a:rPr>
              <a:t>Telemachus brings her into the house and treats her with the customary hospitality</a:t>
            </a:r>
          </a:p>
          <a:p>
            <a:pPr>
              <a:buFont typeface="Courier New" pitchFamily="49" charset="0"/>
              <a:buChar char="o"/>
            </a:pPr>
            <a:r>
              <a:rPr lang="en-US" sz="2400" dirty="0" smtClean="0">
                <a:solidFill>
                  <a:srgbClr val="7030A0"/>
                </a:solidFill>
                <a:latin typeface="High Tower Text" pitchFamily="18" charset="0"/>
              </a:rPr>
              <a:t>She tells Telemachus that Odysseus is alive but probably stranded on some island and to seek counsel from Nestor and Menelaus</a:t>
            </a:r>
          </a:p>
          <a:p>
            <a:pPr>
              <a:buFont typeface="Courier New" pitchFamily="49" charset="0"/>
              <a:buChar char="o"/>
            </a:pPr>
            <a:r>
              <a:rPr lang="en-US" sz="2400" dirty="0" smtClean="0">
                <a:solidFill>
                  <a:srgbClr val="7030A0"/>
                </a:solidFill>
                <a:latin typeface="High Tower Text" pitchFamily="18" charset="0"/>
              </a:rPr>
              <a:t>The primary suitors, Antinous and Eurymachus are introduced</a:t>
            </a: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p:txBody>
          <a:bodyPr>
            <a:normAutofit/>
          </a:bodyPr>
          <a:lstStyle/>
          <a:p>
            <a:pPr>
              <a:buNone/>
            </a:pPr>
            <a:r>
              <a:rPr lang="en-US" sz="2400" dirty="0" smtClean="0">
                <a:solidFill>
                  <a:srgbClr val="7030A0"/>
                </a:solidFill>
                <a:latin typeface="High Tower Text" pitchFamily="18" charset="0"/>
              </a:rPr>
              <a:t>Books 2-8</a:t>
            </a:r>
          </a:p>
          <a:p>
            <a:pPr>
              <a:buFont typeface="Courier New" pitchFamily="49" charset="0"/>
              <a:buChar char="o"/>
            </a:pPr>
            <a:r>
              <a:rPr lang="en-US" sz="2400" dirty="0" smtClean="0">
                <a:solidFill>
                  <a:srgbClr val="7030A0"/>
                </a:solidFill>
                <a:latin typeface="High Tower Text" pitchFamily="18" charset="0"/>
              </a:rPr>
              <a:t>Telemachus criticizes the suitors</a:t>
            </a:r>
          </a:p>
          <a:p>
            <a:pPr>
              <a:buFont typeface="Courier New" pitchFamily="49" charset="0"/>
              <a:buChar char="o"/>
            </a:pPr>
            <a:r>
              <a:rPr lang="en-US" sz="2400" dirty="0" smtClean="0">
                <a:solidFill>
                  <a:srgbClr val="7030A0"/>
                </a:solidFill>
                <a:latin typeface="High Tower Text" pitchFamily="18" charset="0"/>
              </a:rPr>
              <a:t>Zeus sends two eagles side by side over the courtyard glaring death into the eyes of the suitors and clawing and tearing at each other and then departed</a:t>
            </a:r>
          </a:p>
          <a:p>
            <a:pPr>
              <a:buFont typeface="Courier New" pitchFamily="49" charset="0"/>
              <a:buChar char="o"/>
            </a:pPr>
            <a:r>
              <a:rPr lang="en-US" sz="2400" dirty="0" smtClean="0">
                <a:solidFill>
                  <a:srgbClr val="7030A0"/>
                </a:solidFill>
                <a:latin typeface="High Tower Text" pitchFamily="18" charset="0"/>
              </a:rPr>
              <a:t>Prophet Halitherses indicates it is an omen that Odysseus is alive and will soon return</a:t>
            </a:r>
          </a:p>
          <a:p>
            <a:pPr>
              <a:buFont typeface="Courier New" pitchFamily="49" charset="0"/>
              <a:buChar char="o"/>
            </a:pPr>
            <a:r>
              <a:rPr lang="en-US" sz="2400" dirty="0" smtClean="0">
                <a:solidFill>
                  <a:srgbClr val="7030A0"/>
                </a:solidFill>
                <a:latin typeface="High Tower Text" pitchFamily="18" charset="0"/>
              </a:rPr>
              <a:t>Mentor, the overseer of Odysseus’ estate, chides the suitors</a:t>
            </a:r>
          </a:p>
          <a:p>
            <a:pPr>
              <a:buFont typeface="Courier New" pitchFamily="49" charset="0"/>
              <a:buChar char="o"/>
            </a:pPr>
            <a:r>
              <a:rPr lang="en-US" sz="2400" dirty="0" smtClean="0">
                <a:solidFill>
                  <a:srgbClr val="7030A0"/>
                </a:solidFill>
                <a:latin typeface="High Tower Text" pitchFamily="18" charset="0"/>
              </a:rPr>
              <a:t>Telemachus prays to Athena for guidance and she appears to him disguised as Mentor and encourages him to set sail quickly</a:t>
            </a:r>
          </a:p>
          <a:p>
            <a:pPr>
              <a:buFont typeface="Courier New" pitchFamily="49" charset="0"/>
              <a:buChar char="o"/>
            </a:pP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a:buFont typeface="Courier New" pitchFamily="49" charset="0"/>
              <a:buChar char="o"/>
            </a:pPr>
            <a:r>
              <a:rPr lang="en-US" sz="2400" dirty="0" smtClean="0">
                <a:solidFill>
                  <a:srgbClr val="7030A0"/>
                </a:solidFill>
                <a:latin typeface="High Tower Text" pitchFamily="18" charset="0"/>
              </a:rPr>
              <a:t>Telemachus returns to the palace and has Euryclea prepare rations of food and wine for the journey and swears her to secrecy not to tell Penelope for 12 days unless directly asked</a:t>
            </a:r>
          </a:p>
          <a:p>
            <a:pPr>
              <a:buFont typeface="Courier New" pitchFamily="49" charset="0"/>
              <a:buChar char="o"/>
            </a:pPr>
            <a:r>
              <a:rPr lang="en-US" sz="2400" dirty="0" smtClean="0">
                <a:solidFill>
                  <a:srgbClr val="7030A0"/>
                </a:solidFill>
                <a:latin typeface="High Tower Text" pitchFamily="18" charset="0"/>
              </a:rPr>
              <a:t>Athena disguises herself as Telemachus and assembles a crew for the journey and equips the ship herself</a:t>
            </a:r>
          </a:p>
          <a:p>
            <a:pPr>
              <a:buFont typeface="Courier New" pitchFamily="49" charset="0"/>
              <a:buChar char="o"/>
            </a:pPr>
            <a:r>
              <a:rPr lang="en-US" sz="2400" dirty="0" smtClean="0">
                <a:solidFill>
                  <a:srgbClr val="7030A0"/>
                </a:solidFill>
                <a:latin typeface="High Tower Text" pitchFamily="18" charset="0"/>
              </a:rPr>
              <a:t>Telemachus sets sail at sunset and reaches Pylos at dawn where sacrifices were being made to Poseidon</a:t>
            </a:r>
          </a:p>
          <a:p>
            <a:pPr>
              <a:buFont typeface="Courier New" pitchFamily="49" charset="0"/>
              <a:buChar char="o"/>
            </a:pPr>
            <a:r>
              <a:rPr lang="en-US" sz="2400" dirty="0" smtClean="0">
                <a:solidFill>
                  <a:srgbClr val="7030A0"/>
                </a:solidFill>
                <a:latin typeface="High Tower Text" pitchFamily="18" charset="0"/>
              </a:rPr>
              <a:t>Telemachus and Athena (still disguised as Mentor) offer prayers to Poseidon and dine with Nestor and his son Pisistratus</a:t>
            </a:r>
          </a:p>
          <a:p>
            <a:pPr>
              <a:buFont typeface="Courier New" pitchFamily="49" charset="0"/>
              <a:buChar char="o"/>
            </a:pPr>
            <a:r>
              <a:rPr lang="en-US" sz="2400" dirty="0" smtClean="0">
                <a:solidFill>
                  <a:srgbClr val="7030A0"/>
                </a:solidFill>
                <a:latin typeface="High Tower Text" pitchFamily="18" charset="0"/>
              </a:rPr>
              <a:t>Nestor does not know the fate of Odysseus as he does the others</a:t>
            </a:r>
          </a:p>
          <a:p>
            <a:pPr>
              <a:buFont typeface="Courier New" pitchFamily="49" charset="0"/>
              <a:buChar char="o"/>
            </a:pPr>
            <a:endParaRPr lang="en-US" sz="2400" dirty="0">
              <a:solidFill>
                <a:srgbClr val="7030A0"/>
              </a:solidFill>
              <a:latin typeface="High Tower Text"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High Tower Text" pitchFamily="18" charset="0"/>
              </a:rPr>
              <a:t>THE RETURN FROM TROY</a:t>
            </a:r>
            <a:endParaRPr lang="en-US" dirty="0">
              <a:latin typeface="High Tower Text" pitchFamily="18" charset="0"/>
            </a:endParaRPr>
          </a:p>
        </p:txBody>
      </p:sp>
      <p:sp>
        <p:nvSpPr>
          <p:cNvPr id="4" name="Content Placeholder 3"/>
          <p:cNvSpPr>
            <a:spLocks noGrp="1"/>
          </p:cNvSpPr>
          <p:nvPr>
            <p:ph sz="half" idx="1"/>
          </p:nvPr>
        </p:nvSpPr>
        <p:spPr>
          <a:xfrm>
            <a:off x="457200" y="1600200"/>
            <a:ext cx="5029200" cy="4525963"/>
          </a:xfrm>
        </p:spPr>
        <p:txBody>
          <a:bodyPr>
            <a:normAutofit/>
          </a:bodyPr>
          <a:lstStyle/>
          <a:p>
            <a:pPr>
              <a:buFont typeface="Courier New" pitchFamily="49" charset="0"/>
              <a:buChar char="o"/>
            </a:pPr>
            <a:r>
              <a:rPr lang="en-US" sz="2400" dirty="0" smtClean="0">
                <a:solidFill>
                  <a:srgbClr val="7030A0"/>
                </a:solidFill>
                <a:latin typeface="High Tower Text" pitchFamily="18" charset="0"/>
              </a:rPr>
              <a:t>Nestor relates the travels of Menelaus and advises Telemachus to visit with him either by sea or by land</a:t>
            </a:r>
          </a:p>
          <a:p>
            <a:pPr>
              <a:buFont typeface="Courier New" pitchFamily="49" charset="0"/>
              <a:buChar char="o"/>
            </a:pPr>
            <a:r>
              <a:rPr lang="en-US" sz="2400" dirty="0" smtClean="0">
                <a:solidFill>
                  <a:srgbClr val="7030A0"/>
                </a:solidFill>
                <a:latin typeface="High Tower Text" pitchFamily="18" charset="0"/>
              </a:rPr>
              <a:t>Nestor offers his home to his guests</a:t>
            </a:r>
          </a:p>
          <a:p>
            <a:pPr>
              <a:buFont typeface="Courier New" pitchFamily="49" charset="0"/>
              <a:buChar char="o"/>
            </a:pPr>
            <a:r>
              <a:rPr lang="en-US" sz="2400" dirty="0" smtClean="0">
                <a:solidFill>
                  <a:srgbClr val="7030A0"/>
                </a:solidFill>
                <a:latin typeface="High Tower Text" pitchFamily="18" charset="0"/>
              </a:rPr>
              <a:t>Athena refuses but advises Nestor to house Telemachus and to give him a chariot to travel to Sparta along with his son</a:t>
            </a:r>
          </a:p>
          <a:p>
            <a:pPr>
              <a:buFont typeface="Courier New" pitchFamily="49" charset="0"/>
              <a:buChar char="o"/>
            </a:pPr>
            <a:r>
              <a:rPr lang="en-US" sz="2400" dirty="0" smtClean="0">
                <a:solidFill>
                  <a:srgbClr val="7030A0"/>
                </a:solidFill>
                <a:latin typeface="High Tower Text" pitchFamily="18" charset="0"/>
              </a:rPr>
              <a:t>Athena reveals herself by flying off in the form of an eagle</a:t>
            </a:r>
          </a:p>
          <a:p>
            <a:pPr>
              <a:buFont typeface="Courier New" pitchFamily="49" charset="0"/>
              <a:buChar char="o"/>
            </a:pPr>
            <a:endParaRPr lang="en-US" sz="2400" dirty="0" smtClean="0">
              <a:solidFill>
                <a:srgbClr val="7030A0"/>
              </a:solidFill>
              <a:latin typeface="High Tower Text" pitchFamily="18" charset="0"/>
            </a:endParaRPr>
          </a:p>
          <a:p>
            <a:pPr>
              <a:buFont typeface="Courier New" pitchFamily="49" charset="0"/>
              <a:buChar char="o"/>
            </a:pPr>
            <a:endParaRPr lang="en-US" sz="2400" dirty="0" smtClean="0">
              <a:solidFill>
                <a:srgbClr val="7030A0"/>
              </a:solidFill>
              <a:latin typeface="High Tower Text" pitchFamily="18" charset="0"/>
            </a:endParaRPr>
          </a:p>
        </p:txBody>
      </p:sp>
      <p:sp>
        <p:nvSpPr>
          <p:cNvPr id="5" name="Content Placeholder 4"/>
          <p:cNvSpPr>
            <a:spLocks noGrp="1"/>
          </p:cNvSpPr>
          <p:nvPr>
            <p:ph sz="half" idx="2"/>
          </p:nvPr>
        </p:nvSpPr>
        <p:spPr/>
        <p:txBody>
          <a:bodyPr>
            <a:normAutofit/>
          </a:bodyPr>
          <a:lstStyle/>
          <a:p>
            <a:endParaRPr lang="en-US" dirty="0"/>
          </a:p>
        </p:txBody>
      </p:sp>
      <p:pic>
        <p:nvPicPr>
          <p:cNvPr id="1026" name="Picture 2" descr="http://ts3.mm.bing.net/th?id=H.4565779111807722&amp;pid=15.1"/>
          <p:cNvPicPr>
            <a:picLocks noChangeAspect="1" noChangeArrowheads="1"/>
          </p:cNvPicPr>
          <p:nvPr/>
        </p:nvPicPr>
        <p:blipFill>
          <a:blip r:embed="rId2" cstate="print"/>
          <a:srcRect/>
          <a:stretch>
            <a:fillRect/>
          </a:stretch>
        </p:blipFill>
        <p:spPr bwMode="auto">
          <a:xfrm>
            <a:off x="5494020" y="1600200"/>
            <a:ext cx="3230880" cy="4572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9927</TotalTime>
  <Words>5214</Words>
  <Application>Microsoft Office PowerPoint</Application>
  <PresentationFormat>On-screen Show (4:3)</PresentationFormat>
  <Paragraphs>369</Paragraphs>
  <Slides>56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Courier New</vt:lpstr>
      <vt:lpstr>High Tower Text</vt:lpstr>
      <vt:lpstr>Office Theme</vt:lpstr>
      <vt:lpstr>ODYSSEUS</vt:lpstr>
      <vt:lpstr>PART I:  LINEAGE</vt:lpstr>
      <vt:lpstr>LINEAGE (cont’d)</vt:lpstr>
      <vt:lpstr>LINEAGE (cont’d)</vt:lpstr>
      <vt:lpstr>PART II: 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THE RETURN FROM TROY</vt:lpstr>
      <vt:lpstr>REFERENCES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Odysseus</dc:title>
  <dc:creator>grf624</dc:creator>
  <cp:lastModifiedBy>Dudley Griffin</cp:lastModifiedBy>
  <cp:revision>191</cp:revision>
  <dcterms:created xsi:type="dcterms:W3CDTF">2013-12-01T15:48:44Z</dcterms:created>
  <dcterms:modified xsi:type="dcterms:W3CDTF">2014-09-11T14:37:07Z</dcterms:modified>
</cp:coreProperties>
</file>