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7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41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2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5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1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29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6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2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6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2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89000"/>
              </a:schemeClr>
            </a:gs>
            <a:gs pos="22000">
              <a:schemeClr val="accent2">
                <a:lumMod val="89000"/>
              </a:schemeClr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59683-6C86-420E-AD65-8ED5071F117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5FD76-C2B6-4D2F-8868-5ACED6D40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7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8295" y="1713206"/>
            <a:ext cx="4636394" cy="2387600"/>
          </a:xfrm>
        </p:spPr>
        <p:txBody>
          <a:bodyPr anchor="ctr"/>
          <a:lstStyle/>
          <a:p>
            <a:r>
              <a:rPr lang="en-US" dirty="0" smtClean="0">
                <a:latin typeface="Bookman Old Style" panose="02050604050505020204" pitchFamily="18" charset="0"/>
              </a:rPr>
              <a:t>PERSEUS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2993" y="3628984"/>
            <a:ext cx="4391696" cy="1655762"/>
          </a:xfrm>
        </p:spPr>
        <p:txBody>
          <a:bodyPr anchor="ctr">
            <a:normAutofit/>
          </a:bodyPr>
          <a:lstStyle/>
          <a:p>
            <a:r>
              <a:rPr lang="en-US" sz="1800" dirty="0" smtClean="0">
                <a:latin typeface="Bookman Old Style" panose="02050604050505020204" pitchFamily="18" charset="0"/>
              </a:rPr>
              <a:t>W.D. Griffin, Jr.</a:t>
            </a:r>
          </a:p>
          <a:p>
            <a:r>
              <a:rPr lang="en-US" sz="1800" dirty="0" smtClean="0">
                <a:latin typeface="Bookman Old Style" panose="02050604050505020204" pitchFamily="18" charset="0"/>
              </a:rPr>
              <a:t>February 1, 2014</a:t>
            </a:r>
          </a:p>
          <a:p>
            <a:endParaRPr lang="en-US" sz="1800" dirty="0" smtClean="0"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http://ts1.explicit.bing.net/th?id=H.486715264899868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689" y="1603717"/>
            <a:ext cx="3094893" cy="4498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45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smtClean="0">
                <a:latin typeface="Bookman Old Style" panose="02050604050505020204" pitchFamily="18" charset="0"/>
              </a:rPr>
              <a:t>THE GORGON’S HEAD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6994867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mtClean="0"/>
              <a:t> </a:t>
            </a:r>
            <a:r>
              <a:rPr lang="en-US" smtClean="0">
                <a:latin typeface="Bookman Old Style" panose="02050604050505020204" pitchFamily="18" charset="0"/>
              </a:rPr>
              <a:t>The Graeae (Gray sisters) had the heads of humans and the bodies of swans with human arms protruding from under their wings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mtClean="0">
                <a:latin typeface="Bookman Old Style" panose="02050604050505020204" pitchFamily="18" charset="0"/>
              </a:rPr>
              <a:t> They were also daughters on Phorcys and Ceto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mtClean="0">
                <a:latin typeface="Bookman Old Style" panose="02050604050505020204" pitchFamily="18" charset="0"/>
              </a:rPr>
              <a:t>Their names were Deino (dread), Enyo (waster of cities) and Pemphredo (alarm)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mtClean="0">
                <a:latin typeface="Bookman Old Style" panose="02050604050505020204" pitchFamily="18" charset="0"/>
              </a:rPr>
              <a:t> They had but one eye and one tooth between them to see and speak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mtClean="0">
                <a:latin typeface="Bookman Old Style" panose="02050604050505020204" pitchFamily="18" charset="0"/>
              </a:rPr>
              <a:t> Hermes tells Perseus to wait until they are passing the eye and tooth and take them while between the sisters</a:t>
            </a:r>
            <a:endParaRPr lang="en-US" dirty="0"/>
          </a:p>
        </p:txBody>
      </p:sp>
      <p:pic>
        <p:nvPicPr>
          <p:cNvPr id="6146" name="Picture 2" descr="http://ts4.mm.bing.net/th?id=H.4826105658279787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067" y="1923463"/>
            <a:ext cx="3520733" cy="388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0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smtClean="0">
                <a:latin typeface="Bookman Old Style" panose="02050604050505020204" pitchFamily="18" charset="0"/>
              </a:rPr>
              <a:t>THE GORGON’S HEAD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Perseus waited for the right moment and snatched the tooth and eye demanding to know the way to the Hyperboreans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Realizing what had happened they readily told him the path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The Hyperboreans provided him with the Cap of Darkness (renders the wearer invisible, also called the Cap of Hades), winged sandals, and a wallet which would magically stretch to fit its contents called the </a:t>
            </a:r>
            <a:r>
              <a:rPr lang="en-US" i="1" dirty="0" smtClean="0">
                <a:latin typeface="Bookman Old Style" panose="02050604050505020204" pitchFamily="18" charset="0"/>
              </a:rPr>
              <a:t>kibisis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i="1" dirty="0" smtClean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Armed with these weapons, Perseus made his way to the island of the Gorgons</a:t>
            </a:r>
            <a:endParaRPr lang="en-US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7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smtClean="0">
                <a:latin typeface="Bookman Old Style" panose="02050604050505020204" pitchFamily="18" charset="0"/>
              </a:rPr>
              <a:t>THE GORGON’S HEAD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The Gorgons were sleeping when Perseus arrived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Using the shield of Athena, Perseus cut off the head of Medusa and put it in the </a:t>
            </a:r>
            <a:r>
              <a:rPr lang="en-US" i="1" dirty="0" smtClean="0">
                <a:latin typeface="Bookman Old Style" panose="02050604050505020204" pitchFamily="18" charset="0"/>
              </a:rPr>
              <a:t>kibisis </a:t>
            </a:r>
            <a:endParaRPr lang="en-US" dirty="0" smtClean="0"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i="1" dirty="0" smtClean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The other sisters gave chase but were no match for the Cap of Darkness and the winged sandals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i="1" dirty="0" smtClean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From the blood of Medusa sprang the winged horse Pegasus and his brother </a:t>
            </a:r>
            <a:r>
              <a:rPr lang="en-US" dirty="0" err="1" smtClean="0">
                <a:latin typeface="Bookman Old Style" panose="02050604050505020204" pitchFamily="18" charset="0"/>
              </a:rPr>
              <a:t>Chrysaor</a:t>
            </a:r>
            <a:r>
              <a:rPr lang="en-US" dirty="0" smtClean="0">
                <a:latin typeface="Bookman Old Style" panose="02050604050505020204" pitchFamily="18" charset="0"/>
              </a:rPr>
              <a:t>, “He of the Golden Sword” who was said to either be a giant or a winged boar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i="1" dirty="0" smtClean="0">
                <a:latin typeface="Bookman Old Style" panose="02050604050505020204" pitchFamily="18" charset="0"/>
              </a:rPr>
              <a:t> </a:t>
            </a:r>
            <a:r>
              <a:rPr lang="en-US" dirty="0" err="1" smtClean="0">
                <a:latin typeface="Bookman Old Style" panose="02050604050505020204" pitchFamily="18" charset="0"/>
              </a:rPr>
              <a:t>Chrysaor</a:t>
            </a:r>
            <a:r>
              <a:rPr lang="en-US" dirty="0" smtClean="0">
                <a:latin typeface="Bookman Old Style" panose="02050604050505020204" pitchFamily="18" charset="0"/>
              </a:rPr>
              <a:t> married </a:t>
            </a:r>
            <a:r>
              <a:rPr lang="en-US" dirty="0" err="1" smtClean="0">
                <a:latin typeface="Bookman Old Style" panose="02050604050505020204" pitchFamily="18" charset="0"/>
              </a:rPr>
              <a:t>Callirhoë</a:t>
            </a:r>
            <a:r>
              <a:rPr lang="en-US" dirty="0" smtClean="0">
                <a:latin typeface="Bookman Old Style" panose="02050604050505020204" pitchFamily="18" charset="0"/>
              </a:rPr>
              <a:t>, daughter of Oceanus, who bore him </a:t>
            </a:r>
            <a:r>
              <a:rPr lang="en-US" dirty="0" err="1" smtClean="0">
                <a:latin typeface="Bookman Old Style" panose="02050604050505020204" pitchFamily="18" charset="0"/>
              </a:rPr>
              <a:t>Geryon</a:t>
            </a:r>
            <a:r>
              <a:rPr lang="en-US" dirty="0" smtClean="0">
                <a:latin typeface="Bookman Old Style" panose="02050604050505020204" pitchFamily="18" charset="0"/>
              </a:rPr>
              <a:t>, whose cattle Hercules later stole, and Echidna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349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ATLAS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801751" cy="4096873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Perseus flew to the western end of the earth where he confronts Atlas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He seeks hospitality claiming to be the son of Zeus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Atlas remembered an oracle that told of a son of Zeus who would attempt to steal his golden apples and refused him hospitality</a:t>
            </a:r>
          </a:p>
          <a:p>
            <a:pPr marL="0" indent="0">
              <a:buNone/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  <p:pic>
        <p:nvPicPr>
          <p:cNvPr id="7170" name="Picture 2" descr="http://ts2.mm.bing.net/th?id=H.5059167764940873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930" y="1825625"/>
            <a:ext cx="4094870" cy="432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5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ATLAS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0092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Atlas tries to throw him out of his realm and Perseus, unable to compete, removes the head of Medusa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Bookman Old Style" panose="02050604050505020204" pitchFamily="18" charset="0"/>
              </a:rPr>
              <a:t> His hair became forests; his arms and shoulders, cliffs; his head the mountain top; and his bones, rocks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Bookman Old Style" panose="02050604050505020204" pitchFamily="18" charset="0"/>
              </a:rPr>
              <a:t> He increased in size until he became the mountain that supports the heavens and the stars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Bookman Old Style" panose="02050604050505020204" pitchFamily="18" charset="0"/>
              </a:rPr>
              <a:t>Another version claims that Atlas was an inhospitable king of Mauritania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Note:  This myth is a chronological disconnect with the Heracles myth of the Twelve Labors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5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ANDROMEDA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29766"/>
          </a:xfrm>
          <a:gradFill>
            <a:gsLst>
              <a:gs pos="0">
                <a:schemeClr val="accent2">
                  <a:lumMod val="89000"/>
                </a:schemeClr>
              </a:gs>
              <a:gs pos="22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</a:gradFill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Andromeda was the daughter of Cassiopea (Cassiepea) and Cepheus, the King of the Ethiopians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Cassiopea had bragged that she was more beautiful than the Nereids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Result:  Poseidon floods the kingdom and sends a sea monster to ravage the land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Cepheus consulted the oracle of Jupiter Ammon in Africa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The only was to appease the monster was to offer Andromeda to it, chained to a rock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some 1</a:t>
            </a:r>
            <a:r>
              <a:rPr lang="en-US" sz="2400" baseline="30000" dirty="0" smtClean="0">
                <a:latin typeface="Bookman Old Style" panose="02050604050505020204" pitchFamily="18" charset="0"/>
              </a:rPr>
              <a:t>st</a:t>
            </a:r>
            <a:r>
              <a:rPr lang="en-US" sz="2400" dirty="0" smtClean="0">
                <a:latin typeface="Bookman Old Style" panose="02050604050505020204" pitchFamily="18" charset="0"/>
              </a:rPr>
              <a:t> Century A.D. sources indicate that the chains were located in the Palestinian city of Joppa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04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Bookman Old Style" panose="02050604050505020204" pitchFamily="18" charset="0"/>
              </a:rPr>
              <a:t>ANDROMEDA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044"/>
            <a:ext cx="7195696" cy="4556919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Bookman Old Style" panose="02050604050505020204" pitchFamily="18" charset="0"/>
              </a:rPr>
              <a:t> Andromeda was chained to the rock as Perseus flew by (either from slaying Medusa or turning Atlas to stone) and immediately falls in love with her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Perseus offers to slay the monster in return for Andromeda’s hand in marriage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Cepheus and Andromeda readily agree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When the monster, Cetus, appears, Perseus uses the winged sandals and scimitar to slay 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Note: some Renaissance painters portray Perseus on Pegasus</a:t>
            </a:r>
          </a:p>
        </p:txBody>
      </p:sp>
      <p:pic>
        <p:nvPicPr>
          <p:cNvPr id="1026" name="Picture 2" descr="http://www.northernstarart.com/photos/0062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896" y="1620043"/>
            <a:ext cx="3299210" cy="455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5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Bookman Old Style" panose="02050604050505020204" pitchFamily="18" charset="0"/>
              </a:rPr>
              <a:t>ANDROMEDA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10046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Upon returning to the palace Cepheus orders a banquet in honor of the marriage of Perseus and Andromeda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Phineus, the brother of Danaus, Aegyptus and Cepheus, causes a stir since he was betrothed to Andromeda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Cepheus reprimands Phineus stating that, since it was decreed that Andromeda must be sacrificed, the wedding was off; and, if he really loved her, he would have attempted to save her himself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Phineus throws a spear at Perseus which misses its mark and battle ensues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smtClean="0">
                <a:latin typeface="Bookman Old Style" panose="02050604050505020204" pitchFamily="18" charset="0"/>
              </a:rPr>
              <a:t>Perseus uses the head of Medusa to turn his opponents to stone including Phineus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2050" name="Picture 2" descr="http://upload.wikimedia.org/wikipedia/commons/thumb/d/de/Perseus_Turning_Phineus_and_his_followers_to_Stone.jpg/250px-Perseus_Turning_Phineus_and_his_followers_to_Sto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191" y="1825625"/>
            <a:ext cx="3933671" cy="399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RETURN TO SERIPHOS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Perseus and Andromeda return to Seriphos to find that the wife of Dictys has died and his house abandoned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Dictys and Danaë have gone into hiding in fear of Polydectes whose hand in marriage Danaë had refused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No one on the island will assist Perseus, fearing the ire of Polydectes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It happens that Polydectes is having a feast with only his allies in attendance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Perseus crashes the party and uses the head of Medusa to turn them all to stone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Dictys is made king of Seriphos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8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BACK TO ARGOS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Perseus returns the sandals, scimitar and </a:t>
            </a:r>
            <a:r>
              <a:rPr lang="en-US" i="1" dirty="0" smtClean="0">
                <a:latin typeface="Bookman Old Style" panose="02050604050505020204" pitchFamily="18" charset="0"/>
              </a:rPr>
              <a:t>kibisis</a:t>
            </a:r>
            <a:r>
              <a:rPr lang="en-US" dirty="0" smtClean="0">
                <a:latin typeface="Bookman Old Style" panose="02050604050505020204" pitchFamily="18" charset="0"/>
              </a:rPr>
              <a:t> to Hermes who returns them to the Hyperboreans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He gives the head of Medusa to Athena who places it on her shield, the aegis (also called the Gorgoneion)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Danaë and Perseus decide that it is time to reconcile with Acrisius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They travel back to Argos with Andromeda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Having learned that Perseus was still alive, Acrisius fled to Larissa in Thessaly (Larissa is also the name of the acropolis of Argos)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6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ARGOS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18009" cy="4351338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greatest center of the worship of Hera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Heraeum was the hill where the sanctuary of Hera stood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established by Phoroneus who decided in favor of Hera in the contest between Poseidon and Hera for the land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Poseidon dried up all the rivers including Inachus who was the father of Phoroneus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the Argive rivers have been short of water ever since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latin typeface="Bookman Old Style" panose="02050604050505020204" pitchFamily="18" charset="0"/>
            </a:endParaRPr>
          </a:p>
        </p:txBody>
      </p:sp>
      <p:pic>
        <p:nvPicPr>
          <p:cNvPr id="2050" name="Picture 2" descr="http://ts1.mm.bing.net/th?id=H.4821097745024424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397" y="1825624"/>
            <a:ext cx="3438866" cy="291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4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THE DEATH OF ACRISIUS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18445" cy="4351338"/>
          </a:xfrm>
        </p:spPr>
        <p:txBody>
          <a:bodyPr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Perseus followed Acrisius to Larissa where the king was holding funeral games in honor of his father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Participating in the discus toss (or quoits), Perseus’ throw went beyond the mark, striking Acrisius in the foot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Acrisius died from the wound fulfilling the oracle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He was honored as a hero in Larissa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Because he had shed kindred blood, Perseus refused to return to Argos although he was the rightful heir to the throne</a:t>
            </a:r>
            <a:endParaRPr lang="en-US" dirty="0"/>
          </a:p>
        </p:txBody>
      </p:sp>
      <p:pic>
        <p:nvPicPr>
          <p:cNvPr id="1026" name="Picture 2" descr="http://ts1.mm.bing.net/th?id=H.4942825683354132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645" y="1825625"/>
            <a:ext cx="3164988" cy="408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76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PERSEIDAE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6435"/>
          </a:xfrm>
        </p:spPr>
        <p:txBody>
          <a:bodyPr>
            <a:normAutofit fontScale="925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Perseus went into voluntary exile in Tiryns where Megapenthes (“</a:t>
            </a:r>
            <a:r>
              <a:rPr lang="en-US" smtClean="0">
                <a:latin typeface="Bookman Old Style" panose="02050604050505020204" pitchFamily="18" charset="0"/>
              </a:rPr>
              <a:t>great mourning”), </a:t>
            </a:r>
            <a:r>
              <a:rPr lang="en-US" dirty="0" smtClean="0">
                <a:latin typeface="Bookman Old Style" panose="02050604050505020204" pitchFamily="18" charset="0"/>
              </a:rPr>
              <a:t>the son of Proteus, was king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Perseus and Megapenthes agree to exchange kingdoms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Perseus goes on to found the city of Mycenae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Andromeda bears him seven sons, Perses, Alcaeus, Heleus, Mestor, Sthenelus, Electryon and Cynurus; and two daughters, Autochthe and Gorgophone (Gorgon slayer)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Electryon was the father of Eurystheus and grandfather of Alcmene, the mother of Heracles</a:t>
            </a:r>
            <a:endParaRPr lang="en-US" dirty="0"/>
          </a:p>
        </p:txBody>
      </p:sp>
      <p:pic>
        <p:nvPicPr>
          <p:cNvPr id="2050" name="Picture 2" descr="http://ts4.mm.bing.net/th?id=H.4781253309957163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15" y="5568287"/>
            <a:ext cx="6837527" cy="116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5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Bookman Old Style" panose="02050604050505020204" pitchFamily="18" charset="0"/>
              </a:rPr>
              <a:t>REFERENCES</a:t>
            </a:r>
            <a:endParaRPr lang="en-US" sz="60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161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Gayley</a:t>
            </a:r>
            <a:r>
              <a:rPr lang="en-US" dirty="0">
                <a:latin typeface="Bookman Old Style" panose="02050604050505020204" pitchFamily="18" charset="0"/>
              </a:rPr>
              <a:t>, Charles Mills. </a:t>
            </a:r>
            <a:r>
              <a:rPr lang="en-US" i="1" dirty="0">
                <a:latin typeface="Bookman Old Style" panose="02050604050505020204" pitchFamily="18" charset="0"/>
              </a:rPr>
              <a:t>The Classical Myths in English Literature and in Art</a:t>
            </a:r>
            <a:r>
              <a:rPr lang="en-US" dirty="0">
                <a:latin typeface="Bookman Old Style" panose="02050604050505020204" pitchFamily="18" charset="0"/>
              </a:rPr>
              <a:t>. New York: Blaisdell Publishing Company, </a:t>
            </a:r>
            <a:r>
              <a:rPr lang="en-US" dirty="0" smtClean="0">
                <a:latin typeface="Bookman Old Style" panose="02050604050505020204" pitchFamily="18" charset="0"/>
              </a:rPr>
              <a:t>1963.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Hamilton, Edith. </a:t>
            </a:r>
            <a:r>
              <a:rPr lang="en-US" i="1" dirty="0">
                <a:latin typeface="Bookman Old Style" panose="02050604050505020204" pitchFamily="18" charset="0"/>
              </a:rPr>
              <a:t>Mythology</a:t>
            </a:r>
            <a:r>
              <a:rPr lang="en-US" dirty="0">
                <a:latin typeface="Bookman Old Style" panose="02050604050505020204" pitchFamily="18" charset="0"/>
              </a:rPr>
              <a:t>. New York: Grand Central Publishing, 2011</a:t>
            </a:r>
            <a:r>
              <a:rPr lang="en-US" dirty="0" smtClean="0">
                <a:latin typeface="Bookman Old Style" panose="02050604050505020204" pitchFamily="18" charset="0"/>
              </a:rPr>
              <a:t>.</a:t>
            </a: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Morford</a:t>
            </a:r>
            <a:r>
              <a:rPr lang="en-US" dirty="0">
                <a:latin typeface="Bookman Old Style" panose="02050604050505020204" pitchFamily="18" charset="0"/>
              </a:rPr>
              <a:t>, Mark P. O. </a:t>
            </a:r>
            <a:r>
              <a:rPr lang="en-US" i="1" dirty="0">
                <a:latin typeface="Bookman Old Style" panose="02050604050505020204" pitchFamily="18" charset="0"/>
              </a:rPr>
              <a:t>Classical Mythology</a:t>
            </a:r>
            <a:r>
              <a:rPr lang="en-US" dirty="0">
                <a:latin typeface="Bookman Old Style" panose="02050604050505020204" pitchFamily="18" charset="0"/>
              </a:rPr>
              <a:t>. New York: Longman, Inc., 1977.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Ovid. </a:t>
            </a:r>
            <a:r>
              <a:rPr lang="en-US" i="1" dirty="0">
                <a:latin typeface="Bookman Old Style" panose="02050604050505020204" pitchFamily="18" charset="0"/>
              </a:rPr>
              <a:t>Metamorphoses</a:t>
            </a:r>
            <a:r>
              <a:rPr lang="en-US" dirty="0">
                <a:latin typeface="Bookman Old Style" panose="02050604050505020204" pitchFamily="18" charset="0"/>
              </a:rPr>
              <a:t>. New York: Signet Classics, 2009.</a:t>
            </a:r>
          </a:p>
          <a:p>
            <a:pPr marL="0" indent="0">
              <a:buNone/>
            </a:pPr>
            <a:r>
              <a:rPr lang="en-US" dirty="0">
                <a:latin typeface="Bookman Old Style" panose="02050604050505020204" pitchFamily="18" charset="0"/>
              </a:rPr>
              <a:t>Tripp, Edward. </a:t>
            </a:r>
            <a:r>
              <a:rPr lang="en-US" i="1" dirty="0">
                <a:latin typeface="Bookman Old Style" panose="02050604050505020204" pitchFamily="18" charset="0"/>
              </a:rPr>
              <a:t>The Meridian Handbook of Classical Mythology</a:t>
            </a:r>
            <a:r>
              <a:rPr lang="en-US" dirty="0">
                <a:latin typeface="Bookman Old Style" panose="02050604050505020204" pitchFamily="18" charset="0"/>
              </a:rPr>
              <a:t>. New York: Penguin Books, 1974.</a:t>
            </a:r>
          </a:p>
          <a:p>
            <a:pPr marL="0" indent="0">
              <a:buNone/>
            </a:pPr>
            <a:r>
              <a:rPr lang="en-US" i="1" dirty="0">
                <a:latin typeface="Bookman Old Style" panose="02050604050505020204" pitchFamily="18" charset="0"/>
              </a:rPr>
              <a:t>www.wikipedia.org/greek mythology</a:t>
            </a:r>
            <a:r>
              <a:rPr lang="en-US" dirty="0">
                <a:latin typeface="Bookman Old Style" panose="02050604050505020204" pitchFamily="18" charset="0"/>
              </a:rPr>
              <a:t>. 2014.</a:t>
            </a:r>
          </a:p>
        </p:txBody>
      </p:sp>
    </p:spTree>
    <p:extLst>
      <p:ext uri="{BB962C8B-B14F-4D97-AF65-F5344CB8AC3E}">
        <p14:creationId xmlns:p14="http://schemas.microsoft.com/office/powerpoint/2010/main" val="261062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DANAË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Abas had twin sons, Proteus and Acrisius, who were bitter enemies, quarreling even before they were born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Acrisius had no sons but a daughter, Danaë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An oracle foretold that Acrisius would be killed by his grandson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He built a brazen chamber, or tower, in which he locked Danaë to avoid the oracle’s prediction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Zeus loved her and entered the chamber in a shower of gold, impregnating her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Their son was Perseus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5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DANAË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053775" cy="4351338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After four years, Acrisius hears Perseus playing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Danaë tells him that he is Zeus’ son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Fearing the wrath of Zeus and the Furies, Acrisius places them in a chest and puts them to sea rather than kill them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The chest floats to Seriphos (possibly with the aid of Zeus) where they are rescued by the fisherman Dictys, whose name means “fishing net”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http://ts1.mm.bing.net/th?id=H.454914472797980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975" y="1878721"/>
            <a:ext cx="3854548" cy="3748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0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DANAË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31446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Dictys and his wife shelter the two and raise Perseus to manhood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Soon after Perseus reached manhood, Polydectes (his name means “he who receives/welcomes many”, the brother of Dictys, becomes attracted to Danaë but wants nothing to do with Perseus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Polydectes devises a plan to eliminate Perseus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He announces his intentions to marry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All the guests bring horses except Perseus who has no horse to give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Perseus offers to bring Polydectes the head of the Gorgon Medusa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87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Bookman Old Style" panose="02050604050505020204" pitchFamily="18" charset="0"/>
              </a:rPr>
              <a:t>THE GORGONS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Classical traditions</a:t>
            </a: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Hesiod (</a:t>
            </a:r>
            <a:r>
              <a:rPr lang="en-US" i="1" dirty="0" smtClean="0">
                <a:latin typeface="Bookman Old Style" panose="02050604050505020204" pitchFamily="18" charset="0"/>
              </a:rPr>
              <a:t>Theogeny</a:t>
            </a:r>
            <a:r>
              <a:rPr lang="en-US" dirty="0" smtClean="0">
                <a:latin typeface="Bookman Old Style" panose="02050604050505020204" pitchFamily="18" charset="0"/>
              </a:rPr>
              <a:t>): daughters of Phorcys and Ceto 	and three in number, Stheno (the mighty), Euryale (of 	the wide sea), and Medusa (the queen) 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Euripides (</a:t>
            </a:r>
            <a:r>
              <a:rPr lang="en-US" i="1" dirty="0" smtClean="0">
                <a:latin typeface="Bookman Old Style" panose="02050604050505020204" pitchFamily="18" charset="0"/>
              </a:rPr>
              <a:t>Ion</a:t>
            </a:r>
            <a:r>
              <a:rPr lang="en-US" dirty="0" smtClean="0">
                <a:latin typeface="Bookman Old Style" panose="02050604050505020204" pitchFamily="18" charset="0"/>
              </a:rPr>
              <a:t>):  describes only “the Gorgon” produced 	by Gaea to aid the Titans against the Olympians; 	slain by Athena who wore her skin afterwards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3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THE GORGONS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083105" cy="43513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Classical Traditions (cont’d)</a:t>
            </a: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Apollodorus (</a:t>
            </a:r>
            <a:r>
              <a:rPr lang="en-US" i="1" dirty="0" smtClean="0">
                <a:latin typeface="Bookman Old Style" panose="02050604050505020204" pitchFamily="18" charset="0"/>
              </a:rPr>
              <a:t>Bibliotheca</a:t>
            </a:r>
            <a:r>
              <a:rPr lang="en-US" dirty="0" smtClean="0">
                <a:latin typeface="Bookman Old Style" panose="02050604050505020204" pitchFamily="18" charset="0"/>
              </a:rPr>
              <a:t>):  all 	three Gorgons had snakes 	for hair and had the power 	to turn to stone whomever 	they gazed upon</a:t>
            </a:r>
          </a:p>
          <a:p>
            <a:pPr marL="0" indent="0">
              <a:buNone/>
            </a:pPr>
            <a:endParaRPr lang="en-US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Ovid (</a:t>
            </a:r>
            <a:r>
              <a:rPr lang="en-US" i="1" dirty="0" smtClean="0">
                <a:latin typeface="Bookman Old Style" panose="02050604050505020204" pitchFamily="18" charset="0"/>
              </a:rPr>
              <a:t>Metamorphoses</a:t>
            </a:r>
            <a:r>
              <a:rPr lang="en-US" dirty="0" smtClean="0">
                <a:latin typeface="Bookman Old Style" panose="02050604050505020204" pitchFamily="18" charset="0"/>
              </a:rPr>
              <a:t>):  only 	Medusa had snakes for 	locks of hair</a:t>
            </a:r>
            <a:endParaRPr lang="en-US" dirty="0"/>
          </a:p>
        </p:txBody>
      </p:sp>
      <p:pic>
        <p:nvPicPr>
          <p:cNvPr id="4098" name="Picture 2" descr="http://ts1.mm.bing.net/th?id=H.4991539169725628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25624"/>
            <a:ext cx="5030714" cy="43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95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smtClean="0">
                <a:latin typeface="Bookman Old Style" panose="02050604050505020204" pitchFamily="18" charset="0"/>
              </a:rPr>
              <a:t>MEDUSA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10046" cy="4351338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mtClean="0">
                <a:latin typeface="Bookman Old Style" panose="02050604050505020204" pitchFamily="18" charset="0"/>
              </a:rPr>
              <a:t> Ovid describes Medusa as cursed by Athena for defiling her temple by copulating with Poseidon in it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mtClean="0">
                <a:latin typeface="Bookman Old Style" panose="02050604050505020204" pitchFamily="18" charset="0"/>
              </a:rPr>
              <a:t> Poseidon had become enamored by her golden hair which was turned into snakes by Athena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mtClean="0">
                <a:latin typeface="Bookman Old Style" panose="02050604050505020204" pitchFamily="18" charset="0"/>
              </a:rPr>
              <a:t> Medusa was the only one of the Gorgons who was mortal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mtClean="0">
                <a:latin typeface="Bookman Old Style" panose="02050604050505020204" pitchFamily="18" charset="0"/>
              </a:rPr>
              <a:t> Stheno and Euryale were immortal</a:t>
            </a:r>
            <a:endParaRPr lang="en-US" dirty="0">
              <a:latin typeface="Bookman Old Style" panose="02050604050505020204" pitchFamily="18" charset="0"/>
            </a:endParaRPr>
          </a:p>
        </p:txBody>
      </p:sp>
      <p:pic>
        <p:nvPicPr>
          <p:cNvPr id="5122" name="Picture 2" descr="http://ts1.mm.bing.net/th?id=H.4529941936409760&amp;pid=15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246" y="1825624"/>
            <a:ext cx="3857140" cy="415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305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smtClean="0">
                <a:latin typeface="Bookman Old Style" panose="02050604050505020204" pitchFamily="18" charset="0"/>
              </a:rPr>
              <a:t>THE GORGON’S HEAD</a:t>
            </a:r>
            <a:endParaRPr lang="en-US" sz="5400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7828"/>
            <a:ext cx="10247142" cy="4351338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>
                <a:latin typeface="Bookman Old Style" panose="02050604050505020204" pitchFamily="18" charset="0"/>
              </a:rPr>
              <a:t>Upon leaving the banquet Athena appears to Perseus and tells him to find the land of the Hyperboreans to obtain the weapons necessary to slay Medusa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Hermes offers his assistance by giving him a scimitar that cannot be broken by the scales of the Gorgon; leading him to the </a:t>
            </a:r>
            <a:r>
              <a:rPr lang="en-US" dirty="0" err="1" smtClean="0">
                <a:latin typeface="Bookman Old Style" panose="02050604050505020204" pitchFamily="18" charset="0"/>
              </a:rPr>
              <a:t>Graeae</a:t>
            </a:r>
            <a:r>
              <a:rPr lang="en-US" dirty="0" smtClean="0">
                <a:latin typeface="Bookman Old Style" panose="02050604050505020204" pitchFamily="18" charset="0"/>
              </a:rPr>
              <a:t> who will tell him how to reach the Hyperboreans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He then tells him how to make the </a:t>
            </a:r>
            <a:r>
              <a:rPr lang="en-US" dirty="0" err="1" smtClean="0">
                <a:latin typeface="Bookman Old Style" panose="02050604050505020204" pitchFamily="18" charset="0"/>
              </a:rPr>
              <a:t>Graeae</a:t>
            </a:r>
            <a:r>
              <a:rPr lang="en-US" dirty="0" smtClean="0">
                <a:latin typeface="Bookman Old Style" panose="02050604050505020204" pitchFamily="18" charset="0"/>
              </a:rPr>
              <a:t> reveal the path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>
                <a:latin typeface="Bookman Old Style" panose="02050604050505020204" pitchFamily="18" charset="0"/>
              </a:rPr>
              <a:t> Athena gives him her polished shield instructing him to kill Medusa by using the reflection from the shield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3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7608</TotalTime>
  <Words>1673</Words>
  <Application>Microsoft Office PowerPoint</Application>
  <PresentationFormat>Widescreen</PresentationFormat>
  <Paragraphs>126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Bookman Old Style</vt:lpstr>
      <vt:lpstr>Calibri</vt:lpstr>
      <vt:lpstr>Calibri Light</vt:lpstr>
      <vt:lpstr>Courier New</vt:lpstr>
      <vt:lpstr>Office Theme</vt:lpstr>
      <vt:lpstr>PERSEUS</vt:lpstr>
      <vt:lpstr>ARGOS</vt:lpstr>
      <vt:lpstr>DANAË</vt:lpstr>
      <vt:lpstr>DANAË</vt:lpstr>
      <vt:lpstr>DANAË</vt:lpstr>
      <vt:lpstr>THE GORGONS</vt:lpstr>
      <vt:lpstr>THE GORGONS</vt:lpstr>
      <vt:lpstr>MEDUSA</vt:lpstr>
      <vt:lpstr>THE GORGON’S HEAD</vt:lpstr>
      <vt:lpstr>THE GORGON’S HEAD</vt:lpstr>
      <vt:lpstr>THE GORGON’S HEAD</vt:lpstr>
      <vt:lpstr>THE GORGON’S HEAD</vt:lpstr>
      <vt:lpstr>ATLAS</vt:lpstr>
      <vt:lpstr>ATLAS</vt:lpstr>
      <vt:lpstr>ANDROMEDA</vt:lpstr>
      <vt:lpstr>ANDROMEDA</vt:lpstr>
      <vt:lpstr>ANDROMEDA</vt:lpstr>
      <vt:lpstr>RETURN TO SERIPHOS</vt:lpstr>
      <vt:lpstr>BACK TO ARGOS</vt:lpstr>
      <vt:lpstr>THE DEATH OF ACRISIUS</vt:lpstr>
      <vt:lpstr>PERSEIDAE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PERSEUS</dc:title>
  <dc:creator>Dudley Griffin</dc:creator>
  <cp:lastModifiedBy>Dudley Griffin</cp:lastModifiedBy>
  <cp:revision>37</cp:revision>
  <dcterms:created xsi:type="dcterms:W3CDTF">2014-02-01T20:11:18Z</dcterms:created>
  <dcterms:modified xsi:type="dcterms:W3CDTF">2014-09-10T11:02:40Z</dcterms:modified>
</cp:coreProperties>
</file>