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3124200"/>
            <a:ext cx="6477000" cy="1914144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5056632"/>
            <a:ext cx="6477000" cy="1174088"/>
          </a:xfrm>
        </p:spPr>
        <p:txBody>
          <a:bodyPr vert="horz" lIns="91440" tIns="0" rIns="45720" bIns="0" rtlCol="0">
            <a:normAutofit/>
          </a:bodyPr>
          <a:lstStyle>
            <a:lvl1pPr marL="0" indent="0" algn="l" defTabSz="914400" rtl="0" eaLnBrk="1" latinLnBrk="0" hangingPunct="1">
              <a:lnSpc>
                <a:spcPts val="2600"/>
              </a:lnSpc>
              <a:spcBef>
                <a:spcPts val="0"/>
              </a:spcBef>
              <a:buSzPct val="90000"/>
              <a:buFontTx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0216"/>
            <a:ext cx="19842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352" y="6300216"/>
            <a:ext cx="3813048" cy="274320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300216"/>
            <a:ext cx="685800" cy="274320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kern="1200">
                <a:solidFill>
                  <a:schemeClr val="tx1"/>
                </a:solidFill>
                <a:latin typeface="Rockwell" pitchFamily="18" charset="0"/>
                <a:ea typeface="+mn-ea"/>
                <a:cs typeface="+mn-cs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tabLst/>
              <a:defRPr sz="1800"/>
            </a:lvl6pPr>
            <a:lvl7pPr marL="2290763" indent="-344488">
              <a:tabLst/>
              <a:defRPr sz="1800"/>
            </a:lvl7pPr>
            <a:lvl8pPr marL="2290763" indent="-344488">
              <a:tabLst/>
              <a:defRPr sz="1800"/>
            </a:lvl8pPr>
            <a:lvl9pPr marL="2290763" indent="-344488">
              <a:tabLst/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645152" y="1735138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645152" y="3870960"/>
            <a:ext cx="356616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90048"/>
            <a:ext cx="356393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0" y="368490"/>
            <a:ext cx="3566160" cy="562749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 marL="2290763" indent="-344488">
              <a:defRPr sz="2000"/>
            </a:lvl7pPr>
            <a:lvl8pPr marL="2290763" indent="-344488">
              <a:defRPr sz="2000"/>
            </a:lvl8pPr>
            <a:lvl9pPr marL="229076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398" y="2866030"/>
            <a:ext cx="3563938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7546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7544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grpSp>
        <p:nvGrpSpPr>
          <p:cNvPr id="3" name="Group 7"/>
          <p:cNvGrpSpPr/>
          <p:nvPr/>
        </p:nvGrpSpPr>
        <p:grpSpPr>
          <a:xfrm rot="21421631">
            <a:off x="629028" y="505650"/>
            <a:ext cx="3850925" cy="5516274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 rot="21421631">
            <a:off x="808793" y="667560"/>
            <a:ext cx="3468664" cy="512472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3"/>
          <p:cNvGrpSpPr/>
          <p:nvPr/>
        </p:nvGrpSpPr>
        <p:grpSpPr>
          <a:xfrm rot="21214351">
            <a:off x="313409" y="3520798"/>
            <a:ext cx="4088024" cy="302602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6"/>
          </p:nvPr>
        </p:nvSpPr>
        <p:spPr>
          <a:xfrm rot="21214351">
            <a:off x="491057" y="3682579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232774">
            <a:off x="169481" y="241256"/>
            <a:ext cx="4088024" cy="3026020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347129" y="403037"/>
            <a:ext cx="3704109" cy="2697083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3434" y="1524000"/>
            <a:ext cx="356616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2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13432" y="2699982"/>
            <a:ext cx="3566160" cy="2163171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32774">
            <a:off x="2059282" y="379100"/>
            <a:ext cx="5031327" cy="3443312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8736"/>
            <a:ext cx="7315200" cy="98797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32774">
            <a:off x="2248157" y="564564"/>
            <a:ext cx="4653577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762374"/>
            <a:ext cx="7315200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13"/>
          <p:cNvGrpSpPr/>
          <p:nvPr/>
        </p:nvGrpSpPr>
        <p:grpSpPr>
          <a:xfrm rot="21420000">
            <a:off x="113687" y="116368"/>
            <a:ext cx="3969060" cy="3705360"/>
            <a:chOff x="1524000" y="381000"/>
            <a:chExt cx="3657600" cy="4737978"/>
          </a:xfrm>
        </p:grpSpPr>
        <p:sp>
          <p:nvSpPr>
            <p:cNvPr id="15" name="Rectangle 14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Rectangle 15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7" name="Picture Placeholder 9"/>
          <p:cNvSpPr>
            <a:spLocks noGrp="1"/>
          </p:cNvSpPr>
          <p:nvPr>
            <p:ph type="pic" sz="quarter" idx="17"/>
          </p:nvPr>
        </p:nvSpPr>
        <p:spPr>
          <a:xfrm rot="21420000">
            <a:off x="299151" y="304998"/>
            <a:ext cx="3598455" cy="3334235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grpSp>
        <p:nvGrpSpPr>
          <p:cNvPr id="8" name="Group 9"/>
          <p:cNvGrpSpPr/>
          <p:nvPr/>
        </p:nvGrpSpPr>
        <p:grpSpPr>
          <a:xfrm rot="360000">
            <a:off x="4165479" y="323141"/>
            <a:ext cx="4792693" cy="3443312"/>
            <a:chOff x="1524000" y="381000"/>
            <a:chExt cx="3657600" cy="4737978"/>
          </a:xfrm>
        </p:grpSpPr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Picture Placeholder 9"/>
          <p:cNvSpPr>
            <a:spLocks noGrp="1"/>
          </p:cNvSpPr>
          <p:nvPr>
            <p:ph type="pic" sz="quarter" idx="16"/>
          </p:nvPr>
        </p:nvSpPr>
        <p:spPr>
          <a:xfrm rot="360000">
            <a:off x="4336486" y="507668"/>
            <a:ext cx="4432860" cy="30723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926106"/>
            <a:ext cx="7315200" cy="990600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51682" y="450851"/>
            <a:ext cx="846083" cy="535781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450851"/>
            <a:ext cx="5943600" cy="535781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Watermar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122215" y="3200400"/>
            <a:ext cx="8021782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r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0813" y="3833095"/>
            <a:ext cx="4724400" cy="1209964"/>
          </a:xfrm>
        </p:spPr>
        <p:txBody>
          <a:bodyPr lIns="45720" tIns="0" rIns="45720" bIns="0" anchor="b" anchorCtr="0">
            <a:noAutofit/>
          </a:bodyPr>
          <a:lstStyle>
            <a:lvl1pPr algn="l">
              <a:lnSpc>
                <a:spcPts val="5000"/>
              </a:lnSpc>
              <a:defRPr sz="460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0813" y="5056909"/>
            <a:ext cx="4724400" cy="1156586"/>
          </a:xfrm>
        </p:spPr>
        <p:txBody>
          <a:bodyPr lIns="91440" tIns="0" rIns="45720" bIns="0">
            <a:normAutofit/>
          </a:bodyPr>
          <a:lstStyle>
            <a:lvl1pPr marL="0" indent="0" algn="l">
              <a:lnSpc>
                <a:spcPts val="2600"/>
              </a:lnSpc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98744"/>
            <a:ext cx="1981200" cy="273050"/>
          </a:xfrm>
        </p:spPr>
        <p:txBody>
          <a:bodyPr/>
          <a:lstStyle>
            <a:lvl1pPr algn="l">
              <a:defRPr sz="1100"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6298744"/>
            <a:ext cx="3810000" cy="27305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4856" y="6312392"/>
            <a:ext cx="685800" cy="265089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94560"/>
            <a:ext cx="7772400" cy="1362075"/>
          </a:xfrm>
        </p:spPr>
        <p:txBody>
          <a:bodyPr vert="horz" lIns="45720" tIns="0" rIns="45720" bIns="0" rtlCol="0" anchor="b" anchorCtr="0">
            <a:noAutofit/>
          </a:bodyPr>
          <a:lstStyle>
            <a:lvl1pPr algn="l" defTabSz="914400" rtl="0" eaLnBrk="1" latinLnBrk="0" hangingPunct="1">
              <a:lnSpc>
                <a:spcPts val="5000"/>
              </a:lnSpc>
              <a:spcBef>
                <a:spcPct val="0"/>
              </a:spcBef>
              <a:buNone/>
              <a:defRPr sz="4600" b="1" kern="1200" cap="none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57016"/>
            <a:ext cx="7772400" cy="987552"/>
          </a:xfrm>
        </p:spPr>
        <p:txBody>
          <a:bodyPr vert="horz" lIns="91440" tIns="0" rIns="45720" bIns="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SzPct val="90000"/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Watermar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712693" y="1689847"/>
            <a:ext cx="8431303" cy="2209800"/>
          </a:xfrm>
        </p:spPr>
        <p:txBody>
          <a:bodyPr wrap="none" lIns="0" tIns="0" rIns="0" bIns="0" anchor="ctr" anchorCtr="0">
            <a:noAutofit/>
          </a:bodyPr>
          <a:lstStyle>
            <a:lvl1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  <a:lvl2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2pPr>
            <a:lvl3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3pPr>
            <a:lvl4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4pPr>
            <a:lvl5pPr marL="0" indent="0" algn="l">
              <a:spcBef>
                <a:spcPts val="0"/>
              </a:spcBef>
              <a:buNone/>
              <a:defRPr sz="12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196353"/>
            <a:ext cx="5334000" cy="1362075"/>
          </a:xfrm>
        </p:spPr>
        <p:txBody>
          <a:bodyPr lIns="45720" tIns="0" rIns="45720" bIns="0" anchor="b" anchorCtr="0"/>
          <a:lstStyle>
            <a:lvl1pPr algn="l">
              <a:lnSpc>
                <a:spcPts val="5000"/>
              </a:lnSpc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560618"/>
            <a:ext cx="5334000" cy="983087"/>
          </a:xfrm>
        </p:spPr>
        <p:txBody>
          <a:bodyPr tIns="0" rIns="45720" bIns="0" anchor="t" anchorCtr="0"/>
          <a:lstStyle>
            <a:lvl1pPr marL="0" indent="0">
              <a:spcBef>
                <a:spcPct val="0"/>
              </a:spcBef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52775" y="4069804"/>
            <a:ext cx="5538788" cy="1162050"/>
          </a:xfrm>
        </p:spPr>
        <p:txBody>
          <a:bodyPr tIns="0" bIns="0" anchor="b"/>
          <a:lstStyle>
            <a:lvl1pPr algn="l">
              <a:lnSpc>
                <a:spcPts val="4600"/>
              </a:lnSpc>
              <a:defRPr sz="4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grpSp>
        <p:nvGrpSpPr>
          <p:cNvPr id="3" name="Group 8"/>
          <p:cNvGrpSpPr/>
          <p:nvPr/>
        </p:nvGrpSpPr>
        <p:grpSpPr>
          <a:xfrm rot="21240000">
            <a:off x="654352" y="445180"/>
            <a:ext cx="5416247" cy="3630168"/>
            <a:chOff x="1524000" y="381000"/>
            <a:chExt cx="3657600" cy="4737978"/>
          </a:xfrm>
        </p:grpSpPr>
        <p:sp>
          <p:nvSpPr>
            <p:cNvPr id="10" name="Rectangle 9"/>
            <p:cNvSpPr/>
            <p:nvPr userDrawn="1"/>
          </p:nvSpPr>
          <p:spPr>
            <a:xfrm>
              <a:off x="1524000" y="381000"/>
              <a:ext cx="3657600" cy="4724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1524000" y="381000"/>
              <a:ext cx="3657600" cy="4737978"/>
            </a:xfrm>
            <a:prstGeom prst="rect">
              <a:avLst/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15000">
                  <a:schemeClr val="bg1">
                    <a:alpha val="75000"/>
                  </a:schemeClr>
                </a:gs>
                <a:gs pos="100000">
                  <a:schemeClr val="bg1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  <a:tileRect l="-100000" t="-100000"/>
            </a:gradFill>
            <a:ln>
              <a:noFill/>
            </a:ln>
            <a:effectLst>
              <a:innerShdw blurRad="190500" dist="88900" dir="13500000">
                <a:schemeClr val="bg1">
                  <a:lumMod val="65000"/>
                  <a:alpha val="25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Picture Placeholder 9"/>
          <p:cNvSpPr>
            <a:spLocks noGrp="1"/>
          </p:cNvSpPr>
          <p:nvPr>
            <p:ph type="pic" sz="quarter" idx="15"/>
          </p:nvPr>
        </p:nvSpPr>
        <p:spPr>
          <a:xfrm rot="21240000">
            <a:off x="857677" y="632632"/>
            <a:ext cx="5009597" cy="3255264"/>
          </a:xfrm>
          <a:solidFill>
            <a:schemeClr val="bg1">
              <a:lumMod val="85000"/>
            </a:schemeClr>
          </a:solidFill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58117" y="5230906"/>
            <a:ext cx="5532958" cy="865093"/>
          </a:xfrm>
        </p:spPr>
        <p:txBody>
          <a:bodyPr/>
          <a:lstStyle>
            <a:lvl1pPr marL="0" indent="0">
              <a:spcBef>
                <a:spcPct val="0"/>
              </a:spcBef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35139"/>
            <a:ext cx="3566160" cy="4056062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344488">
              <a:defRPr sz="1800"/>
            </a:lvl6pPr>
            <a:lvl7pPr marL="2290763" indent="-344488">
              <a:defRPr sz="1800"/>
            </a:lvl7pPr>
            <a:lvl8pPr marL="2290763" indent="-344488">
              <a:defRPr sz="1800"/>
            </a:lvl8pPr>
            <a:lvl9pPr marL="229076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326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7367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30247" y="1419366"/>
            <a:ext cx="3200400" cy="584035"/>
          </a:xfrm>
        </p:spPr>
        <p:txBody>
          <a:bodyPr anchor="b"/>
          <a:lstStyle>
            <a:lvl1pPr marL="0" indent="0" algn="ctr">
              <a:spcBef>
                <a:spcPct val="0"/>
              </a:spcBef>
              <a:buNone/>
              <a:defRPr sz="2200" b="0">
                <a:solidFill>
                  <a:schemeClr val="tx2">
                    <a:lumMod val="60000"/>
                    <a:lumOff val="40000"/>
                  </a:schemeClr>
                </a:solidFill>
                <a:latin typeface="Impac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6514" y="2174875"/>
            <a:ext cx="3566160" cy="36163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2290763" indent="-344488">
              <a:defRPr sz="1600"/>
            </a:lvl6pPr>
            <a:lvl7pPr marL="2290763" indent="-344488">
              <a:defRPr sz="1600"/>
            </a:lvl7pPr>
            <a:lvl8pPr marL="2290763" indent="-344488">
              <a:defRPr sz="1600"/>
            </a:lvl8pPr>
            <a:lvl9pPr marL="229076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3" name="Picture 12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  <p:pic>
        <p:nvPicPr>
          <p:cNvPr id="12" name="Picture 11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39" y="1897040"/>
            <a:ext cx="3228975" cy="142875"/>
          </a:xfrm>
          <a:prstGeom prst="rect">
            <a:avLst/>
          </a:prstGeom>
        </p:spPr>
      </p:pic>
      <p:pic>
        <p:nvPicPr>
          <p:cNvPr id="14" name="Picture 13" descr="Comparison-Underlin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5960" y="1897040"/>
            <a:ext cx="3228975" cy="14287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735138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914400" y="3870960"/>
            <a:ext cx="7315200" cy="1920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22" Type="http://schemas.openxmlformats.org/officeDocument/2006/relationships/image" Target="../media/image6.png"/><Relationship Id="rId23" Type="http://schemas.openxmlformats.org/officeDocument/2006/relationships/image" Target="../media/image7.png"/><Relationship Id="rId24" Type="http://schemas.openxmlformats.org/officeDocument/2006/relationships/image" Target="../media/image8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503238"/>
            <a:ext cx="7313613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735138"/>
            <a:ext cx="7313613" cy="4056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63438" y="6314461"/>
            <a:ext cx="1295400" cy="265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fld id="{2DF66AD8-BC4A-4004-9882-414398D930CA}" type="datetimeFigureOut">
              <a:rPr lang="en-US" smtClean="0"/>
              <a:t>7/18/16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2607" y="6305797"/>
            <a:ext cx="3717967" cy="2592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  <a:latin typeface="Rockwell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21388" y="5476097"/>
            <a:ext cx="1483056" cy="851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00">
                <a:gradFill>
                  <a:gsLst>
                    <a:gs pos="0">
                      <a:schemeClr val="tx1">
                        <a:alpha val="10000"/>
                      </a:schemeClr>
                    </a:gs>
                    <a:gs pos="100000">
                      <a:schemeClr val="tx1">
                        <a:alpha val="10000"/>
                      </a:schemeClr>
                    </a:gs>
                  </a:gsLst>
                  <a:lin ang="5400000" scaled="0"/>
                </a:gradFill>
                <a:latin typeface="Impact" pitchFamily="34" charset="0"/>
              </a:defRPr>
            </a:lvl1pPr>
          </a:lstStyle>
          <a:p>
            <a:fld id="{B9D2C864-9362-43C7-A136-D9C41D93A96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3550" indent="-463550" algn="l" defTabSz="914400" rtl="0" eaLnBrk="1" latinLnBrk="0" hangingPunct="1">
        <a:spcBef>
          <a:spcPts val="2000"/>
        </a:spcBef>
        <a:buSzPct val="90000"/>
        <a:buFontTx/>
        <a:buBlip>
          <a:blip r:embed="rId2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SzPct val="90000"/>
        <a:buFontTx/>
        <a:buBlip>
          <a:blip r:embed="rId23"/>
        </a:buBlip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255713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025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38338" indent="-341313" algn="l" defTabSz="914400" rtl="0" eaLnBrk="1" latinLnBrk="0" hangingPunct="1">
        <a:spcBef>
          <a:spcPts val="600"/>
        </a:spcBef>
        <a:buSzPct val="90000"/>
        <a:buFontTx/>
        <a:buBlip>
          <a:blip r:embed="rId24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ct val="20000"/>
        </a:spcBef>
        <a:buSzPct val="90000"/>
        <a:buFontTx/>
        <a:buBlip>
          <a:blip r:embed="rId24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ct val="20000"/>
        </a:spcBef>
        <a:buSzPct val="90000"/>
        <a:buFontTx/>
        <a:buBlip>
          <a:blip r:embed="rId22"/>
        </a:buBlip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ct val="20000"/>
        </a:spcBef>
        <a:buSzPct val="90000"/>
        <a:buFontTx/>
        <a:buBlip>
          <a:blip r:embed="rId23"/>
        </a:buBlip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Stage </a:t>
            </a:r>
            <a:r>
              <a:rPr lang="en-US" dirty="0" smtClean="0"/>
              <a:t>15 </a:t>
            </a:r>
            <a:r>
              <a:rPr lang="en-US" dirty="0" smtClean="0"/>
              <a:t>Vocabulary	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0896" y="5190007"/>
            <a:ext cx="1787886" cy="148990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25688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Agmen</a:t>
            </a:r>
            <a:r>
              <a:rPr lang="en-US" dirty="0"/>
              <a:t>, </a:t>
            </a:r>
            <a:r>
              <a:rPr lang="en-US" dirty="0" err="1"/>
              <a:t>agminis</a:t>
            </a:r>
            <a:r>
              <a:rPr lang="en-US" dirty="0"/>
              <a:t>, n. – column (of people), procession</a:t>
            </a:r>
          </a:p>
          <a:p>
            <a:pPr lvl="0"/>
            <a:r>
              <a:rPr lang="en-US" dirty="0"/>
              <a:t>Aqua, </a:t>
            </a:r>
            <a:r>
              <a:rPr lang="en-US" dirty="0" err="1"/>
              <a:t>aquae</a:t>
            </a:r>
            <a:r>
              <a:rPr lang="en-US" dirty="0"/>
              <a:t>, f. - water</a:t>
            </a:r>
          </a:p>
          <a:p>
            <a:pPr lvl="0"/>
            <a:r>
              <a:rPr lang="en-US" dirty="0" err="1"/>
              <a:t>Equus</a:t>
            </a:r>
            <a:r>
              <a:rPr lang="en-US" dirty="0"/>
              <a:t>, </a:t>
            </a:r>
            <a:r>
              <a:rPr lang="en-US" dirty="0" err="1"/>
              <a:t>equī</a:t>
            </a:r>
            <a:r>
              <a:rPr lang="en-US" dirty="0"/>
              <a:t>, m. - horse</a:t>
            </a:r>
          </a:p>
          <a:p>
            <a:pPr lvl="0"/>
            <a:r>
              <a:rPr lang="en-US" dirty="0" err="1"/>
              <a:t>Lectus</a:t>
            </a:r>
            <a:r>
              <a:rPr lang="en-US" dirty="0"/>
              <a:t>, </a:t>
            </a:r>
            <a:r>
              <a:rPr lang="en-US" dirty="0" err="1"/>
              <a:t>lectī</a:t>
            </a:r>
            <a:r>
              <a:rPr lang="en-US" dirty="0"/>
              <a:t>, m. – couch</a:t>
            </a:r>
          </a:p>
          <a:p>
            <a:pPr lvl="0"/>
            <a:r>
              <a:rPr lang="en-US" dirty="0" err="1"/>
              <a:t>Lītus</a:t>
            </a:r>
            <a:r>
              <a:rPr lang="en-US" dirty="0"/>
              <a:t>, </a:t>
            </a:r>
            <a:r>
              <a:rPr lang="en-US" dirty="0" err="1"/>
              <a:t>lītoris</a:t>
            </a:r>
            <a:r>
              <a:rPr lang="en-US" dirty="0"/>
              <a:t>, n. – shore, coast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88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Nouns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35137"/>
            <a:ext cx="7313613" cy="4722629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Mare, </a:t>
            </a:r>
            <a:r>
              <a:rPr lang="en-US" dirty="0" err="1"/>
              <a:t>maris</a:t>
            </a:r>
            <a:r>
              <a:rPr lang="en-US" dirty="0"/>
              <a:t>, n. - sea</a:t>
            </a:r>
          </a:p>
          <a:p>
            <a:pPr lvl="0"/>
            <a:r>
              <a:rPr lang="en-US" dirty="0" err="1"/>
              <a:t>Nauta</a:t>
            </a:r>
            <a:r>
              <a:rPr lang="en-US" dirty="0"/>
              <a:t>, </a:t>
            </a:r>
            <a:r>
              <a:rPr lang="en-US" dirty="0" err="1"/>
              <a:t>nautae</a:t>
            </a:r>
            <a:r>
              <a:rPr lang="en-US" dirty="0"/>
              <a:t>, m. - sailor</a:t>
            </a:r>
          </a:p>
          <a:p>
            <a:pPr lvl="0"/>
            <a:r>
              <a:rPr lang="en-US" dirty="0" err="1"/>
              <a:t>Princeps</a:t>
            </a:r>
            <a:r>
              <a:rPr lang="en-US" dirty="0"/>
              <a:t>, </a:t>
            </a:r>
            <a:r>
              <a:rPr lang="en-US" dirty="0" err="1"/>
              <a:t>principis</a:t>
            </a:r>
            <a:r>
              <a:rPr lang="en-US" dirty="0"/>
              <a:t>, m. - chieftain</a:t>
            </a:r>
          </a:p>
          <a:p>
            <a:pPr lvl="0"/>
            <a:r>
              <a:rPr lang="en-US" dirty="0" err="1"/>
              <a:t>Sacerdōs</a:t>
            </a:r>
            <a:r>
              <a:rPr lang="en-US" dirty="0"/>
              <a:t>, </a:t>
            </a:r>
            <a:r>
              <a:rPr lang="en-US" dirty="0" err="1"/>
              <a:t>sacerdōtis</a:t>
            </a:r>
            <a:r>
              <a:rPr lang="en-US" dirty="0"/>
              <a:t>, m. - priest</a:t>
            </a:r>
          </a:p>
          <a:p>
            <a:pPr lvl="0"/>
            <a:r>
              <a:rPr lang="en-US" dirty="0" err="1"/>
              <a:t>Unda</a:t>
            </a:r>
            <a:r>
              <a:rPr lang="en-US" dirty="0"/>
              <a:t>, </a:t>
            </a:r>
            <a:r>
              <a:rPr lang="en-US" dirty="0" err="1"/>
              <a:t>undae</a:t>
            </a:r>
            <a:r>
              <a:rPr lang="en-US" dirty="0"/>
              <a:t>, f. - wave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0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1"/>
            <a:ext cx="7313613" cy="5302326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Claudō</a:t>
            </a:r>
            <a:r>
              <a:rPr lang="en-US" dirty="0"/>
              <a:t>, </a:t>
            </a:r>
            <a:r>
              <a:rPr lang="en-US" dirty="0" err="1"/>
              <a:t>claudere</a:t>
            </a:r>
            <a:r>
              <a:rPr lang="en-US" dirty="0"/>
              <a:t>, </a:t>
            </a:r>
            <a:r>
              <a:rPr lang="en-US" dirty="0" err="1"/>
              <a:t>clausī</a:t>
            </a:r>
            <a:r>
              <a:rPr lang="en-US" dirty="0"/>
              <a:t>, </a:t>
            </a:r>
            <a:r>
              <a:rPr lang="en-US" dirty="0" err="1"/>
              <a:t>clausus</a:t>
            </a:r>
            <a:r>
              <a:rPr lang="en-US" dirty="0"/>
              <a:t> - close</a:t>
            </a:r>
          </a:p>
          <a:p>
            <a:pPr lvl="0"/>
            <a:r>
              <a:rPr lang="en-US" dirty="0" err="1"/>
              <a:t>Debeō</a:t>
            </a:r>
            <a:r>
              <a:rPr lang="en-US" dirty="0"/>
              <a:t>, </a:t>
            </a:r>
            <a:r>
              <a:rPr lang="en-US" dirty="0" err="1"/>
              <a:t>debēre</a:t>
            </a:r>
            <a:r>
              <a:rPr lang="en-US" dirty="0"/>
              <a:t>, </a:t>
            </a:r>
            <a:r>
              <a:rPr lang="en-US" dirty="0" err="1"/>
              <a:t>debuī</a:t>
            </a:r>
            <a:r>
              <a:rPr lang="en-US" dirty="0"/>
              <a:t>, </a:t>
            </a:r>
            <a:r>
              <a:rPr lang="en-US" dirty="0" err="1"/>
              <a:t>debitus</a:t>
            </a:r>
            <a:r>
              <a:rPr lang="en-US" dirty="0"/>
              <a:t> – ought, owe</a:t>
            </a:r>
          </a:p>
          <a:p>
            <a:pPr lvl="0"/>
            <a:r>
              <a:rPr lang="en-US" dirty="0" err="1"/>
              <a:t>Impediō</a:t>
            </a:r>
            <a:r>
              <a:rPr lang="en-US" dirty="0"/>
              <a:t>, </a:t>
            </a:r>
            <a:r>
              <a:rPr lang="en-US" dirty="0" err="1"/>
              <a:t>impedīre</a:t>
            </a:r>
            <a:r>
              <a:rPr lang="en-US" dirty="0"/>
              <a:t>, </a:t>
            </a:r>
            <a:r>
              <a:rPr lang="en-US" dirty="0" err="1"/>
              <a:t>impedīvī</a:t>
            </a:r>
            <a:r>
              <a:rPr lang="en-US" dirty="0"/>
              <a:t>, </a:t>
            </a:r>
            <a:r>
              <a:rPr lang="en-US" dirty="0" err="1"/>
              <a:t>impedītus</a:t>
            </a:r>
            <a:r>
              <a:rPr lang="en-US" dirty="0"/>
              <a:t> - hinder</a:t>
            </a:r>
          </a:p>
          <a:p>
            <a:pPr lvl="0"/>
            <a:r>
              <a:rPr lang="en-US" dirty="0" err="1"/>
              <a:t>Redeō</a:t>
            </a:r>
            <a:r>
              <a:rPr lang="en-US" dirty="0"/>
              <a:t>, </a:t>
            </a:r>
            <a:r>
              <a:rPr lang="en-US" dirty="0" err="1"/>
              <a:t>redīre</a:t>
            </a:r>
            <a:r>
              <a:rPr lang="en-US" dirty="0"/>
              <a:t>, </a:t>
            </a:r>
            <a:r>
              <a:rPr lang="en-US" dirty="0" err="1"/>
              <a:t>rediī</a:t>
            </a:r>
            <a:r>
              <a:rPr lang="en-US" dirty="0"/>
              <a:t>, </a:t>
            </a:r>
            <a:r>
              <a:rPr lang="en-US" dirty="0" err="1"/>
              <a:t>reditūrus</a:t>
            </a:r>
            <a:r>
              <a:rPr lang="en-US" dirty="0"/>
              <a:t> – go back</a:t>
            </a:r>
          </a:p>
          <a:p>
            <a:pPr lvl="0"/>
            <a:r>
              <a:rPr lang="en-US" dirty="0" err="1"/>
              <a:t>Teneō</a:t>
            </a:r>
            <a:r>
              <a:rPr lang="en-US" dirty="0"/>
              <a:t>, </a:t>
            </a:r>
            <a:r>
              <a:rPr lang="en-US" dirty="0" err="1"/>
              <a:t>tenēre</a:t>
            </a:r>
            <a:r>
              <a:rPr lang="en-US" dirty="0"/>
              <a:t>, </a:t>
            </a:r>
            <a:r>
              <a:rPr lang="en-US" dirty="0" err="1"/>
              <a:t>tenuī</a:t>
            </a:r>
            <a:r>
              <a:rPr lang="en-US" dirty="0"/>
              <a:t>, </a:t>
            </a:r>
            <a:r>
              <a:rPr lang="en-US" dirty="0" err="1"/>
              <a:t>tentus</a:t>
            </a:r>
            <a:r>
              <a:rPr lang="en-US" dirty="0"/>
              <a:t> – hold, keep</a:t>
            </a:r>
          </a:p>
          <a:p>
            <a:pPr lvl="0"/>
            <a:r>
              <a:rPr lang="en-US" dirty="0" err="1"/>
              <a:t>Vincō</a:t>
            </a:r>
            <a:r>
              <a:rPr lang="en-US" dirty="0"/>
              <a:t>, </a:t>
            </a:r>
            <a:r>
              <a:rPr lang="en-US" dirty="0" err="1"/>
              <a:t>vincere</a:t>
            </a:r>
            <a:r>
              <a:rPr lang="en-US" dirty="0"/>
              <a:t>, </a:t>
            </a:r>
            <a:r>
              <a:rPr lang="en-US" dirty="0" err="1"/>
              <a:t>vīcī</a:t>
            </a:r>
            <a:r>
              <a:rPr lang="en-US" dirty="0"/>
              <a:t>, </a:t>
            </a:r>
            <a:r>
              <a:rPr lang="en-US" dirty="0" err="1"/>
              <a:t>victus</a:t>
            </a:r>
            <a:r>
              <a:rPr lang="en-US" dirty="0"/>
              <a:t> – conquer, win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77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4504801"/>
          </a:xfrm>
        </p:spPr>
        <p:txBody>
          <a:bodyPr>
            <a:normAutofit/>
          </a:bodyPr>
          <a:lstStyle/>
          <a:p>
            <a:r>
              <a:rPr lang="en-US" dirty="0"/>
              <a:t>Adjectives:</a:t>
            </a:r>
          </a:p>
          <a:p>
            <a:pPr lvl="1"/>
            <a:r>
              <a:rPr lang="en-US" dirty="0" err="1"/>
              <a:t>Alius</a:t>
            </a:r>
            <a:r>
              <a:rPr lang="en-US" dirty="0"/>
              <a:t>, alia, </a:t>
            </a:r>
            <a:r>
              <a:rPr lang="en-US" dirty="0" err="1"/>
              <a:t>aliud</a:t>
            </a:r>
            <a:r>
              <a:rPr lang="en-US" dirty="0"/>
              <a:t> – other, another</a:t>
            </a:r>
            <a:endParaRPr lang="en-US" sz="1800" dirty="0"/>
          </a:p>
          <a:p>
            <a:pPr lvl="1"/>
            <a:r>
              <a:rPr lang="en-US" dirty="0"/>
              <a:t>Commodus, </a:t>
            </a:r>
            <a:r>
              <a:rPr lang="en-US" dirty="0" err="1"/>
              <a:t>commoda</a:t>
            </a:r>
            <a:r>
              <a:rPr lang="en-US" dirty="0"/>
              <a:t>, </a:t>
            </a:r>
            <a:r>
              <a:rPr lang="en-US" dirty="0" err="1"/>
              <a:t>commodum</a:t>
            </a:r>
            <a:r>
              <a:rPr lang="en-US" dirty="0"/>
              <a:t> - convenient</a:t>
            </a:r>
            <a:endParaRPr lang="en-US" sz="1800" dirty="0"/>
          </a:p>
          <a:p>
            <a:pPr lvl="1"/>
            <a:r>
              <a:rPr lang="en-US" dirty="0"/>
              <a:t>Miser, </a:t>
            </a:r>
            <a:r>
              <a:rPr lang="en-US" dirty="0" err="1"/>
              <a:t>misera</a:t>
            </a:r>
            <a:r>
              <a:rPr lang="en-US" dirty="0"/>
              <a:t>, </a:t>
            </a:r>
            <a:r>
              <a:rPr lang="en-US" dirty="0" err="1"/>
              <a:t>miserum</a:t>
            </a:r>
            <a:r>
              <a:rPr lang="en-US" dirty="0"/>
              <a:t> – sad, wretched</a:t>
            </a:r>
            <a:endParaRPr lang="en-US" sz="1800" dirty="0"/>
          </a:p>
          <a:p>
            <a:pPr lvl="1"/>
            <a:r>
              <a:rPr lang="en-US" dirty="0"/>
              <a:t> </a:t>
            </a:r>
          </a:p>
          <a:p>
            <a:r>
              <a:rPr lang="en-US" dirty="0"/>
              <a:t>Adverbs:</a:t>
            </a:r>
          </a:p>
          <a:p>
            <a:pPr lvl="1"/>
            <a:r>
              <a:rPr lang="en-US" dirty="0" err="1"/>
              <a:t>Etiam</a:t>
            </a:r>
            <a:r>
              <a:rPr lang="en-US" dirty="0"/>
              <a:t> – also, even</a:t>
            </a:r>
            <a:endParaRPr lang="en-US" sz="1800" dirty="0"/>
          </a:p>
          <a:p>
            <a:pPr lvl="1"/>
            <a:r>
              <a:rPr lang="en-US" dirty="0" err="1"/>
              <a:t>Lentē</a:t>
            </a:r>
            <a:r>
              <a:rPr lang="en-US" dirty="0"/>
              <a:t> - slowly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194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80667"/>
            <a:ext cx="7313613" cy="4504801"/>
          </a:xfrm>
        </p:spPr>
        <p:txBody>
          <a:bodyPr>
            <a:normAutofit/>
          </a:bodyPr>
          <a:lstStyle/>
          <a:p>
            <a:r>
              <a:rPr lang="en-US" dirty="0" smtClean="0"/>
              <a:t>Pronoun:</a:t>
            </a:r>
          </a:p>
          <a:p>
            <a:pPr lvl="1"/>
            <a:r>
              <a:rPr lang="en-US" dirty="0"/>
              <a:t>Qui, quae, quod – who, which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4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Inkwell">
  <a:themeElements>
    <a:clrScheme name="Inkwell">
      <a:dk1>
        <a:sysClr val="windowText" lastClr="000000"/>
      </a:dk1>
      <a:lt1>
        <a:sysClr val="window" lastClr="FFFFFF"/>
      </a:lt1>
      <a:dk2>
        <a:srgbClr val="584D2E"/>
      </a:dk2>
      <a:lt2>
        <a:srgbClr val="EFE7C3"/>
      </a:lt2>
      <a:accent1>
        <a:srgbClr val="860908"/>
      </a:accent1>
      <a:accent2>
        <a:srgbClr val="4A0505"/>
      </a:accent2>
      <a:accent3>
        <a:srgbClr val="7A500A"/>
      </a:accent3>
      <a:accent4>
        <a:srgbClr val="C47810"/>
      </a:accent4>
      <a:accent5>
        <a:srgbClr val="827752"/>
      </a:accent5>
      <a:accent6>
        <a:srgbClr val="B5BB83"/>
      </a:accent6>
      <a:hlink>
        <a:srgbClr val="C47810"/>
      </a:hlink>
      <a:folHlink>
        <a:srgbClr val="F0A43A"/>
      </a:folHlink>
    </a:clrScheme>
    <a:fontScheme name="Inkwell">
      <a:maj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Goudy Old Style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Inkwel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30000"/>
                <a:satMod val="150000"/>
              </a:schemeClr>
              <a:schemeClr val="phClr">
                <a:alpha val="10000"/>
                <a:satMod val="12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38100" dir="5400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  <a:softEdge rad="25400"/>
          </a:effectLst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Inkwell.thmx</Template>
  <TotalTime>8</TotalTime>
  <Words>197</Words>
  <Application>Microsoft Macintosh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Inkwell</vt:lpstr>
      <vt:lpstr>Stage 15 Vocabulary </vt:lpstr>
      <vt:lpstr>Nouns</vt:lpstr>
      <vt:lpstr>Nouns</vt:lpstr>
      <vt:lpstr>Verbs</vt:lpstr>
      <vt:lpstr>Misc.</vt:lpstr>
      <vt:lpstr>Misc.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12 Vocabulary </dc:title>
  <dc:creator>Teacher</dc:creator>
  <cp:lastModifiedBy>Teacher</cp:lastModifiedBy>
  <cp:revision>4</cp:revision>
  <dcterms:created xsi:type="dcterms:W3CDTF">2015-02-27T19:17:25Z</dcterms:created>
  <dcterms:modified xsi:type="dcterms:W3CDTF">2016-07-18T18:05:06Z</dcterms:modified>
</cp:coreProperties>
</file>