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8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Now with </a:t>
            </a:r>
            <a:r>
              <a:rPr lang="en-US" dirty="0" err="1" smtClean="0">
                <a:solidFill>
                  <a:srgbClr val="FF0000"/>
                </a:solidFill>
              </a:rPr>
              <a:t>multis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sanguis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28612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64951"/>
            <a:ext cx="7313613" cy="4989697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latin typeface="American Typewriter"/>
                <a:cs typeface="American Typewriter"/>
              </a:rPr>
              <a:t>gladius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gladī</a:t>
            </a:r>
            <a:r>
              <a:rPr lang="en-US" dirty="0">
                <a:latin typeface="American Typewriter"/>
                <a:cs typeface="American Typewriter"/>
              </a:rPr>
              <a:t>, m. – sword</a:t>
            </a:r>
          </a:p>
          <a:p>
            <a:pPr lvl="0"/>
            <a:r>
              <a:rPr lang="en-US" dirty="0" err="1">
                <a:latin typeface="American Typewriter"/>
                <a:cs typeface="American Typewriter"/>
              </a:rPr>
              <a:t>nūntius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nūntī</a:t>
            </a:r>
            <a:r>
              <a:rPr lang="en-US" dirty="0">
                <a:latin typeface="American Typewriter"/>
                <a:cs typeface="American Typewriter"/>
              </a:rPr>
              <a:t>, m. – messenger</a:t>
            </a:r>
          </a:p>
          <a:p>
            <a:pPr lvl="0"/>
            <a:r>
              <a:rPr lang="en-US" dirty="0" err="1">
                <a:latin typeface="American Typewriter"/>
                <a:cs typeface="American Typewriter"/>
              </a:rPr>
              <a:t>pēs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pedis</a:t>
            </a:r>
            <a:r>
              <a:rPr lang="en-US" dirty="0">
                <a:latin typeface="American Typewriter"/>
                <a:cs typeface="American Typewriter"/>
              </a:rPr>
              <a:t>, m. – foot, paw</a:t>
            </a:r>
          </a:p>
          <a:p>
            <a:pPr lvl="0"/>
            <a:r>
              <a:rPr lang="en-US" dirty="0" err="1">
                <a:latin typeface="American Typewriter"/>
                <a:cs typeface="American Typewriter"/>
              </a:rPr>
              <a:t>porta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portae</a:t>
            </a:r>
            <a:r>
              <a:rPr lang="en-US" dirty="0">
                <a:latin typeface="American Typewriter"/>
                <a:cs typeface="American Typewriter"/>
              </a:rPr>
              <a:t>, f. – gate</a:t>
            </a:r>
          </a:p>
          <a:p>
            <a:pPr lvl="0"/>
            <a:r>
              <a:rPr lang="en-US" dirty="0" err="1">
                <a:latin typeface="American Typewriter"/>
                <a:cs typeface="American Typewriter"/>
              </a:rPr>
              <a:t>puer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puerī</a:t>
            </a:r>
            <a:r>
              <a:rPr lang="en-US" dirty="0">
                <a:latin typeface="American Typewriter"/>
                <a:cs typeface="American Typewriter"/>
              </a:rPr>
              <a:t>, m. – boy</a:t>
            </a:r>
          </a:p>
          <a:p>
            <a:pPr lvl="0"/>
            <a:r>
              <a:rPr lang="en-US" dirty="0" err="1">
                <a:latin typeface="American Typewriter"/>
                <a:cs typeface="American Typewriter"/>
              </a:rPr>
              <a:t>sanguis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sanguis</a:t>
            </a:r>
            <a:r>
              <a:rPr lang="en-US" dirty="0">
                <a:latin typeface="American Typewriter"/>
                <a:cs typeface="American Typewriter"/>
              </a:rPr>
              <a:t>, m. – blood</a:t>
            </a:r>
          </a:p>
          <a:p>
            <a:pPr lvl="0"/>
            <a:r>
              <a:rPr lang="en-US" dirty="0" err="1">
                <a:latin typeface="American Typewriter"/>
                <a:cs typeface="American Typewriter"/>
              </a:rPr>
              <a:t>silva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silvae</a:t>
            </a:r>
            <a:r>
              <a:rPr lang="en-US" dirty="0">
                <a:latin typeface="American Typewriter"/>
                <a:cs typeface="American Typewriter"/>
              </a:rPr>
              <a:t>, f. – woods, forest</a:t>
            </a:r>
          </a:p>
          <a:p>
            <a:pPr lvl="0"/>
            <a:r>
              <a:rPr lang="en-US" dirty="0" err="1">
                <a:latin typeface="American Typewriter"/>
                <a:cs typeface="American Typewriter"/>
              </a:rPr>
              <a:t>spectāculum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spectāculī</a:t>
            </a:r>
            <a:r>
              <a:rPr lang="en-US" dirty="0">
                <a:latin typeface="American Typewriter"/>
                <a:cs typeface="American Typewriter"/>
              </a:rPr>
              <a:t>, n. – show, spectacle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0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Verbs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42269"/>
            <a:ext cx="7679713" cy="4989700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latin typeface="American Typewriter"/>
                <a:cs typeface="American Typewriter"/>
              </a:rPr>
              <a:t>agitō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agitāre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agitāvī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agitātus</a:t>
            </a:r>
            <a:r>
              <a:rPr lang="en-US" dirty="0">
                <a:latin typeface="American Typewriter"/>
                <a:cs typeface="American Typewriter"/>
              </a:rPr>
              <a:t> – chase, hunt</a:t>
            </a:r>
          </a:p>
          <a:p>
            <a:pPr lvl="0"/>
            <a:r>
              <a:rPr lang="en-US" dirty="0" err="1">
                <a:latin typeface="American Typewriter"/>
                <a:cs typeface="American Typewriter"/>
              </a:rPr>
              <a:t>cōnsūmō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cōnsūmere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cōnsūmpsī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cōnsūmpsus</a:t>
            </a:r>
            <a:r>
              <a:rPr lang="en-US" dirty="0">
                <a:latin typeface="American Typewriter"/>
                <a:cs typeface="American Typewriter"/>
              </a:rPr>
              <a:t> – eat</a:t>
            </a:r>
          </a:p>
          <a:p>
            <a:pPr lvl="0"/>
            <a:r>
              <a:rPr lang="en-US" dirty="0" err="1">
                <a:latin typeface="American Typewriter"/>
                <a:cs typeface="American Typewriter"/>
              </a:rPr>
              <a:t>dūcō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dūcere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dūxī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ductus</a:t>
            </a:r>
            <a:r>
              <a:rPr lang="en-US" dirty="0">
                <a:latin typeface="American Typewriter"/>
                <a:cs typeface="American Typewriter"/>
              </a:rPr>
              <a:t> – lead</a:t>
            </a:r>
          </a:p>
          <a:p>
            <a:pPr lvl="0"/>
            <a:r>
              <a:rPr lang="en-US" dirty="0" err="1">
                <a:latin typeface="American Typewriter"/>
                <a:cs typeface="American Typewriter"/>
              </a:rPr>
              <a:t>postulō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postulāre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postulāvī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postulātus</a:t>
            </a:r>
            <a:r>
              <a:rPr lang="en-US" dirty="0">
                <a:latin typeface="American Typewriter"/>
                <a:cs typeface="American Typewriter"/>
              </a:rPr>
              <a:t> – demand</a:t>
            </a:r>
          </a:p>
          <a:p>
            <a:pPr lvl="0"/>
            <a:r>
              <a:rPr lang="en-US" dirty="0" err="1">
                <a:latin typeface="American Typewriter"/>
                <a:cs typeface="American Typewriter"/>
              </a:rPr>
              <a:t>pugnō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pugnāre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pugnāvī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pugnātus</a:t>
            </a:r>
            <a:r>
              <a:rPr lang="en-US" dirty="0">
                <a:latin typeface="American Typewriter"/>
                <a:cs typeface="American Typewriter"/>
              </a:rPr>
              <a:t> – fight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2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Misc.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Adjectives</a:t>
            </a:r>
          </a:p>
          <a:p>
            <a:pPr lvl="1"/>
            <a:r>
              <a:rPr lang="en-US" dirty="0" err="1">
                <a:latin typeface="American Typewriter"/>
                <a:cs typeface="American Typewriter"/>
              </a:rPr>
              <a:t>ferōx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ferōcis</a:t>
            </a:r>
            <a:r>
              <a:rPr lang="en-US" dirty="0">
                <a:latin typeface="American Typewriter"/>
                <a:cs typeface="American Typewriter"/>
              </a:rPr>
              <a:t> – fierce, ferocious</a:t>
            </a:r>
          </a:p>
          <a:p>
            <a:pPr lvl="1"/>
            <a:r>
              <a:rPr lang="en-US" dirty="0" err="1">
                <a:latin typeface="American Typewriter"/>
                <a:cs typeface="American Typewriter"/>
              </a:rPr>
              <a:t>ignāvus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ignava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ignavum</a:t>
            </a:r>
            <a:r>
              <a:rPr lang="en-US" dirty="0">
                <a:latin typeface="American Typewriter"/>
                <a:cs typeface="American Typewriter"/>
              </a:rPr>
              <a:t> – cowardly, lazy</a:t>
            </a:r>
          </a:p>
          <a:p>
            <a:pPr lvl="1"/>
            <a:r>
              <a:rPr lang="en-US" dirty="0" err="1">
                <a:latin typeface="American Typewriter"/>
                <a:cs typeface="American Typewriter"/>
              </a:rPr>
              <a:t>tōtus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tōta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tōtum</a:t>
            </a:r>
            <a:r>
              <a:rPr lang="en-US" dirty="0">
                <a:latin typeface="American Typewriter"/>
                <a:cs typeface="American Typewriter"/>
              </a:rPr>
              <a:t> – </a:t>
            </a:r>
            <a:r>
              <a:rPr lang="en-US" dirty="0" smtClean="0">
                <a:latin typeface="American Typewriter"/>
                <a:cs typeface="American Typewriter"/>
              </a:rPr>
              <a:t>whole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Adverbs</a:t>
            </a:r>
          </a:p>
          <a:p>
            <a:pPr lvl="1"/>
            <a:r>
              <a:rPr lang="en-US" dirty="0">
                <a:latin typeface="American Typewriter"/>
                <a:cs typeface="American Typewriter"/>
              </a:rPr>
              <a:t>facile – easily</a:t>
            </a:r>
            <a:endParaRPr lang="en-US" sz="1800" dirty="0">
              <a:latin typeface="American Typewriter"/>
              <a:cs typeface="American Typewriter"/>
            </a:endParaRPr>
          </a:p>
          <a:p>
            <a:pPr lvl="1"/>
            <a:r>
              <a:rPr lang="en-US" dirty="0" err="1">
                <a:latin typeface="American Typewriter"/>
                <a:cs typeface="American Typewriter"/>
              </a:rPr>
              <a:t>saepe</a:t>
            </a:r>
            <a:r>
              <a:rPr lang="en-US" dirty="0">
                <a:latin typeface="American Typewriter"/>
                <a:cs typeface="American Typewriter"/>
              </a:rPr>
              <a:t> – often</a:t>
            </a:r>
            <a:endParaRPr lang="en-US" sz="1800" dirty="0">
              <a:latin typeface="American Typewriter"/>
              <a:cs typeface="American Typewriter"/>
            </a:endParaRPr>
          </a:p>
          <a:p>
            <a:pPr lvl="1"/>
            <a:r>
              <a:rPr lang="en-US" dirty="0" err="1">
                <a:latin typeface="American Typewriter"/>
                <a:cs typeface="American Typewriter"/>
              </a:rPr>
              <a:t>statim</a:t>
            </a:r>
            <a:r>
              <a:rPr lang="en-US" dirty="0">
                <a:latin typeface="American Typewriter"/>
                <a:cs typeface="American Typewriter"/>
              </a:rPr>
              <a:t> – at once</a:t>
            </a:r>
            <a:endParaRPr lang="en-US" sz="1800" dirty="0">
              <a:latin typeface="American Typewriter"/>
              <a:cs typeface="American Typewriter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475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Pronouns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latin typeface="American Typewriter"/>
                <a:cs typeface="American Typewriter"/>
              </a:rPr>
              <a:t>hic – this</a:t>
            </a:r>
          </a:p>
          <a:p>
            <a:pPr lvl="0"/>
            <a:r>
              <a:rPr lang="en-US" dirty="0" err="1">
                <a:latin typeface="American Typewriter"/>
                <a:cs typeface="American Typewriter"/>
              </a:rPr>
              <a:t>eum</a:t>
            </a:r>
            <a:r>
              <a:rPr lang="en-US" dirty="0">
                <a:latin typeface="American Typewriter"/>
                <a:cs typeface="American Typewriter"/>
              </a:rPr>
              <a:t> - 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06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155</TotalTime>
  <Words>171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Inkwell</vt:lpstr>
      <vt:lpstr>Stage 8 Vocabulary</vt:lpstr>
      <vt:lpstr>Nouns</vt:lpstr>
      <vt:lpstr>Verbs</vt:lpstr>
      <vt:lpstr>Misc.</vt:lpstr>
      <vt:lpstr>Pronouns</vt:lpstr>
    </vt:vector>
  </TitlesOfParts>
  <Company>CMCSS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8 Vocabulary</dc:title>
  <dc:creator>CMCSS CMCSS</dc:creator>
  <cp:lastModifiedBy>Teacher</cp:lastModifiedBy>
  <cp:revision>4</cp:revision>
  <dcterms:created xsi:type="dcterms:W3CDTF">2014-11-17T17:51:55Z</dcterms:created>
  <dcterms:modified xsi:type="dcterms:W3CDTF">2016-07-18T16:10:57Z</dcterms:modified>
</cp:coreProperties>
</file>