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34028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6476999" cy="117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00216"/>
            <a:ext cx="1984247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959351" y="6300216"/>
            <a:ext cx="381304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75320" y="6300216"/>
            <a:ext cx="68579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3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14400" y="1690048"/>
            <a:ext cx="356393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667250" y="368489"/>
            <a:ext cx="3566159" cy="5627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2000"/>
            </a:lvl6pPr>
            <a:lvl7pPr marL="2290763" lvl="6" indent="-347663" rtl="0">
              <a:spcBef>
                <a:spcPts val="0"/>
              </a:spcBef>
              <a:defRPr sz="2000"/>
            </a:lvl7pPr>
            <a:lvl8pPr marL="2290763" lvl="7" indent="-347663" rtl="0">
              <a:spcBef>
                <a:spcPts val="0"/>
              </a:spcBef>
              <a:defRPr sz="2000"/>
            </a:lvl8pPr>
            <a:lvl9pPr marL="2290763" lvl="8" indent="-347663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914398" y="2866030"/>
            <a:ext cx="3563938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5017546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017544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19" name="Shape 119"/>
          <p:cNvGrpSpPr/>
          <p:nvPr/>
        </p:nvGrpSpPr>
        <p:grpSpPr>
          <a:xfrm rot="-178369">
            <a:off x="629027" y="505650"/>
            <a:ext cx="3850925" cy="5516274"/>
            <a:chOff x="1524000" y="381000"/>
            <a:chExt cx="3657600" cy="4737978"/>
          </a:xfrm>
        </p:grpSpPr>
        <p:sp>
          <p:nvSpPr>
            <p:cNvPr id="120" name="Shape 12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Shape 122"/>
          <p:cNvSpPr>
            <a:spLocks noGrp="1"/>
          </p:cNvSpPr>
          <p:nvPr>
            <p:ph type="pic" idx="2"/>
          </p:nvPr>
        </p:nvSpPr>
        <p:spPr>
          <a:xfrm rot="-178369">
            <a:off x="808792" y="667559"/>
            <a:ext cx="3468663" cy="512472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 rot="-385649">
            <a:off x="313409" y="3520797"/>
            <a:ext cx="4088024" cy="3026020"/>
            <a:chOff x="1524000" y="381000"/>
            <a:chExt cx="3657600" cy="4737978"/>
          </a:xfrm>
        </p:grpSpPr>
        <p:sp>
          <p:nvSpPr>
            <p:cNvPr id="125" name="Shape 125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Shape 127"/>
          <p:cNvSpPr>
            <a:spLocks noGrp="1"/>
          </p:cNvSpPr>
          <p:nvPr>
            <p:ph type="pic" idx="2"/>
          </p:nvPr>
        </p:nvSpPr>
        <p:spPr>
          <a:xfrm rot="-385649">
            <a:off x="491057" y="3682578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28" name="Shape 128"/>
          <p:cNvGrpSpPr/>
          <p:nvPr/>
        </p:nvGrpSpPr>
        <p:grpSpPr>
          <a:xfrm rot="232774">
            <a:off x="169480" y="241256"/>
            <a:ext cx="4088024" cy="3026020"/>
            <a:chOff x="1524000" y="381000"/>
            <a:chExt cx="3657600" cy="4737978"/>
          </a:xfrm>
        </p:grpSpPr>
        <p:sp>
          <p:nvSpPr>
            <p:cNvPr id="129" name="Shape 129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Shape 131"/>
          <p:cNvSpPr>
            <a:spLocks noGrp="1"/>
          </p:cNvSpPr>
          <p:nvPr>
            <p:ph type="pic" idx="3"/>
          </p:nvPr>
        </p:nvSpPr>
        <p:spPr>
          <a:xfrm rot="232774">
            <a:off x="347128" y="403036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5013433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13432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bove Capti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39" name="Shape 139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40" name="Shape 14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928735"/>
            <a:ext cx="7315200" cy="987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 rot="232774">
            <a:off x="2248157" y="564564"/>
            <a:ext cx="4653576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above Captio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49" name="Shape 149"/>
          <p:cNvGrpSpPr/>
          <p:nvPr/>
        </p:nvGrpSpPr>
        <p:grpSpPr>
          <a:xfrm rot="-180000">
            <a:off x="113686" y="116367"/>
            <a:ext cx="3969060" cy="3705359"/>
            <a:chOff x="1524000" y="381000"/>
            <a:chExt cx="3657600" cy="4737978"/>
          </a:xfrm>
        </p:grpSpPr>
        <p:sp>
          <p:nvSpPr>
            <p:cNvPr id="150" name="Shape 15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2" name="Shape 152"/>
          <p:cNvSpPr>
            <a:spLocks noGrp="1"/>
          </p:cNvSpPr>
          <p:nvPr>
            <p:ph type="pic" idx="2"/>
          </p:nvPr>
        </p:nvSpPr>
        <p:spPr>
          <a:xfrm rot="-180000">
            <a:off x="299151" y="304998"/>
            <a:ext cx="3598455" cy="333423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53" name="Shape 153"/>
          <p:cNvGrpSpPr/>
          <p:nvPr/>
        </p:nvGrpSpPr>
        <p:grpSpPr>
          <a:xfrm rot="360000">
            <a:off x="4165479" y="323141"/>
            <a:ext cx="4792693" cy="3443311"/>
            <a:chOff x="1524000" y="381000"/>
            <a:chExt cx="3657600" cy="4737978"/>
          </a:xfrm>
        </p:grpSpPr>
        <p:sp>
          <p:nvSpPr>
            <p:cNvPr id="154" name="Shape 154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6" name="Shape 156"/>
          <p:cNvSpPr>
            <a:spLocks noGrp="1"/>
          </p:cNvSpPr>
          <p:nvPr>
            <p:ph type="pic" idx="3"/>
          </p:nvPr>
        </p:nvSpPr>
        <p:spPr>
          <a:xfrm rot="360000">
            <a:off x="4336485" y="507668"/>
            <a:ext cx="4432860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4400" y="4926105"/>
            <a:ext cx="7315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 rot="5400000">
            <a:off x="2543175" y="106362"/>
            <a:ext cx="4056061" cy="7313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 rot="5400000">
            <a:off x="5295817" y="2706715"/>
            <a:ext cx="5357811" cy="8460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 rot="5400000">
            <a:off x="1207294" y="157956"/>
            <a:ext cx="5357811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122215" y="3200400"/>
            <a:ext cx="8021781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3960812" y="3833094"/>
            <a:ext cx="4724400" cy="120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2"/>
          </p:nvPr>
        </p:nvSpPr>
        <p:spPr>
          <a:xfrm>
            <a:off x="3960812" y="5056908"/>
            <a:ext cx="4724400" cy="11565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98744"/>
            <a:ext cx="19811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962400" y="6298744"/>
            <a:ext cx="38099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64856" y="6312392"/>
            <a:ext cx="685799" cy="2650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194559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None/>
              <a:defRPr sz="4600" b="1" cap="none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12693" y="1689847"/>
            <a:ext cx="8431303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96352"/>
            <a:ext cx="53339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defRPr sz="46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3560617"/>
            <a:ext cx="5333999" cy="983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Picture">
    <p:bg>
      <p:bgPr>
        <a:blipFill rotWithShape="1">
          <a:blip r:embed="rId2">
            <a:alphaModFix/>
          </a:blip>
          <a:stretch>
            <a:fillRect t="-3999" b="-3999"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52775" y="4069803"/>
            <a:ext cx="553878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defRPr sz="4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5" name="Shape 45"/>
          <p:cNvGrpSpPr/>
          <p:nvPr/>
        </p:nvGrpSpPr>
        <p:grpSpPr>
          <a:xfrm rot="-360000">
            <a:off x="654351" y="445179"/>
            <a:ext cx="5416247" cy="3630167"/>
            <a:chOff x="1524000" y="381000"/>
            <a:chExt cx="3657600" cy="4737978"/>
          </a:xfrm>
        </p:grpSpPr>
        <p:sp>
          <p:nvSpPr>
            <p:cNvPr id="46" name="Shape 46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 rot="-360000">
            <a:off x="857677" y="632632"/>
            <a:ext cx="5009596" cy="325526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58116" y="5230905"/>
            <a:ext cx="5532958" cy="865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2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71325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897366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930246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6514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9" name="Shape 69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3550" marR="0" lvl="0" indent="-326390" algn="l" rtl="0">
              <a:spcBef>
                <a:spcPts val="20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1469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5713" marR="0" lvl="2" indent="-227012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7025" marR="0" lvl="3" indent="-249555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38338" marR="0" lvl="4" indent="-247968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0763" marR="0" lvl="5" indent="-24479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25725" marR="0" lvl="6" indent="-249554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lvl="7" indent="-25114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313113" marR="0" lvl="8" indent="-251142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Stage 3 Vocabulary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6476999" cy="1174088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t" anchorCtr="0">
            <a:noAutofit/>
          </a:bodyPr>
          <a:lstStyle/>
          <a:p>
            <a: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Slightly less basic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Nouns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8688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iānua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iānuae</a:t>
            </a:r>
            <a:r>
              <a:rPr lang="en-US" dirty="0">
                <a:latin typeface="American Typewriter"/>
                <a:cs typeface="American Typewriter"/>
              </a:rPr>
              <a:t>, f. – door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leō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leonis</a:t>
            </a:r>
            <a:r>
              <a:rPr lang="en-US" dirty="0">
                <a:latin typeface="American Typewriter"/>
                <a:cs typeface="American Typewriter"/>
              </a:rPr>
              <a:t>, m. – lion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nāvis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nāvis</a:t>
            </a:r>
            <a:r>
              <a:rPr lang="en-US" dirty="0">
                <a:latin typeface="American Typewriter"/>
                <a:cs typeface="American Typewriter"/>
              </a:rPr>
              <a:t>, f. – ship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taberna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tabernae</a:t>
            </a:r>
            <a:r>
              <a:rPr lang="en-US" dirty="0">
                <a:latin typeface="American Typewriter"/>
                <a:cs typeface="American Typewriter"/>
              </a:rPr>
              <a:t>, f. – store, shop, inn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vīnum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vīnī</a:t>
            </a:r>
            <a:r>
              <a:rPr lang="en-US" dirty="0">
                <a:latin typeface="American Typewriter"/>
                <a:cs typeface="American Typewriter"/>
              </a:rPr>
              <a:t>, n. – wine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Verbs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914399" y="1371600"/>
            <a:ext cx="7921171" cy="548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bibō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bibere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bībī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bibitus</a:t>
            </a:r>
            <a:r>
              <a:rPr lang="en-US" dirty="0">
                <a:latin typeface="American Typewriter"/>
                <a:cs typeface="American Typewriter"/>
              </a:rPr>
              <a:t> – drink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circumspectō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circumspectāre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circumspectāvī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circumspectātus</a:t>
            </a:r>
            <a:r>
              <a:rPr lang="en-US" dirty="0">
                <a:latin typeface="American Typewriter"/>
                <a:cs typeface="American Typewriter"/>
              </a:rPr>
              <a:t> – look around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clāmō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clāmāre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clāmāvī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clāmātus</a:t>
            </a:r>
            <a:r>
              <a:rPr lang="en-US" dirty="0">
                <a:latin typeface="American Typewriter"/>
                <a:cs typeface="American Typewriter"/>
              </a:rPr>
              <a:t> – shout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exeō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exīre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exiī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exitūrus</a:t>
            </a:r>
            <a:r>
              <a:rPr lang="en-US" dirty="0">
                <a:latin typeface="American Typewriter"/>
                <a:cs typeface="American Typewriter"/>
              </a:rPr>
              <a:t> – go out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exspectō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exspectāre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exspectāvī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exspectātus</a:t>
            </a:r>
            <a:r>
              <a:rPr lang="en-US" dirty="0">
                <a:latin typeface="American Typewriter"/>
                <a:cs typeface="American Typewriter"/>
              </a:rPr>
              <a:t> – wait for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portō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portāre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portāvī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portātus</a:t>
            </a:r>
            <a:r>
              <a:rPr lang="en-US" dirty="0">
                <a:latin typeface="American Typewriter"/>
                <a:cs typeface="American Typewriter"/>
              </a:rPr>
              <a:t> – carry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Verbs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respondeō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respondēre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respondī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responsus</a:t>
            </a:r>
            <a:r>
              <a:rPr lang="en-US" dirty="0">
                <a:latin typeface="American Typewriter"/>
                <a:cs typeface="American Typewriter"/>
              </a:rPr>
              <a:t> – reply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rīdeō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ridēre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rīsī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rīsus</a:t>
            </a:r>
            <a:r>
              <a:rPr lang="en-US" dirty="0">
                <a:latin typeface="American Typewriter"/>
                <a:cs typeface="American Typewriter"/>
              </a:rPr>
              <a:t> – laugh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surgo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surgere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surrexī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surrectus</a:t>
            </a:r>
            <a:r>
              <a:rPr lang="en-US" dirty="0">
                <a:latin typeface="American Typewriter"/>
                <a:cs typeface="American Typewriter"/>
              </a:rPr>
              <a:t> – get up, rise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videō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vidēre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vīdī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vīsus</a:t>
            </a:r>
            <a:r>
              <a:rPr lang="en-US" dirty="0">
                <a:latin typeface="American Typewriter"/>
                <a:cs typeface="American Typewriter"/>
              </a:rPr>
              <a:t> – see </a:t>
            </a:r>
            <a:endParaRPr sz="24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Adjectives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3550" marR="0" lvl="0" indent="-463550" algn="l" rtl="0">
              <a:spcBef>
                <a:spcPts val="0"/>
              </a:spcBef>
              <a:buClr>
                <a:schemeClr val="dk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īrātus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īrāta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īrātum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 – angry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magnus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, magna, magnum – big, large, great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Adverb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3550" marR="0" lvl="0" indent="-463550" algn="l" rtl="0">
              <a:spcBef>
                <a:spcPts val="0"/>
              </a:spcBef>
              <a:buClr>
                <a:schemeClr val="dk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nōn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 – not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Conjunction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3550" marR="0" lvl="0" indent="-463550" algn="l" rtl="0">
              <a:spcBef>
                <a:spcPts val="0"/>
              </a:spcBef>
              <a:buClr>
                <a:schemeClr val="dk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et – 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Preposition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3550" marR="0" lvl="0" indent="-463550" algn="l" rtl="0">
              <a:spcBef>
                <a:spcPts val="0"/>
              </a:spcBef>
              <a:buClr>
                <a:schemeClr val="dk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ad – to, towards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Interjections 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3550" marR="0" lvl="0" indent="-463550" algn="l" rtl="0">
              <a:spcBef>
                <a:spcPts val="0"/>
              </a:spcBef>
              <a:buClr>
                <a:schemeClr val="dk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ecce! – see! look!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salvē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 – hello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kwell">
  <a:themeElements>
    <a:clrScheme name="Inkwell">
      <a:dk1>
        <a:srgbClr val="000000"/>
      </a:dk1>
      <a:lt1>
        <a:srgbClr val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Macintosh PowerPoint</Application>
  <PresentationFormat>On-screen Show (4:3)</PresentationFormat>
  <Paragraphs>32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Stage 3 Vocabulary</vt:lpstr>
      <vt:lpstr>Nouns</vt:lpstr>
      <vt:lpstr>Verbs</vt:lpstr>
      <vt:lpstr>Verbs</vt:lpstr>
      <vt:lpstr>Adjectives</vt:lpstr>
      <vt:lpstr>Adverb</vt:lpstr>
      <vt:lpstr>Conjunction</vt:lpstr>
      <vt:lpstr>Preposition</vt:lpstr>
      <vt:lpstr>Interjections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 Vocabulary</dc:title>
  <cp:lastModifiedBy>Teacher</cp:lastModifiedBy>
  <cp:revision>2</cp:revision>
  <dcterms:modified xsi:type="dcterms:W3CDTF">2016-07-18T15:06:53Z</dcterms:modified>
</cp:coreProperties>
</file>