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34028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2209800" y="3124200"/>
            <a:ext cx="6476999" cy="19141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2209800" y="5056632"/>
            <a:ext cx="6476999" cy="1174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181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00216"/>
            <a:ext cx="1984247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959351" y="6300216"/>
            <a:ext cx="3813048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275320" y="6300216"/>
            <a:ext cx="685799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en-US" sz="1100" b="0" i="0" u="none" strike="noStrike" cap="none">
              <a:solidFill>
                <a:schemeClr val="dk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nten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645151" y="1735138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645151" y="3870960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3"/>
          </p:nvPr>
        </p:nvSpPr>
        <p:spPr>
          <a:xfrm>
            <a:off x="914400" y="1735139"/>
            <a:ext cx="3566159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914400" y="3870960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3"/>
          </p:nvPr>
        </p:nvSpPr>
        <p:spPr>
          <a:xfrm>
            <a:off x="4645151" y="1735138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4"/>
          </p:nvPr>
        </p:nvSpPr>
        <p:spPr>
          <a:xfrm>
            <a:off x="4645151" y="3870960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914400" y="1690048"/>
            <a:ext cx="3563938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9523"/>
              </a:lnSpc>
              <a:spcBef>
                <a:spcPts val="0"/>
              </a:spcBef>
              <a:defRPr sz="42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667250" y="368489"/>
            <a:ext cx="3566159" cy="5627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2000"/>
            </a:lvl6pPr>
            <a:lvl7pPr marL="2290763" lvl="6" indent="-347663" rtl="0">
              <a:spcBef>
                <a:spcPts val="0"/>
              </a:spcBef>
              <a:defRPr sz="2000"/>
            </a:lvl7pPr>
            <a:lvl8pPr marL="2290763" lvl="7" indent="-347663" rtl="0">
              <a:spcBef>
                <a:spcPts val="0"/>
              </a:spcBef>
              <a:defRPr sz="2000"/>
            </a:lvl8pPr>
            <a:lvl9pPr marL="2290763" lvl="8" indent="-347663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2"/>
          </p:nvPr>
        </p:nvSpPr>
        <p:spPr>
          <a:xfrm>
            <a:off x="914398" y="2866030"/>
            <a:ext cx="3563938" cy="21631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60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5017546" y="1524000"/>
            <a:ext cx="356615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9523"/>
              </a:lnSpc>
              <a:spcBef>
                <a:spcPts val="0"/>
              </a:spcBef>
              <a:defRPr sz="42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5017544" y="2699982"/>
            <a:ext cx="3566159" cy="21631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60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pSp>
        <p:nvGrpSpPr>
          <p:cNvPr id="119" name="Shape 119"/>
          <p:cNvGrpSpPr/>
          <p:nvPr/>
        </p:nvGrpSpPr>
        <p:grpSpPr>
          <a:xfrm rot="-178369">
            <a:off x="629027" y="505650"/>
            <a:ext cx="3850925" cy="5516274"/>
            <a:chOff x="1524000" y="381000"/>
            <a:chExt cx="3657600" cy="4737978"/>
          </a:xfrm>
        </p:grpSpPr>
        <p:sp>
          <p:nvSpPr>
            <p:cNvPr id="120" name="Shape 120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2" name="Shape 122"/>
          <p:cNvSpPr>
            <a:spLocks noGrp="1"/>
          </p:cNvSpPr>
          <p:nvPr>
            <p:ph type="pic" idx="2"/>
          </p:nvPr>
        </p:nvSpPr>
        <p:spPr>
          <a:xfrm rot="-178369">
            <a:off x="808792" y="667559"/>
            <a:ext cx="3468663" cy="512472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Pictures with Capti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Shape 124"/>
          <p:cNvGrpSpPr/>
          <p:nvPr/>
        </p:nvGrpSpPr>
        <p:grpSpPr>
          <a:xfrm rot="-385649">
            <a:off x="313409" y="3520797"/>
            <a:ext cx="4088024" cy="3026020"/>
            <a:chOff x="1524000" y="381000"/>
            <a:chExt cx="3657600" cy="4737978"/>
          </a:xfrm>
        </p:grpSpPr>
        <p:sp>
          <p:nvSpPr>
            <p:cNvPr id="125" name="Shape 125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7" name="Shape 127"/>
          <p:cNvSpPr>
            <a:spLocks noGrp="1"/>
          </p:cNvSpPr>
          <p:nvPr>
            <p:ph type="pic" idx="2"/>
          </p:nvPr>
        </p:nvSpPr>
        <p:spPr>
          <a:xfrm rot="-385649">
            <a:off x="491057" y="3682578"/>
            <a:ext cx="3704108" cy="269708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grpSp>
        <p:nvGrpSpPr>
          <p:cNvPr id="128" name="Shape 128"/>
          <p:cNvGrpSpPr/>
          <p:nvPr/>
        </p:nvGrpSpPr>
        <p:grpSpPr>
          <a:xfrm rot="232774">
            <a:off x="169480" y="241256"/>
            <a:ext cx="4088024" cy="3026020"/>
            <a:chOff x="1524000" y="381000"/>
            <a:chExt cx="3657600" cy="4737978"/>
          </a:xfrm>
        </p:grpSpPr>
        <p:sp>
          <p:nvSpPr>
            <p:cNvPr id="129" name="Shape 129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1" name="Shape 131"/>
          <p:cNvSpPr>
            <a:spLocks noGrp="1"/>
          </p:cNvSpPr>
          <p:nvPr>
            <p:ph type="pic" idx="3"/>
          </p:nvPr>
        </p:nvSpPr>
        <p:spPr>
          <a:xfrm rot="232774">
            <a:off x="347128" y="403036"/>
            <a:ext cx="3704108" cy="269708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5013433" y="1524000"/>
            <a:ext cx="356615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9523"/>
              </a:lnSpc>
              <a:spcBef>
                <a:spcPts val="0"/>
              </a:spcBef>
              <a:defRPr sz="42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5013432" y="2699982"/>
            <a:ext cx="3566159" cy="21631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60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above Caption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914400" y="3762373"/>
            <a:ext cx="7315200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27777"/>
              </a:lnSpc>
              <a:spcBef>
                <a:spcPts val="0"/>
              </a:spcBef>
              <a:defRPr sz="3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139" name="Shape 139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40" name="Shape 140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914400" y="4928735"/>
            <a:ext cx="7315200" cy="9879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46" name="Shape 146"/>
          <p:cNvSpPr>
            <a:spLocks noGrp="1"/>
          </p:cNvSpPr>
          <p:nvPr>
            <p:ph type="pic" idx="2"/>
          </p:nvPr>
        </p:nvSpPr>
        <p:spPr>
          <a:xfrm rot="232774">
            <a:off x="2248157" y="564564"/>
            <a:ext cx="4653576" cy="307238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Pictures above Caption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914400" y="3762373"/>
            <a:ext cx="7315200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27777"/>
              </a:lnSpc>
              <a:spcBef>
                <a:spcPts val="0"/>
              </a:spcBef>
              <a:defRPr sz="3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149" name="Shape 149"/>
          <p:cNvGrpSpPr/>
          <p:nvPr/>
        </p:nvGrpSpPr>
        <p:grpSpPr>
          <a:xfrm rot="-180000">
            <a:off x="113686" y="116367"/>
            <a:ext cx="3969060" cy="3705359"/>
            <a:chOff x="1524000" y="381000"/>
            <a:chExt cx="3657600" cy="4737978"/>
          </a:xfrm>
        </p:grpSpPr>
        <p:sp>
          <p:nvSpPr>
            <p:cNvPr id="150" name="Shape 150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2" name="Shape 152"/>
          <p:cNvSpPr>
            <a:spLocks noGrp="1"/>
          </p:cNvSpPr>
          <p:nvPr>
            <p:ph type="pic" idx="2"/>
          </p:nvPr>
        </p:nvSpPr>
        <p:spPr>
          <a:xfrm rot="-180000">
            <a:off x="299151" y="304998"/>
            <a:ext cx="3598455" cy="3334235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grpSp>
        <p:nvGrpSpPr>
          <p:cNvPr id="153" name="Shape 153"/>
          <p:cNvGrpSpPr/>
          <p:nvPr/>
        </p:nvGrpSpPr>
        <p:grpSpPr>
          <a:xfrm rot="360000">
            <a:off x="4165479" y="323141"/>
            <a:ext cx="4792693" cy="3443311"/>
            <a:chOff x="1524000" y="381000"/>
            <a:chExt cx="3657600" cy="4737978"/>
          </a:xfrm>
        </p:grpSpPr>
        <p:sp>
          <p:nvSpPr>
            <p:cNvPr id="154" name="Shape 154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6" name="Shape 156"/>
          <p:cNvSpPr>
            <a:spLocks noGrp="1"/>
          </p:cNvSpPr>
          <p:nvPr>
            <p:ph type="pic" idx="3"/>
          </p:nvPr>
        </p:nvSpPr>
        <p:spPr>
          <a:xfrm rot="360000">
            <a:off x="4336485" y="507668"/>
            <a:ext cx="4432860" cy="307238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914400" y="4926105"/>
            <a:ext cx="73152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 rot="5400000">
            <a:off x="2543175" y="106362"/>
            <a:ext cx="4056061" cy="7313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 rot="5400000">
            <a:off x="5295817" y="2706715"/>
            <a:ext cx="5357811" cy="8460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 rot="5400000">
            <a:off x="1207294" y="157956"/>
            <a:ext cx="5357811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Watermark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122215" y="3200400"/>
            <a:ext cx="8021781" cy="220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lvl="1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lvl="2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lvl="3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lvl="4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3960812" y="3833094"/>
            <a:ext cx="4724400" cy="1209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2"/>
          </p:nvPr>
        </p:nvSpPr>
        <p:spPr>
          <a:xfrm>
            <a:off x="3960812" y="5056908"/>
            <a:ext cx="4724400" cy="11565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181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298744"/>
            <a:ext cx="1981199" cy="273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962400" y="6298744"/>
            <a:ext cx="3809999" cy="273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264856" y="6312392"/>
            <a:ext cx="685799" cy="2650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en-US" sz="1100" b="0" i="0" u="none" strike="noStrike" cap="none">
              <a:solidFill>
                <a:schemeClr val="dk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194559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None/>
              <a:defRPr sz="4600" b="1" cap="none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1"/>
              </a:buClr>
              <a:buNone/>
              <a:defRPr sz="2200">
                <a:solidFill>
                  <a:schemeClr val="dk1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with Watermark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12693" y="1689847"/>
            <a:ext cx="8431303" cy="220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lvl="1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lvl="2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lvl="3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lvl="4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196352"/>
            <a:ext cx="5333999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8695"/>
              </a:lnSpc>
              <a:spcBef>
                <a:spcPts val="0"/>
              </a:spcBef>
              <a:defRPr sz="46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3560617"/>
            <a:ext cx="5333999" cy="9830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1"/>
              </a:buClr>
              <a:buNone/>
              <a:defRPr sz="2200">
                <a:solidFill>
                  <a:schemeClr val="dk1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with Picture">
    <p:bg>
      <p:bgPr>
        <a:blipFill rotWithShape="1">
          <a:blip r:embed="rId2">
            <a:alphaModFix/>
          </a:blip>
          <a:stretch>
            <a:fillRect t="-3999" b="-3999"/>
          </a:stretch>
        </a:blip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52775" y="4069803"/>
            <a:ext cx="5538788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defRPr sz="4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45" name="Shape 45"/>
          <p:cNvGrpSpPr/>
          <p:nvPr/>
        </p:nvGrpSpPr>
        <p:grpSpPr>
          <a:xfrm rot="-360000">
            <a:off x="654351" y="445179"/>
            <a:ext cx="5416247" cy="3630167"/>
            <a:chOff x="1524000" y="381000"/>
            <a:chExt cx="3657600" cy="4737978"/>
          </a:xfrm>
        </p:grpSpPr>
        <p:sp>
          <p:nvSpPr>
            <p:cNvPr id="46" name="Shape 46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" name="Shape 48"/>
          <p:cNvSpPr>
            <a:spLocks noGrp="1"/>
          </p:cNvSpPr>
          <p:nvPr>
            <p:ph type="pic" idx="2"/>
          </p:nvPr>
        </p:nvSpPr>
        <p:spPr>
          <a:xfrm rot="-360000">
            <a:off x="857677" y="632632"/>
            <a:ext cx="5009596" cy="325526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58116" y="5230905"/>
            <a:ext cx="5532958" cy="8650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22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914400" y="1735139"/>
            <a:ext cx="3566159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648200" y="1735139"/>
            <a:ext cx="3566159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971325" y="1419366"/>
            <a:ext cx="3200399" cy="584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Clr>
                <a:srgbClr val="B1A069"/>
              </a:buClr>
              <a:buFont typeface="Impact"/>
              <a:buNone/>
              <a:defRPr sz="2200" b="0">
                <a:solidFill>
                  <a:srgbClr val="B1A069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None/>
              <a:defRPr sz="1600" b="1"/>
            </a:lvl6pPr>
            <a:lvl7pPr marL="2743200" lvl="6" indent="0" rtl="0">
              <a:spcBef>
                <a:spcPts val="0"/>
              </a:spcBef>
              <a:buNone/>
              <a:defRPr sz="1600" b="1"/>
            </a:lvl7pPr>
            <a:lvl8pPr marL="3200400" lvl="7" indent="0" rtl="0">
              <a:spcBef>
                <a:spcPts val="0"/>
              </a:spcBef>
              <a:buNone/>
              <a:defRPr sz="1600" b="1"/>
            </a:lvl8pPr>
            <a:lvl9pPr marL="3657600" lvl="8" indent="0" rtl="0">
              <a:spcBef>
                <a:spcPts val="0"/>
              </a:spcBef>
              <a:buNone/>
              <a:defRPr sz="1600" b="1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897366" y="2174875"/>
            <a:ext cx="3566159" cy="3616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marL="2290763" lvl="5" indent="-347663" rtl="0">
              <a:spcBef>
                <a:spcPts val="0"/>
              </a:spcBef>
              <a:defRPr sz="1600"/>
            </a:lvl6pPr>
            <a:lvl7pPr marL="2290763" lvl="6" indent="-347663" rtl="0">
              <a:spcBef>
                <a:spcPts val="0"/>
              </a:spcBef>
              <a:defRPr sz="1600"/>
            </a:lvl7pPr>
            <a:lvl8pPr marL="2290763" lvl="7" indent="-347663" rtl="0">
              <a:spcBef>
                <a:spcPts val="0"/>
              </a:spcBef>
              <a:defRPr sz="1600"/>
            </a:lvl8pPr>
            <a:lvl9pPr marL="2290763" lvl="8" indent="-347663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3"/>
          </p:nvPr>
        </p:nvSpPr>
        <p:spPr>
          <a:xfrm>
            <a:off x="4930246" y="1419366"/>
            <a:ext cx="3200399" cy="584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Clr>
                <a:srgbClr val="B1A069"/>
              </a:buClr>
              <a:buFont typeface="Impact"/>
              <a:buNone/>
              <a:defRPr sz="2200" b="0">
                <a:solidFill>
                  <a:srgbClr val="B1A069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None/>
              <a:defRPr sz="1600" b="1"/>
            </a:lvl6pPr>
            <a:lvl7pPr marL="2743200" lvl="6" indent="0" rtl="0">
              <a:spcBef>
                <a:spcPts val="0"/>
              </a:spcBef>
              <a:buNone/>
              <a:defRPr sz="1600" b="1"/>
            </a:lvl7pPr>
            <a:lvl8pPr marL="3200400" lvl="7" indent="0" rtl="0">
              <a:spcBef>
                <a:spcPts val="0"/>
              </a:spcBef>
              <a:buNone/>
              <a:defRPr sz="1600" b="1"/>
            </a:lvl8pPr>
            <a:lvl9pPr marL="3657600" lvl="8" indent="0" rtl="0">
              <a:spcBef>
                <a:spcPts val="0"/>
              </a:spcBef>
              <a:buNone/>
              <a:defRPr sz="1600" b="1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4"/>
          </p:nvPr>
        </p:nvSpPr>
        <p:spPr>
          <a:xfrm>
            <a:off x="4646514" y="2174875"/>
            <a:ext cx="3566159" cy="3616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marL="2290763" lvl="5" indent="-347663" rtl="0">
              <a:spcBef>
                <a:spcPts val="0"/>
              </a:spcBef>
              <a:defRPr sz="1600"/>
            </a:lvl6pPr>
            <a:lvl7pPr marL="2290763" lvl="6" indent="-347663" rtl="0">
              <a:spcBef>
                <a:spcPts val="0"/>
              </a:spcBef>
              <a:defRPr sz="1600"/>
            </a:lvl7pPr>
            <a:lvl8pPr marL="2290763" lvl="7" indent="-347663" rtl="0">
              <a:spcBef>
                <a:spcPts val="0"/>
              </a:spcBef>
              <a:defRPr sz="1600"/>
            </a:lvl8pPr>
            <a:lvl9pPr marL="2290763" lvl="8" indent="-347663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69" name="Shape 69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57038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15960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57038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15960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t, Top and Bottom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5200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914400" y="3870960"/>
            <a:ext cx="7315200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63550" marR="0" lvl="0" indent="-326390" algn="l" rtl="0">
              <a:spcBef>
                <a:spcPts val="200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1469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5713" marR="0" lvl="2" indent="-227012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7025" marR="0" lvl="3" indent="-249555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938338" marR="0" lvl="4" indent="-247968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90763" marR="0" lvl="5" indent="-244793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25725" marR="0" lvl="6" indent="-249554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marR="0" lvl="7" indent="-251143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313113" marR="0" lvl="8" indent="-251142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ctrTitle"/>
          </p:nvPr>
        </p:nvSpPr>
        <p:spPr>
          <a:xfrm>
            <a:off x="2209800" y="3124200"/>
            <a:ext cx="6476999" cy="1914143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Stage </a:t>
            </a:r>
            <a:r>
              <a:rPr lang="en-US" dirty="0">
                <a:latin typeface="American Typewriter"/>
                <a:cs typeface="American Typewriter"/>
              </a:rPr>
              <a:t>7</a:t>
            </a:r>
            <a:r>
              <a:rPr lang="en-US" sz="4600" b="0" i="0" u="none" strike="noStrike" cap="none" dirty="0" smtClean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 </a:t>
            </a: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Vocabulary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subTitle" idx="1"/>
          </p:nvPr>
        </p:nvSpPr>
        <p:spPr>
          <a:xfrm>
            <a:off x="2209800" y="5056632"/>
            <a:ext cx="5700486" cy="1039368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t" anchorCtr="0">
            <a:noAutofit/>
          </a:bodyPr>
          <a:lstStyle/>
          <a:p>
            <a:pPr marL="0" marR="0" lvl="0" indent="0" algn="l" rtl="0">
              <a:lnSpc>
                <a:spcPct val="118181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 smtClean="0">
                <a:latin typeface="American Typewriter"/>
                <a:cs typeface="American Typewriter"/>
              </a:rPr>
              <a:t>  </a:t>
            </a:r>
            <a:r>
              <a:rPr lang="en-US" dirty="0" smtClean="0">
                <a:latin typeface="American Typewriter"/>
                <a:cs typeface="American Typewriter"/>
              </a:rPr>
              <a:t>Work, work, work, work--</a:t>
            </a:r>
            <a:endParaRPr lang="en-US" sz="2200" b="0" i="0" u="none" strike="noStrike" cap="none" dirty="0">
              <a:solidFill>
                <a:schemeClr val="dk1"/>
              </a:solidFill>
              <a:latin typeface="American Typewriter"/>
              <a:ea typeface="Arial"/>
              <a:cs typeface="American Typewriter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Nouns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914400" y="1371599"/>
            <a:ext cx="7313612" cy="5232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/>
            <a:r>
              <a:rPr lang="en-US" dirty="0" err="1">
                <a:latin typeface="American Typewriter"/>
                <a:cs typeface="American Typewriter"/>
              </a:rPr>
              <a:t>nihil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nihilis</a:t>
            </a:r>
            <a:r>
              <a:rPr lang="en-US" dirty="0">
                <a:latin typeface="American Typewriter"/>
                <a:cs typeface="American Typewriter"/>
              </a:rPr>
              <a:t>, n. – nothing</a:t>
            </a:r>
          </a:p>
          <a:p>
            <a:pPr marL="463550" marR="0" lvl="0" indent="-463550" algn="l" rtl="0">
              <a:spcBef>
                <a:spcPts val="2000"/>
              </a:spcBef>
              <a:buClr>
                <a:schemeClr val="dk1"/>
              </a:buClr>
              <a:buSzPct val="9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Verbs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63467" y="1592459"/>
            <a:ext cx="8172103" cy="47584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cēnō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cēnāre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cēnāvī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cēnātus</a:t>
            </a:r>
            <a:r>
              <a:rPr lang="en-US" dirty="0">
                <a:latin typeface="American Typewriter"/>
                <a:cs typeface="American Typewriter"/>
              </a:rPr>
              <a:t> – eat dinner, dine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cōnspiciō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cōnspicere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cōnspexī</a:t>
            </a:r>
            <a:r>
              <a:rPr lang="en-US" dirty="0">
                <a:latin typeface="American Typewriter"/>
                <a:cs typeface="American Typewriter"/>
              </a:rPr>
              <a:t>, conspectus – catch sight of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faciō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facere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fēcī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factus</a:t>
            </a:r>
            <a:r>
              <a:rPr lang="en-US" dirty="0">
                <a:latin typeface="American Typewriter"/>
                <a:cs typeface="American Typewriter"/>
              </a:rPr>
              <a:t> – make, do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intellego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intellegere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intellēxī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intellectus</a:t>
            </a:r>
            <a:r>
              <a:rPr lang="en-US" dirty="0">
                <a:latin typeface="American Typewriter"/>
                <a:cs typeface="American Typewriter"/>
              </a:rPr>
              <a:t> – understand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lacrimō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lacrimāre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lacrimāvī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lacrimātus</a:t>
            </a:r>
            <a:r>
              <a:rPr lang="en-US" dirty="0">
                <a:latin typeface="American Typewriter"/>
                <a:cs typeface="American Typewriter"/>
              </a:rPr>
              <a:t> – cry, weep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 smtClean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Verbs</a:t>
            </a:r>
            <a:endParaRPr lang="en-US" sz="4600" b="0" i="0" u="none" strike="noStrike" cap="none" dirty="0">
              <a:solidFill>
                <a:schemeClr val="dk1"/>
              </a:solidFill>
              <a:latin typeface="American Typewriter"/>
              <a:ea typeface="Arial"/>
              <a:cs typeface="American Typewriter"/>
              <a:sym typeface="Arial"/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914400" y="1592460"/>
            <a:ext cx="7313612" cy="50238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nārrō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nārrāre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nārrāvī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narratus</a:t>
            </a:r>
            <a:r>
              <a:rPr lang="en-US" dirty="0">
                <a:latin typeface="American Typewriter"/>
                <a:cs typeface="American Typewriter"/>
              </a:rPr>
              <a:t> – tell, relate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necō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necāre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necāvī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necātus</a:t>
            </a:r>
            <a:r>
              <a:rPr lang="en-US" dirty="0">
                <a:latin typeface="American Typewriter"/>
                <a:cs typeface="American Typewriter"/>
              </a:rPr>
              <a:t> – kill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parō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parāre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parāvī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parātus</a:t>
            </a:r>
            <a:r>
              <a:rPr lang="en-US" dirty="0">
                <a:latin typeface="American Typewriter"/>
                <a:cs typeface="American Typewriter"/>
              </a:rPr>
              <a:t> – prepare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rogō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rogāre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rogāvī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rogātus</a:t>
            </a:r>
            <a:r>
              <a:rPr lang="en-US" dirty="0">
                <a:latin typeface="American Typewriter"/>
                <a:cs typeface="American Typewriter"/>
              </a:rPr>
              <a:t> – ask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terreō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terrēre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terruī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territus</a:t>
            </a:r>
            <a:r>
              <a:rPr lang="en-US" dirty="0">
                <a:latin typeface="American Typewriter"/>
                <a:cs typeface="American Typewriter"/>
              </a:rPr>
              <a:t> – frighten, scare</a:t>
            </a:r>
          </a:p>
          <a:p>
            <a:pPr lvl="0" indent="-463550">
              <a:spcBef>
                <a:spcPts val="2000"/>
              </a:spcBef>
              <a:buSzPct val="90000"/>
              <a:buNone/>
            </a:pPr>
            <a:endParaRPr lang="en-US" dirty="0"/>
          </a:p>
          <a:p>
            <a:pPr marL="463550" marR="0" lvl="0" indent="-463550" algn="l" rtl="0">
              <a:spcBef>
                <a:spcPts val="2000"/>
              </a:spcBef>
              <a:buClr>
                <a:schemeClr val="dk1"/>
              </a:buClr>
              <a:buSzPct val="9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dirty="0">
                <a:latin typeface="American Typewriter"/>
                <a:cs typeface="American Typewriter"/>
              </a:rPr>
              <a:t>Adjectives </a:t>
            </a:r>
            <a:endParaRPr lang="en-US" sz="4600" b="0" i="0" u="none" strike="noStrike" cap="none" dirty="0">
              <a:solidFill>
                <a:schemeClr val="dk1"/>
              </a:solidFill>
              <a:latin typeface="American Typewriter"/>
              <a:cs typeface="American Typewriter"/>
              <a:sym typeface="Arial"/>
            </a:endParaRP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ingēns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ingens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ingens</a:t>
            </a:r>
            <a:r>
              <a:rPr lang="en-US" dirty="0">
                <a:latin typeface="American Typewriter"/>
                <a:cs typeface="American Typewriter"/>
              </a:rPr>
              <a:t> (genitive </a:t>
            </a:r>
            <a:r>
              <a:rPr lang="en-US" dirty="0" err="1">
                <a:latin typeface="American Typewriter"/>
                <a:cs typeface="American Typewriter"/>
              </a:rPr>
              <a:t>ingentis</a:t>
            </a:r>
            <a:r>
              <a:rPr lang="en-US" dirty="0">
                <a:latin typeface="American Typewriter"/>
                <a:cs typeface="American Typewriter"/>
              </a:rPr>
              <a:t>) – huge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mortuus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mortua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mortuum</a:t>
            </a:r>
            <a:r>
              <a:rPr lang="en-US" dirty="0">
                <a:latin typeface="American Typewriter"/>
                <a:cs typeface="American Typewriter"/>
              </a:rPr>
              <a:t> – dead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omnis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omnis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omne</a:t>
            </a:r>
            <a:r>
              <a:rPr lang="en-US" dirty="0">
                <a:latin typeface="American Typewriter"/>
                <a:cs typeface="American Typewriter"/>
              </a:rPr>
              <a:t> – all, every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dirty="0">
                <a:latin typeface="American Typewriter"/>
                <a:cs typeface="American Typewriter"/>
              </a:rPr>
              <a:t>Adverbs </a:t>
            </a:r>
            <a:endParaRPr lang="en-US" sz="4600" b="0" i="0" u="none" strike="noStrike" cap="none" dirty="0">
              <a:solidFill>
                <a:schemeClr val="dk1"/>
              </a:solidFill>
              <a:latin typeface="American Typewriter"/>
              <a:cs typeface="American Typewriter"/>
              <a:sym typeface="Arial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heri</a:t>
            </a:r>
            <a:r>
              <a:rPr lang="en-US" dirty="0">
                <a:latin typeface="American Typewriter"/>
                <a:cs typeface="American Typewriter"/>
              </a:rPr>
              <a:t> – yesterday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tacitē</a:t>
            </a:r>
            <a:r>
              <a:rPr lang="en-US" dirty="0">
                <a:latin typeface="American Typewriter"/>
                <a:cs typeface="American Typewriter"/>
              </a:rPr>
              <a:t> – quietly, silently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valdē</a:t>
            </a:r>
            <a:r>
              <a:rPr lang="en-US" dirty="0">
                <a:latin typeface="American Typewriter"/>
                <a:cs typeface="American Typewriter"/>
              </a:rPr>
              <a:t> – very much, very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dirty="0">
                <a:latin typeface="American Typewriter"/>
                <a:cs typeface="American Typewriter"/>
              </a:rPr>
              <a:t>Prepositions </a:t>
            </a:r>
            <a:endParaRPr lang="en-US" sz="4600" b="0" i="0" u="none" strike="noStrike" cap="none" dirty="0">
              <a:solidFill>
                <a:schemeClr val="dk1"/>
              </a:solidFill>
              <a:latin typeface="American Typewriter"/>
              <a:cs typeface="American Typewriter"/>
              <a:sym typeface="Arial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>
                <a:latin typeface="American Typewriter"/>
                <a:cs typeface="American Typewriter"/>
              </a:rPr>
              <a:t>cum – with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prope</a:t>
            </a:r>
            <a:r>
              <a:rPr lang="en-US" dirty="0">
                <a:latin typeface="American Typewriter"/>
                <a:cs typeface="American Typewriter"/>
              </a:rPr>
              <a:t> – near</a:t>
            </a:r>
          </a:p>
        </p:txBody>
      </p:sp>
    </p:spTree>
    <p:extLst>
      <p:ext uri="{BB962C8B-B14F-4D97-AF65-F5344CB8AC3E}">
        <p14:creationId xmlns:p14="http://schemas.microsoft.com/office/powerpoint/2010/main" val="1956512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dirty="0">
                <a:latin typeface="American Typewriter"/>
                <a:cs typeface="American Typewriter"/>
              </a:rPr>
              <a:t>Conjunctions </a:t>
            </a:r>
            <a:endParaRPr lang="en-US" sz="4600" b="0" i="0" u="none" strike="noStrike" cap="none" dirty="0">
              <a:solidFill>
                <a:schemeClr val="dk1"/>
              </a:solidFill>
              <a:latin typeface="American Typewriter"/>
              <a:cs typeface="American Typewriter"/>
              <a:sym typeface="Arial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/>
            <a:r>
              <a:rPr lang="en-US" dirty="0" err="1">
                <a:latin typeface="American Typewriter"/>
                <a:cs typeface="American Typewriter"/>
              </a:rPr>
              <a:t>tamen</a:t>
            </a:r>
            <a:r>
              <a:rPr lang="en-US" dirty="0">
                <a:latin typeface="American Typewriter"/>
                <a:cs typeface="American Typewriter"/>
              </a:rPr>
              <a:t> – however</a:t>
            </a:r>
          </a:p>
        </p:txBody>
      </p:sp>
    </p:spTree>
    <p:extLst>
      <p:ext uri="{BB962C8B-B14F-4D97-AF65-F5344CB8AC3E}">
        <p14:creationId xmlns:p14="http://schemas.microsoft.com/office/powerpoint/2010/main" val="3265765008"/>
      </p:ext>
    </p:extLst>
  </p:cSld>
  <p:clrMapOvr>
    <a:masterClrMapping/>
  </p:clrMapOvr>
</p:sld>
</file>

<file path=ppt/theme/theme1.xml><?xml version="1.0" encoding="utf-8"?>
<a:theme xmlns:a="http://schemas.openxmlformats.org/drawingml/2006/main" name="Inkwell">
  <a:themeElements>
    <a:clrScheme name="Inkwell">
      <a:dk1>
        <a:srgbClr val="000000"/>
      </a:dk1>
      <a:lt1>
        <a:srgbClr val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181</Words>
  <Application>Microsoft Macintosh PowerPoint</Application>
  <PresentationFormat>On-screen Show (4:3)</PresentationFormat>
  <Paragraphs>29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Inkwell</vt:lpstr>
      <vt:lpstr>Stage 7 Vocabulary</vt:lpstr>
      <vt:lpstr>Nouns</vt:lpstr>
      <vt:lpstr>Verbs</vt:lpstr>
      <vt:lpstr>Verbs</vt:lpstr>
      <vt:lpstr>Adjectives </vt:lpstr>
      <vt:lpstr>Adverbs </vt:lpstr>
      <vt:lpstr>Prepositions </vt:lpstr>
      <vt:lpstr>Conjunctions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3 Vocabulary</dc:title>
  <cp:lastModifiedBy>Teacher</cp:lastModifiedBy>
  <cp:revision>10</cp:revision>
  <dcterms:modified xsi:type="dcterms:W3CDTF">2016-07-18T16:07:52Z</dcterms:modified>
</cp:coreProperties>
</file>