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192"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0E342C-E5E0-46CD-B06D-2A17E9F2A17A}" type="datetimeFigureOut">
              <a:rPr lang="en-US" smtClean="0"/>
              <a:t>4/24/15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158038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342C-E5E0-46CD-B06D-2A17E9F2A17A}" type="datetimeFigureOut">
              <a:rPr lang="en-US" smtClean="0"/>
              <a:t>4/24/15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404372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342C-E5E0-46CD-B06D-2A17E9F2A17A}" type="datetimeFigureOut">
              <a:rPr lang="en-US" smtClean="0"/>
              <a:t>4/24/15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40416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E342C-E5E0-46CD-B06D-2A17E9F2A17A}" type="datetimeFigureOut">
              <a:rPr lang="en-US" smtClean="0"/>
              <a:t>4/24/15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150817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E342C-E5E0-46CD-B06D-2A17E9F2A17A}" type="datetimeFigureOut">
              <a:rPr lang="en-US" smtClean="0"/>
              <a:t>4/24/15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351246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0E342C-E5E0-46CD-B06D-2A17E9F2A17A}" type="datetimeFigureOut">
              <a:rPr lang="en-US" smtClean="0"/>
              <a:t>4/24/15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27095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0E342C-E5E0-46CD-B06D-2A17E9F2A17A}" type="datetimeFigureOut">
              <a:rPr lang="en-US" smtClean="0"/>
              <a:t>4/24/15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55088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0E342C-E5E0-46CD-B06D-2A17E9F2A17A}" type="datetimeFigureOut">
              <a:rPr lang="en-US" smtClean="0"/>
              <a:t>4/24/15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123282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E342C-E5E0-46CD-B06D-2A17E9F2A17A}" type="datetimeFigureOut">
              <a:rPr lang="en-US" smtClean="0"/>
              <a:t>4/24/15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88876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E342C-E5E0-46CD-B06D-2A17E9F2A17A}" type="datetimeFigureOut">
              <a:rPr lang="en-US" smtClean="0"/>
              <a:t>4/24/15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183704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E342C-E5E0-46CD-B06D-2A17E9F2A17A}" type="datetimeFigureOut">
              <a:rPr lang="en-US" smtClean="0"/>
              <a:t>4/24/15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F4851-54FF-488F-B902-35A0C92989D3}" type="slidenum">
              <a:rPr lang="en-US" smtClean="0"/>
              <a:t>‹#›</a:t>
            </a:fld>
            <a:endParaRPr lang="en-US" dirty="0"/>
          </a:p>
        </p:txBody>
      </p:sp>
    </p:spTree>
    <p:extLst>
      <p:ext uri="{BB962C8B-B14F-4D97-AF65-F5344CB8AC3E}">
        <p14:creationId xmlns:p14="http://schemas.microsoft.com/office/powerpoint/2010/main" val="13784792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E342C-E5E0-46CD-B06D-2A17E9F2A17A}" type="datetimeFigureOut">
              <a:rPr lang="en-US" smtClean="0"/>
              <a:t>4/24/15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F4851-54FF-488F-B902-35A0C92989D3}" type="slidenum">
              <a:rPr lang="en-US" smtClean="0"/>
              <a:t>‹#›</a:t>
            </a:fld>
            <a:endParaRPr lang="en-US" dirty="0"/>
          </a:p>
        </p:txBody>
      </p:sp>
    </p:spTree>
    <p:extLst>
      <p:ext uri="{BB962C8B-B14F-4D97-AF65-F5344CB8AC3E}">
        <p14:creationId xmlns:p14="http://schemas.microsoft.com/office/powerpoint/2010/main" val="30314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latin typeface="Mongolian Baiti" panose="03000500000000000000" pitchFamily="66" charset="0"/>
                <a:cs typeface="Mongolian Baiti" panose="03000500000000000000" pitchFamily="66" charset="0"/>
              </a:rPr>
              <a:t>THE OLYMPIANS</a:t>
            </a:r>
            <a:endParaRPr lang="en-US" dirty="0">
              <a:latin typeface="Mongolian Baiti" panose="03000500000000000000" pitchFamily="66" charset="0"/>
              <a:cs typeface="Mongolian Baiti" panose="03000500000000000000" pitchFamily="66" charset="0"/>
            </a:endParaRPr>
          </a:p>
        </p:txBody>
      </p:sp>
      <p:sp>
        <p:nvSpPr>
          <p:cNvPr id="3" name="Subtitle 2"/>
          <p:cNvSpPr>
            <a:spLocks noGrp="1"/>
          </p:cNvSpPr>
          <p:nvPr>
            <p:ph type="subTitle" idx="1"/>
          </p:nvPr>
        </p:nvSpPr>
        <p:spPr/>
        <p:txBody>
          <a:bodyPr anchor="ctr">
            <a:normAutofit/>
          </a:bodyPr>
          <a:lstStyle/>
          <a:p>
            <a:r>
              <a:rPr lang="en-US" sz="2000" dirty="0" smtClean="0">
                <a:latin typeface="Mongolian Baiti" panose="03000500000000000000" pitchFamily="66" charset="0"/>
                <a:cs typeface="Mongolian Baiti" panose="03000500000000000000" pitchFamily="66" charset="0"/>
              </a:rPr>
              <a:t>W. D. GRIFFIN, JR</a:t>
            </a:r>
          </a:p>
          <a:p>
            <a:r>
              <a:rPr lang="en-US" sz="2000" dirty="0" smtClean="0">
                <a:latin typeface="Mongolian Baiti" panose="03000500000000000000" pitchFamily="66" charset="0"/>
                <a:cs typeface="Mongolian Baiti" panose="03000500000000000000" pitchFamily="66" charset="0"/>
              </a:rPr>
              <a:t>APRIL 23, 2015</a:t>
            </a:r>
            <a:endParaRPr lang="en-US" sz="2000"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39592172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648977" cy="832610"/>
          </a:xfrm>
        </p:spPr>
        <p:txBody>
          <a:bodyPr>
            <a:normAutofit fontScale="90000"/>
          </a:bodyPr>
          <a:lstStyle/>
          <a:p>
            <a:pPr algn="ctr"/>
            <a:r>
              <a:rPr lang="en-US" i="1" dirty="0">
                <a:latin typeface="Book Antiqua" panose="02040602050305030304" pitchFamily="18" charset="0"/>
              </a:rPr>
              <a:t>Ares (Mars)</a:t>
            </a:r>
            <a:br>
              <a:rPr lang="en-US" i="1" dirty="0">
                <a:latin typeface="Book Antiqua" panose="02040602050305030304" pitchFamily="18" charset="0"/>
              </a:rPr>
            </a:br>
            <a:endParaRPr lang="en-US" i="1" dirty="0"/>
          </a:p>
        </p:txBody>
      </p:sp>
      <p:sp>
        <p:nvSpPr>
          <p:cNvPr id="3" name="Content Placeholder 2"/>
          <p:cNvSpPr>
            <a:spLocks noGrp="1"/>
          </p:cNvSpPr>
          <p:nvPr>
            <p:ph idx="1"/>
          </p:nvPr>
        </p:nvSpPr>
        <p:spPr>
          <a:xfrm>
            <a:off x="838200" y="798490"/>
            <a:ext cx="7648977" cy="5378473"/>
          </a:xfrm>
        </p:spPr>
        <p:txBody>
          <a:bodyPr>
            <a:normAutofit lnSpcReduction="10000"/>
          </a:bodyPr>
          <a:lstStyle/>
          <a:p>
            <a:r>
              <a:rPr lang="en-US" sz="2400" dirty="0" smtClean="0">
                <a:latin typeface="Book Antiqua" panose="02040602050305030304" pitchFamily="18" charset="0"/>
              </a:rPr>
              <a:t>Last born child of Zeus and Hera</a:t>
            </a:r>
          </a:p>
          <a:p>
            <a:r>
              <a:rPr lang="en-US" sz="2400" dirty="0" smtClean="0">
                <a:latin typeface="Book Antiqua" panose="02040602050305030304" pitchFamily="18" charset="0"/>
              </a:rPr>
              <a:t>God of savage warfare</a:t>
            </a:r>
          </a:p>
          <a:p>
            <a:r>
              <a:rPr lang="en-US" sz="2400" dirty="0" smtClean="0">
                <a:latin typeface="Book Antiqua" panose="02040602050305030304" pitchFamily="18" charset="0"/>
              </a:rPr>
              <a:t>With Aphrodite he was the father of Eros, Phobos (the god of fear), Deimos (god of terror), Harmonia (goddess of Harmony and wife of Cadmus) and, according to some sources Adrasteia (goddess of revenge) </a:t>
            </a:r>
          </a:p>
          <a:p>
            <a:r>
              <a:rPr lang="en-US" sz="2400" dirty="0" smtClean="0">
                <a:latin typeface="Book Antiqua" panose="02040602050305030304" pitchFamily="18" charset="0"/>
              </a:rPr>
              <a:t>His Greek name means “slayer”, “avenger” or “the curse”, while his Roman name means “the bright and burning one”</a:t>
            </a:r>
          </a:p>
          <a:p>
            <a:r>
              <a:rPr lang="en-US" sz="2400" dirty="0" smtClean="0">
                <a:latin typeface="Book Antiqua" panose="02040602050305030304" pitchFamily="18" charset="0"/>
              </a:rPr>
              <a:t>His attributes are the spear and burning torch</a:t>
            </a:r>
          </a:p>
          <a:p>
            <a:r>
              <a:rPr lang="en-US" sz="2400" dirty="0" smtClean="0">
                <a:latin typeface="Book Antiqua" panose="02040602050305030304" pitchFamily="18" charset="0"/>
              </a:rPr>
              <a:t>The vulture, boar and dog are sacred to him as well as the birds which guarded the Amazon’s temple to him on a coastal island in the Black Sea and had darts for feathers</a:t>
            </a:r>
          </a:p>
          <a:p>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487177" y="515154"/>
            <a:ext cx="3522396" cy="5293218"/>
          </a:xfrm>
          <a:prstGeom prst="rect">
            <a:avLst/>
          </a:prstGeom>
        </p:spPr>
      </p:pic>
    </p:spTree>
    <p:extLst>
      <p:ext uri="{BB962C8B-B14F-4D97-AF65-F5344CB8AC3E}">
        <p14:creationId xmlns:p14="http://schemas.microsoft.com/office/powerpoint/2010/main" val="199453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545898"/>
          </a:xfrm>
        </p:spPr>
        <p:txBody>
          <a:bodyPr>
            <a:normAutofit/>
          </a:bodyPr>
          <a:lstStyle/>
          <a:p>
            <a:r>
              <a:rPr lang="en-US" sz="2400" dirty="0" smtClean="0">
                <a:latin typeface="Book Antiqua" panose="02040602050305030304" pitchFamily="18" charset="0"/>
              </a:rPr>
              <a:t>In battle he is accompanied by Phobos and Deimos, his daughter Adrasteia (goddess of revenge, also identified as Nemesis), Eris, the goddess of discord and Enyo, the destroyer of cities</a:t>
            </a:r>
          </a:p>
          <a:p>
            <a:r>
              <a:rPr lang="en-US" sz="2400" dirty="0" smtClean="0">
                <a:latin typeface="Book Antiqua" panose="02040602050305030304" pitchFamily="18" charset="0"/>
              </a:rPr>
              <a:t>He was wounded by Diomedes during the Trojan War with the aid of Athena</a:t>
            </a:r>
            <a:endParaRPr lang="en-US" sz="2400" dirty="0">
              <a:latin typeface="Book Antiqua" panose="02040602050305030304" pitchFamily="18" charset="0"/>
            </a:endParaRPr>
          </a:p>
        </p:txBody>
      </p:sp>
    </p:spTree>
    <p:extLst>
      <p:ext uri="{BB962C8B-B14F-4D97-AF65-F5344CB8AC3E}">
        <p14:creationId xmlns:p14="http://schemas.microsoft.com/office/powerpoint/2010/main" val="39756091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lstStyle/>
          <a:p>
            <a:pPr marL="0" indent="0" algn="ctr"/>
            <a:r>
              <a:rPr lang="en-US" i="1" dirty="0">
                <a:latin typeface="Book Antiqua" panose="02040602050305030304" pitchFamily="18" charset="0"/>
              </a:rPr>
              <a:t>Poseidon (Neptune)</a:t>
            </a:r>
          </a:p>
        </p:txBody>
      </p:sp>
      <p:sp>
        <p:nvSpPr>
          <p:cNvPr id="3" name="Content Placeholder 2"/>
          <p:cNvSpPr>
            <a:spLocks noGrp="1"/>
          </p:cNvSpPr>
          <p:nvPr>
            <p:ph idx="1"/>
          </p:nvPr>
        </p:nvSpPr>
        <p:spPr>
          <a:xfrm>
            <a:off x="838200" y="1043189"/>
            <a:ext cx="10515600" cy="5133774"/>
          </a:xfrm>
        </p:spPr>
        <p:txBody>
          <a:bodyPr>
            <a:normAutofit lnSpcReduction="10000"/>
          </a:bodyPr>
          <a:lstStyle/>
          <a:p>
            <a:r>
              <a:rPr lang="en-US" sz="2400" dirty="0" smtClean="0">
                <a:latin typeface="Book Antiqua" panose="02040602050305030304" pitchFamily="18" charset="0"/>
              </a:rPr>
              <a:t>God of the sea, earthquakes and horses</a:t>
            </a:r>
          </a:p>
          <a:p>
            <a:r>
              <a:rPr lang="en-US" sz="2400" dirty="0" smtClean="0">
                <a:latin typeface="Book Antiqua" panose="02040602050305030304" pitchFamily="18" charset="0"/>
              </a:rPr>
              <a:t>The Nereid Amphitrite is his consort who bears the same temperament for infidelity as Hera</a:t>
            </a:r>
          </a:p>
          <a:p>
            <a:r>
              <a:rPr lang="en-US" sz="2400" dirty="0" smtClean="0">
                <a:latin typeface="Book Antiqua" panose="02040602050305030304" pitchFamily="18" charset="0"/>
              </a:rPr>
              <a:t>Triton, the trumpeter of the sea, is the son of Poseidon and Amphitrite and has human form from the waist up and fish from the waist down</a:t>
            </a:r>
          </a:p>
          <a:p>
            <a:r>
              <a:rPr lang="en-US" sz="2400" dirty="0" smtClean="0">
                <a:latin typeface="Book Antiqua" panose="02040602050305030304" pitchFamily="18" charset="0"/>
              </a:rPr>
              <a:t>Triton is often depicted with his conch</a:t>
            </a:r>
          </a:p>
          <a:p>
            <a:r>
              <a:rPr lang="en-US" sz="2400" dirty="0" smtClean="0">
                <a:latin typeface="Book Antiqua" panose="02040602050305030304" pitchFamily="18" charset="0"/>
              </a:rPr>
              <a:t>His attribute is the trident</a:t>
            </a:r>
          </a:p>
          <a:p>
            <a:r>
              <a:rPr lang="en-US" sz="2400" dirty="0" smtClean="0">
                <a:latin typeface="Book Antiqua" panose="02040602050305030304" pitchFamily="18" charset="0"/>
              </a:rPr>
              <a:t>Horses and bulls were sacred to him</a:t>
            </a:r>
          </a:p>
          <a:p>
            <a:r>
              <a:rPr lang="en-US" sz="2400" dirty="0" smtClean="0">
                <a:latin typeface="Book Antiqua" panose="02040602050305030304" pitchFamily="18" charset="0"/>
              </a:rPr>
              <a:t>His own horses had bronze hooves and golden manes and the seas became calm as they pulled his chariot across the ocean</a:t>
            </a:r>
          </a:p>
          <a:p>
            <a:r>
              <a:rPr lang="en-US" sz="2400" dirty="0" smtClean="0">
                <a:latin typeface="Book Antiqua" panose="02040602050305030304" pitchFamily="18" charset="0"/>
              </a:rPr>
              <a:t>He is the father of the stallion Arion by Demeter who had disguised herself as a mare while searching for Persephone (Arion was given to Adrastus</a:t>
            </a:r>
          </a:p>
          <a:p>
            <a:pPr marL="0" indent="0">
              <a:buNone/>
            </a:pPr>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33619284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3820" y="553792"/>
            <a:ext cx="6549980" cy="5623171"/>
          </a:xfrm>
        </p:spPr>
        <p:txBody>
          <a:bodyPr>
            <a:normAutofit/>
          </a:bodyPr>
          <a:lstStyle/>
          <a:p>
            <a:r>
              <a:rPr lang="en-US" sz="2400" dirty="0" smtClean="0">
                <a:latin typeface="Book Antiqua" panose="02040602050305030304" pitchFamily="18" charset="0"/>
              </a:rPr>
              <a:t>He is the father of Pegasus who sprang from the blood of Medusa when she was slain by Perseus as well as Chrysaor (He of the Golden Sword) who also sprang from her blood</a:t>
            </a:r>
          </a:p>
          <a:p>
            <a:r>
              <a:rPr lang="en-US" sz="2400" dirty="0" smtClean="0">
                <a:latin typeface="Book Antiqua" panose="02040602050305030304" pitchFamily="18" charset="0"/>
              </a:rPr>
              <a:t>By Ge (Gaea) he is the father of the giant Antaeus, slain by Heracles, and Charybdis </a:t>
            </a:r>
          </a:p>
          <a:p>
            <a:r>
              <a:rPr lang="en-US" sz="2400" dirty="0" smtClean="0">
                <a:latin typeface="Book Antiqua" panose="02040602050305030304" pitchFamily="18" charset="0"/>
              </a:rPr>
              <a:t>Also was said to have loved Scylla but her bathing pool was poisoned by Amphitrite transforming her into the monster encircled with a ring of dog heads (cf. Glaucus and Scylla in Lesser Divinities and Myths)</a:t>
            </a:r>
          </a:p>
          <a:p>
            <a:r>
              <a:rPr lang="en-US" sz="2400" dirty="0" smtClean="0">
                <a:latin typeface="Book Antiqua" panose="02040602050305030304" pitchFamily="18" charset="0"/>
              </a:rPr>
              <a:t>Competed with Athena for the control of Athens and the surrounding land of Attica</a:t>
            </a:r>
          </a:p>
          <a:p>
            <a:pPr marL="0" indent="0">
              <a:buNone/>
            </a:pP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85885" y="553791"/>
            <a:ext cx="4117936" cy="4984124"/>
          </a:xfrm>
          <a:prstGeom prst="rect">
            <a:avLst/>
          </a:prstGeom>
        </p:spPr>
      </p:pic>
    </p:spTree>
    <p:extLst>
      <p:ext uri="{BB962C8B-B14F-4D97-AF65-F5344CB8AC3E}">
        <p14:creationId xmlns:p14="http://schemas.microsoft.com/office/powerpoint/2010/main" val="10880841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5948966" cy="5713324"/>
          </a:xfrm>
        </p:spPr>
        <p:txBody>
          <a:bodyPr>
            <a:normAutofit/>
          </a:bodyPr>
          <a:lstStyle/>
          <a:p>
            <a:r>
              <a:rPr lang="en-US" sz="2400" dirty="0" smtClean="0">
                <a:latin typeface="Book Antiqua" panose="02040602050305030304" pitchFamily="18" charset="0"/>
              </a:rPr>
              <a:t>The contest took place on the Acropolis where Poseidon struck a rock with his trident from which sprang either a salt spring or the horse</a:t>
            </a:r>
          </a:p>
          <a:p>
            <a:r>
              <a:rPr lang="en-US" sz="2400" dirty="0" smtClean="0">
                <a:latin typeface="Book Antiqua" panose="02040602050305030304" pitchFamily="18" charset="0"/>
              </a:rPr>
              <a:t>Athena’s gift was the olive tree</a:t>
            </a:r>
          </a:p>
          <a:p>
            <a:r>
              <a:rPr lang="en-US" sz="2400" dirty="0" smtClean="0">
                <a:latin typeface="Book Antiqua" panose="02040602050305030304" pitchFamily="18" charset="0"/>
              </a:rPr>
              <a:t>Cecrops awarded control to Athena and in a rage Poseidon flooded the Thriasian Plain</a:t>
            </a:r>
          </a:p>
          <a:p>
            <a:r>
              <a:rPr lang="en-US" sz="2400" dirty="0" smtClean="0">
                <a:latin typeface="Book Antiqua" panose="02040602050305030304" pitchFamily="18" charset="0"/>
              </a:rPr>
              <a:t>Athena’s victory was immortalized on the west pediment of the Parthenon</a:t>
            </a:r>
          </a:p>
          <a:p>
            <a:r>
              <a:rPr lang="en-US" sz="2400" dirty="0" smtClean="0">
                <a:latin typeface="Book Antiqua" panose="02040602050305030304" pitchFamily="18" charset="0"/>
              </a:rPr>
              <a:t>The marks of the trident are near his temple on the Acropolis next to the olive tree planted by Athena</a:t>
            </a:r>
          </a:p>
          <a:p>
            <a:r>
              <a:rPr lang="en-US" sz="2400" dirty="0" smtClean="0">
                <a:latin typeface="Book Antiqua" panose="02040602050305030304" pitchFamily="18" charset="0"/>
              </a:rPr>
              <a:t>His home was located in Aegae on Euboea </a:t>
            </a:r>
          </a:p>
          <a:p>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787166" y="463639"/>
            <a:ext cx="4301544" cy="5645193"/>
          </a:xfrm>
          <a:prstGeom prst="rect">
            <a:avLst/>
          </a:prstGeom>
        </p:spPr>
      </p:pic>
    </p:spTree>
    <p:extLst>
      <p:ext uri="{BB962C8B-B14F-4D97-AF65-F5344CB8AC3E}">
        <p14:creationId xmlns:p14="http://schemas.microsoft.com/office/powerpoint/2010/main" val="22203852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6692" y="365126"/>
            <a:ext cx="7387107" cy="652306"/>
          </a:xfrm>
        </p:spPr>
        <p:txBody>
          <a:bodyPr>
            <a:normAutofit fontScale="90000"/>
          </a:bodyPr>
          <a:lstStyle/>
          <a:p>
            <a:pPr marL="0" indent="0" algn="ctr"/>
            <a:r>
              <a:rPr lang="en-US" i="1" dirty="0">
                <a:latin typeface="Book Antiqua" panose="02040602050305030304" pitchFamily="18" charset="0"/>
              </a:rPr>
              <a:t>Athena (Minerva)</a:t>
            </a:r>
          </a:p>
        </p:txBody>
      </p:sp>
      <p:sp>
        <p:nvSpPr>
          <p:cNvPr id="3" name="Content Placeholder 2"/>
          <p:cNvSpPr>
            <a:spLocks noGrp="1"/>
          </p:cNvSpPr>
          <p:nvPr>
            <p:ph idx="1"/>
          </p:nvPr>
        </p:nvSpPr>
        <p:spPr>
          <a:xfrm>
            <a:off x="3966692" y="1077309"/>
            <a:ext cx="7387108" cy="5099654"/>
          </a:xfrm>
        </p:spPr>
        <p:txBody>
          <a:bodyPr>
            <a:normAutofit/>
          </a:bodyPr>
          <a:lstStyle/>
          <a:p>
            <a:r>
              <a:rPr lang="en-US" sz="2400" dirty="0" smtClean="0">
                <a:latin typeface="Book Antiqua" panose="02040602050305030304" pitchFamily="18" charset="0"/>
              </a:rPr>
              <a:t>Goddess of wisdom, courage, inspiration, civilization, law and justice, strategic warfare, mathematics, arts, crafts and skill in Greek religion</a:t>
            </a:r>
          </a:p>
          <a:p>
            <a:r>
              <a:rPr lang="en-US" sz="2400" dirty="0" smtClean="0">
                <a:latin typeface="Book Antiqua" panose="02040602050305030304" pitchFamily="18" charset="0"/>
              </a:rPr>
              <a:t>Daughter of Zeus and Metis (her name means wisdom) whom Zeus had swallowed out of fear that she would bear a son who would overthrow him</a:t>
            </a:r>
          </a:p>
          <a:p>
            <a:r>
              <a:rPr lang="en-US" sz="2400" dirty="0" smtClean="0">
                <a:latin typeface="Book Antiqua" panose="02040602050305030304" pitchFamily="18" charset="0"/>
              </a:rPr>
              <a:t>Either Hephaestus, Prometheus or Hermes split open the head of Zeus with an axe to facilitate her birth</a:t>
            </a:r>
          </a:p>
          <a:p>
            <a:r>
              <a:rPr lang="en-US" sz="2400" dirty="0" smtClean="0">
                <a:latin typeface="Book Antiqua" panose="02040602050305030304" pitchFamily="18" charset="0"/>
              </a:rPr>
              <a:t>Her most noted epithets are Parthenos (Virgin) and Pallas, which she took after the accidental death of her friend of the same name</a:t>
            </a:r>
            <a:endParaRPr lang="en-US" sz="2400" dirty="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643944" y="425003"/>
            <a:ext cx="3322749" cy="5732228"/>
          </a:xfrm>
          <a:prstGeom prst="rect">
            <a:avLst/>
          </a:prstGeom>
        </p:spPr>
      </p:pic>
    </p:spTree>
    <p:extLst>
      <p:ext uri="{BB962C8B-B14F-4D97-AF65-F5344CB8AC3E}">
        <p14:creationId xmlns:p14="http://schemas.microsoft.com/office/powerpoint/2010/main" val="6413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5854991"/>
          </a:xfrm>
        </p:spPr>
        <p:txBody>
          <a:bodyPr>
            <a:normAutofit/>
          </a:bodyPr>
          <a:lstStyle/>
          <a:p>
            <a:r>
              <a:rPr lang="en-US" sz="2400" dirty="0" smtClean="0">
                <a:latin typeface="Book Antiqua" panose="02040602050305030304" pitchFamily="18" charset="0"/>
              </a:rPr>
              <a:t>Pallas was the daughter of Triton to whom Zeus had entrusted the care Athena </a:t>
            </a:r>
          </a:p>
          <a:p>
            <a:r>
              <a:rPr lang="en-US" sz="2400" dirty="0" smtClean="0">
                <a:latin typeface="Book Antiqua" panose="02040602050305030304" pitchFamily="18" charset="0"/>
              </a:rPr>
              <a:t>While practicing the arts of warfare, the two quarreled and, as Pallas was about to strike Athena, Zeus interfered with the aegis, startling Pallas</a:t>
            </a:r>
          </a:p>
          <a:p>
            <a:r>
              <a:rPr lang="en-US" sz="2400" dirty="0" smtClean="0">
                <a:latin typeface="Book Antiqua" panose="02040602050305030304" pitchFamily="18" charset="0"/>
              </a:rPr>
              <a:t>Athena took advantage of the surprise and fatally wounded Pallas</a:t>
            </a:r>
          </a:p>
          <a:p>
            <a:r>
              <a:rPr lang="en-US" sz="2400" dirty="0" smtClean="0">
                <a:latin typeface="Book Antiqua" panose="02040602050305030304" pitchFamily="18" charset="0"/>
              </a:rPr>
              <a:t>In her grief Athena crafted a wooden statue in the image of Pallas and adorned it with the aegis</a:t>
            </a:r>
          </a:p>
          <a:p>
            <a:r>
              <a:rPr lang="en-US" sz="2400" dirty="0" smtClean="0">
                <a:latin typeface="Book Antiqua" panose="02040602050305030304" pitchFamily="18" charset="0"/>
              </a:rPr>
              <a:t>The Palladium was cast from Olympus by Zeus and landed in Troy</a:t>
            </a:r>
          </a:p>
          <a:p>
            <a:r>
              <a:rPr lang="en-US" sz="2400" dirty="0" smtClean="0">
                <a:latin typeface="Book Antiqua" panose="02040602050305030304" pitchFamily="18" charset="0"/>
              </a:rPr>
              <a:t>The Trojans built a temple to house it and it was seen as an object to carry the destiny of Troy</a:t>
            </a:r>
          </a:p>
          <a:p>
            <a:r>
              <a:rPr lang="en-US" sz="2400" dirty="0" smtClean="0">
                <a:latin typeface="Book Antiqua" panose="02040602050305030304" pitchFamily="18" charset="0"/>
              </a:rPr>
              <a:t>Another epithet is </a:t>
            </a:r>
            <a:r>
              <a:rPr lang="en-US" sz="2400" i="1" dirty="0" smtClean="0">
                <a:latin typeface="Book Antiqua" panose="02040602050305030304" pitchFamily="18" charset="0"/>
              </a:rPr>
              <a:t>glaukopis</a:t>
            </a:r>
            <a:r>
              <a:rPr lang="en-US" sz="2400" dirty="0" smtClean="0">
                <a:latin typeface="Book Antiqua" panose="02040602050305030304" pitchFamily="18" charset="0"/>
              </a:rPr>
              <a:t> which means gray-eyed</a:t>
            </a:r>
          </a:p>
          <a:p>
            <a:r>
              <a:rPr lang="en-US" sz="2400" dirty="0" smtClean="0">
                <a:latin typeface="Book Antiqua" panose="02040602050305030304" pitchFamily="18" charset="0"/>
              </a:rPr>
              <a:t>Her attributes are the spear, shield, aegis upon which the head of Medusa is often depicted, the owl and the olive tree</a:t>
            </a:r>
          </a:p>
          <a:p>
            <a:r>
              <a:rPr lang="en-US" sz="2400" dirty="0" smtClean="0">
                <a:latin typeface="Book Antiqua" panose="02040602050305030304" pitchFamily="18" charset="0"/>
              </a:rPr>
              <a:t>She is often attended by Nike (Winged Victory)</a:t>
            </a:r>
            <a:endParaRPr lang="en-US" sz="2400" dirty="0">
              <a:latin typeface="Book Antiqua" panose="02040602050305030304" pitchFamily="18" charset="0"/>
            </a:endParaRPr>
          </a:p>
        </p:txBody>
      </p:sp>
    </p:spTree>
    <p:extLst>
      <p:ext uri="{BB962C8B-B14F-4D97-AF65-F5344CB8AC3E}">
        <p14:creationId xmlns:p14="http://schemas.microsoft.com/office/powerpoint/2010/main" val="20299419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5614115" cy="5726202"/>
          </a:xfrm>
        </p:spPr>
        <p:txBody>
          <a:bodyPr>
            <a:normAutofit lnSpcReduction="10000"/>
          </a:bodyPr>
          <a:lstStyle/>
          <a:p>
            <a:r>
              <a:rPr lang="en-US" sz="2400" dirty="0" smtClean="0">
                <a:latin typeface="Book Antiqua" panose="02040602050305030304" pitchFamily="18" charset="0"/>
              </a:rPr>
              <a:t>The Panathenaea was celebrated every four years in her honor during which an embroidered robe (</a:t>
            </a:r>
            <a:r>
              <a:rPr lang="en-US" sz="2400" i="1" dirty="0" smtClean="0">
                <a:latin typeface="Book Antiqua" panose="02040602050305030304" pitchFamily="18" charset="0"/>
              </a:rPr>
              <a:t>peplos</a:t>
            </a:r>
            <a:r>
              <a:rPr lang="en-US" sz="2400" dirty="0" smtClean="0">
                <a:latin typeface="Book Antiqua" panose="02040602050305030304" pitchFamily="18" charset="0"/>
              </a:rPr>
              <a:t>) was ceremoniously brought to the goddess</a:t>
            </a:r>
          </a:p>
          <a:p>
            <a:r>
              <a:rPr lang="en-US" sz="2400" dirty="0" smtClean="0">
                <a:latin typeface="Book Antiqua" panose="02040602050305030304" pitchFamily="18" charset="0"/>
              </a:rPr>
              <a:t>She invented the flute (</a:t>
            </a:r>
            <a:r>
              <a:rPr lang="en-US" sz="2400" i="1" dirty="0" smtClean="0">
                <a:latin typeface="Book Antiqua" panose="02040602050305030304" pitchFamily="18" charset="0"/>
              </a:rPr>
              <a:t>aulos</a:t>
            </a:r>
            <a:r>
              <a:rPr lang="en-US" sz="2400" dirty="0" smtClean="0">
                <a:latin typeface="Book Antiqua" panose="02040602050305030304" pitchFamily="18" charset="0"/>
              </a:rPr>
              <a:t>)</a:t>
            </a:r>
            <a:r>
              <a:rPr lang="en-US" sz="2400" dirty="0">
                <a:latin typeface="Book Antiqua" panose="02040602050305030304" pitchFamily="18" charset="0"/>
              </a:rPr>
              <a:t> </a:t>
            </a:r>
            <a:r>
              <a:rPr lang="en-US" sz="2400" dirty="0" smtClean="0">
                <a:latin typeface="Book Antiqua" panose="02040602050305030304" pitchFamily="18" charset="0"/>
              </a:rPr>
              <a:t>which was inspired by the lamentations of the Gorgons after the death of Medusa (hissing of serpents)</a:t>
            </a:r>
          </a:p>
          <a:p>
            <a:r>
              <a:rPr lang="en-US" sz="2400" dirty="0" smtClean="0">
                <a:latin typeface="Book Antiqua" panose="02040602050305030304" pitchFamily="18" charset="0"/>
              </a:rPr>
              <a:t>She soon grew to dislike the flute (cf. Marsyas in Lesser Divinities and Myths)</a:t>
            </a:r>
          </a:p>
          <a:p>
            <a:r>
              <a:rPr lang="en-US" sz="2400" dirty="0" smtClean="0">
                <a:latin typeface="Book Antiqua" panose="02040602050305030304" pitchFamily="18" charset="0"/>
              </a:rPr>
              <a:t>Her importance as a goddess of the household arts is related in the myth of Arachne (cf. Lesser Divinities and Myths)</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452315" y="450761"/>
            <a:ext cx="5218652" cy="4752304"/>
          </a:xfrm>
          <a:prstGeom prst="rect">
            <a:avLst/>
          </a:prstGeom>
        </p:spPr>
      </p:pic>
    </p:spTree>
    <p:extLst>
      <p:ext uri="{BB962C8B-B14F-4D97-AF65-F5344CB8AC3E}">
        <p14:creationId xmlns:p14="http://schemas.microsoft.com/office/powerpoint/2010/main" val="10250118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marL="0" indent="0" algn="ctr"/>
            <a:r>
              <a:rPr lang="en-US" i="1" dirty="0">
                <a:latin typeface="Book Antiqua" panose="02040602050305030304" pitchFamily="18" charset="0"/>
              </a:rPr>
              <a:t>Aphrodite (Venus)</a:t>
            </a:r>
          </a:p>
        </p:txBody>
      </p:sp>
      <p:sp>
        <p:nvSpPr>
          <p:cNvPr id="3" name="Content Placeholder 2"/>
          <p:cNvSpPr>
            <a:spLocks noGrp="1"/>
          </p:cNvSpPr>
          <p:nvPr>
            <p:ph idx="1"/>
          </p:nvPr>
        </p:nvSpPr>
        <p:spPr>
          <a:xfrm>
            <a:off x="838200" y="1043189"/>
            <a:ext cx="10515600" cy="5133774"/>
          </a:xfrm>
        </p:spPr>
        <p:txBody>
          <a:bodyPr>
            <a:normAutofit/>
          </a:bodyPr>
          <a:lstStyle/>
          <a:p>
            <a:r>
              <a:rPr lang="en-US" sz="2400" dirty="0" smtClean="0">
                <a:latin typeface="Book Antiqua" panose="02040602050305030304" pitchFamily="18" charset="0"/>
              </a:rPr>
              <a:t>Her name means “foam born” (</a:t>
            </a:r>
            <a:r>
              <a:rPr lang="en-US" sz="2400" i="1" dirty="0" smtClean="0">
                <a:latin typeface="Book Antiqua" panose="02040602050305030304" pitchFamily="18" charset="0"/>
              </a:rPr>
              <a:t>aphros</a:t>
            </a:r>
            <a:r>
              <a:rPr lang="en-US" sz="2400" dirty="0" smtClean="0">
                <a:latin typeface="Book Antiqua" panose="02040602050305030304" pitchFamily="18" charset="0"/>
              </a:rPr>
              <a:t> the Greek for foam) from when, according to Hesiod, the foam of the sea mixed with the blood of the castrated Uranus</a:t>
            </a:r>
          </a:p>
          <a:p>
            <a:r>
              <a:rPr lang="en-US" sz="2400" dirty="0" smtClean="0">
                <a:latin typeface="Book Antiqua" panose="02040602050305030304" pitchFamily="18" charset="0"/>
              </a:rPr>
              <a:t>According to Homer she is the daughter of Zeus and Dione (feminine form of the name for Zeus)</a:t>
            </a:r>
          </a:p>
          <a:p>
            <a:r>
              <a:rPr lang="en-US" sz="2400" dirty="0" smtClean="0">
                <a:latin typeface="Book Antiqua" panose="02040602050305030304" pitchFamily="18" charset="0"/>
              </a:rPr>
              <a:t>In Plato’s Symposium they are two separate entities: Aphrodite Urania (celestial and born from Uranus alone) and Aphrodite Pandemos (Aphrodite of all the people or common Aphrodite)</a:t>
            </a:r>
          </a:p>
          <a:p>
            <a:r>
              <a:rPr lang="en-US" sz="2400" dirty="0" smtClean="0">
                <a:latin typeface="Book Antiqua" panose="02040602050305030304" pitchFamily="18" charset="0"/>
              </a:rPr>
              <a:t>Her most common epithets are Cytherea and Cypris which were two of her major cultural worship centers</a:t>
            </a:r>
          </a:p>
          <a:p>
            <a:r>
              <a:rPr lang="en-US" sz="2400" dirty="0" smtClean="0">
                <a:latin typeface="Book Antiqua" panose="02040602050305030304" pitchFamily="18" charset="0"/>
              </a:rPr>
              <a:t>Goddess of love, beauty and pleasure</a:t>
            </a:r>
          </a:p>
          <a:p>
            <a:r>
              <a:rPr lang="en-US" sz="2400" dirty="0" smtClean="0">
                <a:latin typeface="Book Antiqua" panose="02040602050305030304" pitchFamily="18" charset="0"/>
              </a:rPr>
              <a:t>Myrtle, doves, sparrows, horses and swans were sacred to her</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2538542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5486" y="476518"/>
            <a:ext cx="6408313" cy="5700445"/>
          </a:xfrm>
        </p:spPr>
        <p:txBody>
          <a:bodyPr>
            <a:normAutofit/>
          </a:bodyPr>
          <a:lstStyle/>
          <a:p>
            <a:r>
              <a:rPr lang="en-US" sz="2400" dirty="0" smtClean="0">
                <a:latin typeface="Book Antiqua" panose="02040602050305030304" pitchFamily="18" charset="0"/>
              </a:rPr>
              <a:t>She is often accompanied by the Graces and the Horae (Charites)</a:t>
            </a:r>
          </a:p>
          <a:p>
            <a:r>
              <a:rPr lang="en-US" sz="2400" dirty="0" smtClean="0">
                <a:latin typeface="Book Antiqua" panose="02040602050305030304" pitchFamily="18" charset="0"/>
              </a:rPr>
              <a:t>She is said to possess a girdle with powers of enticement that were irresistible and that was used by Hera to have her way with Zeus (Homer, </a:t>
            </a:r>
            <a:r>
              <a:rPr lang="en-US" sz="2400" i="1" dirty="0" smtClean="0">
                <a:latin typeface="Book Antiqua" panose="02040602050305030304" pitchFamily="18" charset="0"/>
              </a:rPr>
              <a:t>Iliad</a:t>
            </a:r>
            <a:r>
              <a:rPr lang="en-US" sz="2400" dirty="0" smtClean="0">
                <a:latin typeface="Book Antiqua" panose="02040602050305030304" pitchFamily="18" charset="0"/>
              </a:rPr>
              <a:t>)</a:t>
            </a:r>
          </a:p>
          <a:p>
            <a:r>
              <a:rPr lang="en-US" sz="2400" dirty="0" smtClean="0">
                <a:latin typeface="Book Antiqua" panose="02040602050305030304" pitchFamily="18" charset="0"/>
              </a:rPr>
              <a:t>Several offspring are attributed to her in addition to those with Ares</a:t>
            </a:r>
          </a:p>
          <a:p>
            <a:r>
              <a:rPr lang="en-US" sz="2400" dirty="0" smtClean="0">
                <a:latin typeface="Book Antiqua" panose="02040602050305030304" pitchFamily="18" charset="0"/>
              </a:rPr>
              <a:t>These include Hermaphroditus (Hermes), the fertility god Priapus (either Hermes, Dionysus, Pan, Adonis or even Zeus) and Aeneas (Anchises)</a:t>
            </a:r>
          </a:p>
          <a:p>
            <a:r>
              <a:rPr lang="en-US" sz="2400" dirty="0" smtClean="0">
                <a:latin typeface="Book Antiqua" panose="02040602050305030304" pitchFamily="18" charset="0"/>
              </a:rPr>
              <a:t>She also loved the handsome son of Myrrha, Adonis who was killed by a wild boar</a:t>
            </a:r>
          </a:p>
        </p:txBody>
      </p:sp>
      <p:pic>
        <p:nvPicPr>
          <p:cNvPr id="4" name="Picture 3"/>
          <p:cNvPicPr>
            <a:picLocks noChangeAspect="1"/>
          </p:cNvPicPr>
          <p:nvPr/>
        </p:nvPicPr>
        <p:blipFill>
          <a:blip r:embed="rId2"/>
          <a:stretch>
            <a:fillRect/>
          </a:stretch>
        </p:blipFill>
        <p:spPr>
          <a:xfrm>
            <a:off x="859261" y="476517"/>
            <a:ext cx="4086225" cy="5700445"/>
          </a:xfrm>
          <a:prstGeom prst="rect">
            <a:avLst/>
          </a:prstGeom>
        </p:spPr>
      </p:pic>
    </p:spTree>
    <p:extLst>
      <p:ext uri="{BB962C8B-B14F-4D97-AF65-F5344CB8AC3E}">
        <p14:creationId xmlns:p14="http://schemas.microsoft.com/office/powerpoint/2010/main" val="24763402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517"/>
          </a:xfrm>
        </p:spPr>
        <p:txBody>
          <a:bodyPr>
            <a:normAutofit fontScale="90000"/>
          </a:bodyPr>
          <a:lstStyle/>
          <a:p>
            <a:pPr marL="0" indent="0" algn="ctr"/>
            <a:r>
              <a:rPr lang="en-US" b="1" i="1" dirty="0">
                <a:latin typeface="Book Antiqua" panose="02040602050305030304" pitchFamily="18" charset="0"/>
              </a:rPr>
              <a:t>Overview</a:t>
            </a:r>
          </a:p>
        </p:txBody>
      </p:sp>
      <p:sp>
        <p:nvSpPr>
          <p:cNvPr id="3" name="Content Placeholder 2"/>
          <p:cNvSpPr>
            <a:spLocks noGrp="1"/>
          </p:cNvSpPr>
          <p:nvPr>
            <p:ph idx="1"/>
          </p:nvPr>
        </p:nvSpPr>
        <p:spPr>
          <a:xfrm>
            <a:off x="838200" y="888642"/>
            <a:ext cx="10515600" cy="5288321"/>
          </a:xfrm>
        </p:spPr>
        <p:txBody>
          <a:bodyPr>
            <a:normAutofit/>
          </a:bodyPr>
          <a:lstStyle/>
          <a:p>
            <a:r>
              <a:rPr lang="en-US" sz="2400" dirty="0" smtClean="0">
                <a:latin typeface="Book Antiqua" panose="02040602050305030304" pitchFamily="18" charset="0"/>
              </a:rPr>
              <a:t>The first six Olympians were Hestia (first-born), Demeter, Hera,</a:t>
            </a:r>
          </a:p>
          <a:p>
            <a:pPr marL="0" indent="0">
              <a:buNone/>
            </a:pPr>
            <a:r>
              <a:rPr lang="en-US" sz="2400" dirty="0" smtClean="0">
                <a:latin typeface="Book Antiqua" panose="02040602050305030304" pitchFamily="18" charset="0"/>
              </a:rPr>
              <a:t>Hades, Poseidon and Zeus (last-born)</a:t>
            </a:r>
          </a:p>
          <a:p>
            <a:r>
              <a:rPr lang="en-US" sz="2400" dirty="0" smtClean="0">
                <a:latin typeface="Book Antiqua" panose="02040602050305030304" pitchFamily="18" charset="0"/>
              </a:rPr>
              <a:t>The remaining Olympians were Hephaestus (son of Zeus and Hera, or Hera alone in response to Athena), Ares (son of Zeus and Hera), Apollo and Artemis (twins of Zeus and Leto), Aphrodite (daughter of Zeus and Dione or “foam born” from the blood of Uranus’ castration), Athena (daughter of Zeus and Metis), Hermes (son of Zeus and the Pleiad Maia) and Dionysus (son of Zeus and Semele)</a:t>
            </a:r>
          </a:p>
          <a:p>
            <a:r>
              <a:rPr lang="en-US" sz="2400" dirty="0" smtClean="0">
                <a:latin typeface="Book Antiqua" panose="02040602050305030304" pitchFamily="18" charset="0"/>
              </a:rPr>
              <a:t>According to most sources the Zeus, Poseidon and Hades drew lots for which realm each would rule</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659076" y="4803820"/>
            <a:ext cx="5543550" cy="1770845"/>
          </a:xfrm>
          <a:prstGeom prst="rect">
            <a:avLst/>
          </a:prstGeom>
        </p:spPr>
      </p:pic>
    </p:spTree>
    <p:extLst>
      <p:ext uri="{BB962C8B-B14F-4D97-AF65-F5344CB8AC3E}">
        <p14:creationId xmlns:p14="http://schemas.microsoft.com/office/powerpoint/2010/main" val="39164336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a:bodyPr>
          <a:lstStyle/>
          <a:p>
            <a:r>
              <a:rPr lang="en-US" sz="2400" dirty="0" smtClean="0">
                <a:latin typeface="Book Antiqua" panose="02040602050305030304" pitchFamily="18" charset="0"/>
              </a:rPr>
              <a:t>According to Ovid Venus asked Proserpina to change the body of Adonis into a flower just as she had changed the nymph Menthe into the mint plant</a:t>
            </a:r>
          </a:p>
          <a:p>
            <a:r>
              <a:rPr lang="en-US" sz="2400" dirty="0" smtClean="0">
                <a:latin typeface="Book Antiqua" panose="02040602050305030304" pitchFamily="18" charset="0"/>
              </a:rPr>
              <a:t>Within the hour a red flower sprang from the blood of Adonis</a:t>
            </a:r>
          </a:p>
          <a:p>
            <a:r>
              <a:rPr lang="en-US" sz="2400" dirty="0" smtClean="0">
                <a:latin typeface="Book Antiqua" panose="02040602050305030304" pitchFamily="18" charset="0"/>
              </a:rPr>
              <a:t>The flower was the anemone, or windflower, which is fragile against the buffeting winds</a:t>
            </a:r>
          </a:p>
          <a:p>
            <a:r>
              <a:rPr lang="en-US" sz="2400" dirty="0" smtClean="0">
                <a:latin typeface="Book Antiqua" panose="02040602050305030304" pitchFamily="18" charset="0"/>
              </a:rPr>
              <a:t>Another myth has Aphrodite placing the infant Adonis in a chest and giving it to Persephone to keep</a:t>
            </a:r>
          </a:p>
          <a:p>
            <a:r>
              <a:rPr lang="en-US" sz="2400" dirty="0" smtClean="0">
                <a:latin typeface="Book Antiqua" panose="02040602050305030304" pitchFamily="18" charset="0"/>
              </a:rPr>
              <a:t>Upon seeing the beautiful young boy Persephone refused to give the boy back</a:t>
            </a:r>
          </a:p>
          <a:p>
            <a:r>
              <a:rPr lang="en-US" sz="2400" dirty="0" smtClean="0">
                <a:latin typeface="Book Antiqua" panose="02040602050305030304" pitchFamily="18" charset="0"/>
              </a:rPr>
              <a:t>Zeus determined that Adonis would spend part of the year with Persephone and the remainder with Aphrodite</a:t>
            </a:r>
          </a:p>
          <a:p>
            <a:r>
              <a:rPr lang="en-US" sz="2400" dirty="0" smtClean="0">
                <a:latin typeface="Book Antiqua" panose="02040602050305030304" pitchFamily="18" charset="0"/>
              </a:rPr>
              <a:t>The celebration of Easter in Christianity of the dead and risen Christ has its roots with the “dead and risen Adonis”</a:t>
            </a:r>
            <a:endParaRPr lang="en-US" sz="2400" dirty="0">
              <a:latin typeface="Book Antiqua" panose="02040602050305030304" pitchFamily="18" charset="0"/>
            </a:endParaRPr>
          </a:p>
        </p:txBody>
      </p:sp>
    </p:spTree>
    <p:extLst>
      <p:ext uri="{BB962C8B-B14F-4D97-AF65-F5344CB8AC3E}">
        <p14:creationId xmlns:p14="http://schemas.microsoft.com/office/powerpoint/2010/main" val="21354775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lnSpcReduction="10000"/>
          </a:bodyPr>
          <a:lstStyle/>
          <a:p>
            <a:r>
              <a:rPr lang="en-US" sz="2400" dirty="0" smtClean="0">
                <a:latin typeface="Book Antiqua" panose="02040602050305030304" pitchFamily="18" charset="0"/>
              </a:rPr>
              <a:t>According to Homer (</a:t>
            </a:r>
            <a:r>
              <a:rPr lang="en-US" sz="2400" i="1" dirty="0" smtClean="0">
                <a:latin typeface="Book Antiqua" panose="02040602050305030304" pitchFamily="18" charset="0"/>
              </a:rPr>
              <a:t>Homeric Hymn to Aphrodite</a:t>
            </a:r>
            <a:r>
              <a:rPr lang="en-US" sz="2400" dirty="0" smtClean="0">
                <a:latin typeface="Book Antiqua" panose="02040602050305030304" pitchFamily="18" charset="0"/>
              </a:rPr>
              <a:t>) the only three immortals not subject to the powers of Aphrodite were Artemis, Athena and Hestia</a:t>
            </a:r>
          </a:p>
          <a:p>
            <a:r>
              <a:rPr lang="en-US" sz="2400" dirty="0" smtClean="0">
                <a:latin typeface="Book Antiqua" panose="02040602050305030304" pitchFamily="18" charset="0"/>
              </a:rPr>
              <a:t>Since she could bend and sway the hearts of the remaining gods and goddesses, Zeus used his power to cause her to fall in love with the mortal Anchises </a:t>
            </a:r>
          </a:p>
          <a:p>
            <a:r>
              <a:rPr lang="en-US" sz="2400" dirty="0" smtClean="0">
                <a:latin typeface="Book Antiqua" panose="02040602050305030304" pitchFamily="18" charset="0"/>
              </a:rPr>
              <a:t>Zeus used this to make her suffer the humiliation of falling in love with a mortal as she had made the other gods and goddesses fall in love with mortals</a:t>
            </a:r>
          </a:p>
          <a:p>
            <a:r>
              <a:rPr lang="en-US" sz="2400" dirty="0" smtClean="0">
                <a:latin typeface="Book Antiqua" panose="02040602050305030304" pitchFamily="18" charset="0"/>
              </a:rPr>
              <a:t>In the Judgment of Paris she offers Helen, the wife of Menelaus, in return for being named “the Fairest”</a:t>
            </a:r>
          </a:p>
          <a:p>
            <a:r>
              <a:rPr lang="en-US" sz="2400" dirty="0" smtClean="0">
                <a:latin typeface="Book Antiqua" panose="02040602050305030304" pitchFamily="18" charset="0"/>
              </a:rPr>
              <a:t>The poetess of love, Sappho of Lesbos, was a devout follower of Aphrodite</a:t>
            </a:r>
          </a:p>
          <a:p>
            <a:r>
              <a:rPr lang="en-US" sz="2400" dirty="0" smtClean="0">
                <a:latin typeface="Book Antiqua" panose="02040602050305030304" pitchFamily="18" charset="0"/>
              </a:rPr>
              <a:t>Phaon was a ferryman between Lesbos and Chios carried Aphrodite to Lesbos</a:t>
            </a:r>
          </a:p>
          <a:p>
            <a:r>
              <a:rPr lang="en-US" sz="2400" dirty="0" smtClean="0">
                <a:latin typeface="Book Antiqua" panose="02040602050305030304" pitchFamily="18" charset="0"/>
              </a:rPr>
              <a:t>Because he would not take payment, she made gave him a salve that made him young and beautiful, causing the women of Lesbos to fall madly in love with him, but none more than Sappho</a:t>
            </a:r>
          </a:p>
        </p:txBody>
      </p:sp>
    </p:spTree>
    <p:extLst>
      <p:ext uri="{BB962C8B-B14F-4D97-AF65-F5344CB8AC3E}">
        <p14:creationId xmlns:p14="http://schemas.microsoft.com/office/powerpoint/2010/main" val="29041433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pPr algn="ctr"/>
            <a:r>
              <a:rPr lang="en-US" i="1" dirty="0">
                <a:latin typeface="Book Antiqua" panose="02040602050305030304" pitchFamily="18" charset="0"/>
              </a:rPr>
              <a:t>Artemis (Diana)</a:t>
            </a:r>
            <a:br>
              <a:rPr lang="en-US" i="1" dirty="0">
                <a:latin typeface="Book Antiqua" panose="02040602050305030304" pitchFamily="18" charset="0"/>
              </a:rPr>
            </a:br>
            <a:endParaRPr lang="en-US" i="1" dirty="0"/>
          </a:p>
        </p:txBody>
      </p:sp>
      <p:sp>
        <p:nvSpPr>
          <p:cNvPr id="3" name="Content Placeholder 2"/>
          <p:cNvSpPr>
            <a:spLocks noGrp="1"/>
          </p:cNvSpPr>
          <p:nvPr>
            <p:ph idx="1"/>
          </p:nvPr>
        </p:nvSpPr>
        <p:spPr>
          <a:xfrm>
            <a:off x="838200" y="901521"/>
            <a:ext cx="10515600" cy="5275442"/>
          </a:xfrm>
        </p:spPr>
        <p:txBody>
          <a:bodyPr>
            <a:normAutofit/>
          </a:bodyPr>
          <a:lstStyle/>
          <a:p>
            <a:r>
              <a:rPr lang="en-US" sz="2400" dirty="0" smtClean="0">
                <a:latin typeface="Book Antiqua" panose="02040602050305030304" pitchFamily="18" charset="0"/>
              </a:rPr>
              <a:t>Daughter of Zeus and Leto (Latona) and twin sister of Apollo</a:t>
            </a:r>
          </a:p>
          <a:p>
            <a:r>
              <a:rPr lang="en-US" sz="2400" dirty="0" smtClean="0">
                <a:latin typeface="Book Antiqua" panose="02040602050305030304" pitchFamily="18" charset="0"/>
              </a:rPr>
              <a:t>Goddess of the hunt, wilderness, wild animals, virginity, protector of young girls, bringing and relieving disease in women and childbirth</a:t>
            </a:r>
          </a:p>
          <a:p>
            <a:r>
              <a:rPr lang="en-US" sz="2400" dirty="0" smtClean="0">
                <a:latin typeface="Book Antiqua" panose="02040602050305030304" pitchFamily="18" charset="0"/>
              </a:rPr>
              <a:t>The cypress and deer were sacred to her</a:t>
            </a:r>
          </a:p>
          <a:p>
            <a:r>
              <a:rPr lang="en-US" sz="2400" dirty="0" smtClean="0">
                <a:latin typeface="Book Antiqua" panose="02040602050305030304" pitchFamily="18" charset="0"/>
              </a:rPr>
              <a:t>She was the first-born of the twins on the island of Ortygia (Quail Island) which is sometimes a different island from Delos and sometimes they are the same</a:t>
            </a:r>
          </a:p>
          <a:p>
            <a:r>
              <a:rPr lang="en-US" sz="2400" dirty="0" smtClean="0">
                <a:latin typeface="Book Antiqua" panose="02040602050305030304" pitchFamily="18" charset="0"/>
              </a:rPr>
              <a:t>Soon after her birth she assisted with the birth of Apollo</a:t>
            </a:r>
          </a:p>
          <a:p>
            <a:r>
              <a:rPr lang="en-US" sz="2400" dirty="0" smtClean="0">
                <a:latin typeface="Book Antiqua" panose="02040602050305030304" pitchFamily="18" charset="0"/>
              </a:rPr>
              <a:t>Occasionally associated with Apollo as in the myth of Niobe, the daughter of Tantalus and granddaughter of Atlas, who was married to Amphion</a:t>
            </a:r>
          </a:p>
          <a:p>
            <a:r>
              <a:rPr lang="en-US" sz="2400" dirty="0" smtClean="0">
                <a:latin typeface="Book Antiqua" panose="02040602050305030304" pitchFamily="18" charset="0"/>
              </a:rPr>
              <a:t>She boasted that she was more beautiful than Leto and had more children than she, seven daughters and seven sons</a:t>
            </a:r>
          </a:p>
          <a:p>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9162446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0913"/>
            <a:ext cx="6541394" cy="5636050"/>
          </a:xfrm>
        </p:spPr>
        <p:txBody>
          <a:bodyPr>
            <a:normAutofit/>
          </a:bodyPr>
          <a:lstStyle/>
          <a:p>
            <a:r>
              <a:rPr lang="en-US" sz="2400" dirty="0" smtClean="0">
                <a:latin typeface="Book Antiqua" panose="02040602050305030304" pitchFamily="18" charset="0"/>
              </a:rPr>
              <a:t>Leto complained to her children who slew the children of Niobe: Artemis the daughters and Apollo the sons</a:t>
            </a:r>
          </a:p>
          <a:p>
            <a:r>
              <a:rPr lang="en-US" sz="2400" dirty="0" smtClean="0">
                <a:latin typeface="Book Antiqua" panose="02040602050305030304" pitchFamily="18" charset="0"/>
              </a:rPr>
              <a:t>As Niobe pleaded for the life of her last daughter, she was turned to stone and returned to her homeland Phrygia where a rock on Mt Sipylus was identified as Niobe</a:t>
            </a:r>
          </a:p>
          <a:p>
            <a:r>
              <a:rPr lang="en-US" sz="2400" dirty="0" smtClean="0">
                <a:latin typeface="Book Antiqua" panose="02040602050305030304" pitchFamily="18" charset="0"/>
              </a:rPr>
              <a:t>Several myths illustrate the hallowed purity of Artemis (cf. Actaeon and Arcas in Lesser Myths and Divinities)</a:t>
            </a:r>
          </a:p>
          <a:p>
            <a:r>
              <a:rPr lang="en-US" sz="2400" dirty="0" smtClean="0">
                <a:latin typeface="Book Antiqua" panose="02040602050305030304" pitchFamily="18" charset="0"/>
              </a:rPr>
              <a:t>She is also associated with Orion</a:t>
            </a:r>
          </a:p>
          <a:p>
            <a:r>
              <a:rPr lang="en-US" sz="2400" dirty="0" smtClean="0">
                <a:latin typeface="Book Antiqua" panose="02040602050305030304" pitchFamily="18" charset="0"/>
              </a:rPr>
              <a:t>As a moon goddess she is associated with Selene and the fertility goddess Hecate</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379593" y="540913"/>
            <a:ext cx="3644722" cy="5794698"/>
          </a:xfrm>
          <a:prstGeom prst="rect">
            <a:avLst/>
          </a:prstGeom>
        </p:spPr>
      </p:pic>
    </p:spTree>
    <p:extLst>
      <p:ext uri="{BB962C8B-B14F-4D97-AF65-F5344CB8AC3E}">
        <p14:creationId xmlns:p14="http://schemas.microsoft.com/office/powerpoint/2010/main" val="12568451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906" y="365126"/>
            <a:ext cx="7090893" cy="716700"/>
          </a:xfrm>
        </p:spPr>
        <p:txBody>
          <a:bodyPr/>
          <a:lstStyle/>
          <a:p>
            <a:pPr marL="0" indent="0" algn="ctr"/>
            <a:r>
              <a:rPr lang="en-US" i="1" dirty="0">
                <a:latin typeface="Book Antiqua" panose="02040602050305030304" pitchFamily="18" charset="0"/>
              </a:rPr>
              <a:t>Apollo</a:t>
            </a:r>
          </a:p>
        </p:txBody>
      </p:sp>
      <p:sp>
        <p:nvSpPr>
          <p:cNvPr id="3" name="Content Placeholder 2"/>
          <p:cNvSpPr>
            <a:spLocks noGrp="1"/>
          </p:cNvSpPr>
          <p:nvPr>
            <p:ph idx="1"/>
          </p:nvPr>
        </p:nvSpPr>
        <p:spPr>
          <a:xfrm>
            <a:off x="4262906" y="1081826"/>
            <a:ext cx="7090894" cy="5095137"/>
          </a:xfrm>
        </p:spPr>
        <p:txBody>
          <a:bodyPr>
            <a:normAutofit/>
          </a:bodyPr>
          <a:lstStyle/>
          <a:p>
            <a:r>
              <a:rPr lang="en-US" sz="2400" dirty="0" smtClean="0">
                <a:latin typeface="Book Antiqua" panose="02040602050305030304" pitchFamily="18" charset="0"/>
              </a:rPr>
              <a:t>God of light and the sun, truth and prophecy, healing, plague, music, poetry, and archery</a:t>
            </a:r>
          </a:p>
          <a:p>
            <a:r>
              <a:rPr lang="en-US" sz="2400" dirty="0" smtClean="0">
                <a:latin typeface="Book Antiqua" panose="02040602050305030304" pitchFamily="18" charset="0"/>
              </a:rPr>
              <a:t>Epithets include Phoebus (“bright” as the god of light), Cynthius (“born of Cynthus”), Delian (“of Delos”), Delphinius (“dolphin”), Pythius (as the god of prophecy and the oracle at Delphi), and Medicus (physician or healer)</a:t>
            </a:r>
          </a:p>
          <a:p>
            <a:r>
              <a:rPr lang="en-US" sz="2400" dirty="0" smtClean="0">
                <a:latin typeface="Book Antiqua" panose="02040602050305030304" pitchFamily="18" charset="0"/>
              </a:rPr>
              <a:t>His attributes include the bow and arrow, lyre, plectrum (flat tool used to play the lyre similar to a guitar pick), sword and tripod (prophecy)</a:t>
            </a:r>
          </a:p>
          <a:p>
            <a:r>
              <a:rPr lang="en-US" sz="2400" dirty="0" smtClean="0">
                <a:latin typeface="Book Antiqua" panose="02040602050305030304" pitchFamily="18" charset="0"/>
              </a:rPr>
              <a:t>Sacred to him were dolphins, wolves, roe deer, swans, hawks, ravens, crows, cicadas (music), mice, snakes (prophecy), palm trees and the laurel tree</a:t>
            </a:r>
          </a:p>
        </p:txBody>
      </p:sp>
      <p:pic>
        <p:nvPicPr>
          <p:cNvPr id="4" name="Picture 3"/>
          <p:cNvPicPr>
            <a:picLocks noChangeAspect="1"/>
          </p:cNvPicPr>
          <p:nvPr/>
        </p:nvPicPr>
        <p:blipFill>
          <a:blip r:embed="rId2"/>
          <a:stretch>
            <a:fillRect/>
          </a:stretch>
        </p:blipFill>
        <p:spPr>
          <a:xfrm>
            <a:off x="607368" y="450761"/>
            <a:ext cx="3655539" cy="5726202"/>
          </a:xfrm>
          <a:prstGeom prst="rect">
            <a:avLst/>
          </a:prstGeom>
        </p:spPr>
      </p:pic>
    </p:spTree>
    <p:extLst>
      <p:ext uri="{BB962C8B-B14F-4D97-AF65-F5344CB8AC3E}">
        <p14:creationId xmlns:p14="http://schemas.microsoft.com/office/powerpoint/2010/main" val="4169493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5687566"/>
          </a:xfrm>
        </p:spPr>
        <p:txBody>
          <a:bodyPr>
            <a:normAutofit lnSpcReduction="10000"/>
          </a:bodyPr>
          <a:lstStyle/>
          <a:p>
            <a:r>
              <a:rPr lang="en-US" sz="2400" dirty="0" smtClean="0">
                <a:latin typeface="Book Antiqua" panose="02040602050305030304" pitchFamily="18" charset="0"/>
              </a:rPr>
              <a:t>According to the </a:t>
            </a:r>
            <a:r>
              <a:rPr lang="en-US" sz="2400" i="1" dirty="0" smtClean="0">
                <a:latin typeface="Book Antiqua" panose="02040602050305030304" pitchFamily="18" charset="0"/>
              </a:rPr>
              <a:t>Homeric Hymn to Apollo </a:t>
            </a:r>
            <a:r>
              <a:rPr lang="en-US" sz="2400" dirty="0" smtClean="0">
                <a:latin typeface="Book Antiqua" panose="02040602050305030304" pitchFamily="18" charset="0"/>
              </a:rPr>
              <a:t>Leto arrives at the island of Delos after giving birth to Artemis</a:t>
            </a:r>
          </a:p>
          <a:p>
            <a:r>
              <a:rPr lang="en-US" sz="2400" dirty="0" smtClean="0">
                <a:latin typeface="Book Antiqua" panose="02040602050305030304" pitchFamily="18" charset="0"/>
              </a:rPr>
              <a:t>Leto implores the island to allow her to give birth to Apollo but the island is afraid that, once he is born, Apollo will be resentful since the island is rocky and not worthy of a god</a:t>
            </a:r>
          </a:p>
          <a:p>
            <a:r>
              <a:rPr lang="en-US" sz="2400" dirty="0" smtClean="0">
                <a:latin typeface="Book Antiqua" panose="02040602050305030304" pitchFamily="18" charset="0"/>
              </a:rPr>
              <a:t>Leto swears by the river Styx that he will not and Delos relents and allows Apollo to be born there</a:t>
            </a:r>
          </a:p>
          <a:p>
            <a:r>
              <a:rPr lang="en-US" sz="2400" dirty="0" smtClean="0">
                <a:latin typeface="Book Antiqua" panose="02040602050305030304" pitchFamily="18" charset="0"/>
              </a:rPr>
              <a:t>Leto is in labor of nine days and nine nights since Hera has kept Eileithyia from assisting her</a:t>
            </a:r>
          </a:p>
          <a:p>
            <a:r>
              <a:rPr lang="en-US" sz="2400" dirty="0" smtClean="0">
                <a:latin typeface="Book Antiqua" panose="02040602050305030304" pitchFamily="18" charset="0"/>
              </a:rPr>
              <a:t>Iris is sent to summon Eileithyia to Delos and she responds and helps Leto, clinging to a palm tree, bring forth Apollo</a:t>
            </a:r>
          </a:p>
          <a:p>
            <a:r>
              <a:rPr lang="en-US" sz="2400" dirty="0" smtClean="0">
                <a:latin typeface="Book Antiqua" panose="02040602050305030304" pitchFamily="18" charset="0"/>
              </a:rPr>
              <a:t>In later accounts Hera tries to prevent Leto from finding a place to bear her children</a:t>
            </a:r>
          </a:p>
          <a:p>
            <a:r>
              <a:rPr lang="en-US" sz="2400" dirty="0" smtClean="0">
                <a:latin typeface="Book Antiqua" panose="02040602050305030304" pitchFamily="18" charset="0"/>
              </a:rPr>
              <a:t>It was through this fear that the whole earth rejected </a:t>
            </a:r>
            <a:r>
              <a:rPr lang="en-US" sz="2400" dirty="0" err="1" smtClean="0">
                <a:latin typeface="Book Antiqua" panose="02040602050305030304" pitchFamily="18" charset="0"/>
              </a:rPr>
              <a:t>Leto’s</a:t>
            </a:r>
            <a:r>
              <a:rPr lang="en-US" sz="2400" dirty="0" smtClean="0">
                <a:latin typeface="Book Antiqua" panose="02040602050305030304" pitchFamily="18" charset="0"/>
              </a:rPr>
              <a:t> attempts to find a place to bear her children</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1836633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5842112"/>
          </a:xfrm>
        </p:spPr>
        <p:txBody>
          <a:bodyPr>
            <a:normAutofit lnSpcReduction="10000"/>
          </a:bodyPr>
          <a:lstStyle/>
          <a:p>
            <a:r>
              <a:rPr lang="en-US" sz="2400" dirty="0" smtClean="0">
                <a:latin typeface="Book Antiqua" panose="02040602050305030304" pitchFamily="18" charset="0"/>
              </a:rPr>
              <a:t>Hera had decreed that her children could not be born in any place where the sun shone</a:t>
            </a:r>
          </a:p>
          <a:p>
            <a:r>
              <a:rPr lang="en-US" sz="2400" dirty="0" smtClean="0">
                <a:latin typeface="Book Antiqua" panose="02040602050305030304" pitchFamily="18" charset="0"/>
              </a:rPr>
              <a:t>Poseidon kept the island, which floated at that time, covered by his waves and blocked the sun’s rays until the birth of the twins</a:t>
            </a:r>
          </a:p>
          <a:p>
            <a:r>
              <a:rPr lang="en-US" sz="2400" dirty="0" smtClean="0">
                <a:latin typeface="Book Antiqua" panose="02040602050305030304" pitchFamily="18" charset="0"/>
              </a:rPr>
              <a:t>After their birth, Delos no longer floated and became steadfast in the sea</a:t>
            </a:r>
          </a:p>
          <a:p>
            <a:r>
              <a:rPr lang="en-US" sz="2400" dirty="0" smtClean="0">
                <a:latin typeface="Book Antiqua" panose="02040602050305030304" pitchFamily="18" charset="0"/>
              </a:rPr>
              <a:t>The second part of the Hymn relates the establishment of the oracle at Delphi</a:t>
            </a:r>
          </a:p>
          <a:p>
            <a:r>
              <a:rPr lang="en-US" sz="2400" dirty="0" smtClean="0">
                <a:latin typeface="Book Antiqua" panose="02040602050305030304" pitchFamily="18" charset="0"/>
              </a:rPr>
              <a:t>Having descended from Olympus, Apollo searched northern and central Greece for the proper location for his oracle</a:t>
            </a:r>
          </a:p>
          <a:p>
            <a:r>
              <a:rPr lang="en-US" sz="2400" dirty="0" smtClean="0">
                <a:latin typeface="Book Antiqua" panose="02040602050305030304" pitchFamily="18" charset="0"/>
              </a:rPr>
              <a:t>He chose Crisa beneath Mt. Parnassus where he slew the she-dragon that lived nearby</a:t>
            </a:r>
          </a:p>
          <a:p>
            <a:r>
              <a:rPr lang="en-US" sz="2400" dirty="0" smtClean="0">
                <a:latin typeface="Book Antiqua" panose="02040602050305030304" pitchFamily="18" charset="0"/>
              </a:rPr>
              <a:t>Some sources state that the dragon was slain because she had tried to kill Leto because of a prophecy that she would bear a child who would slay it</a:t>
            </a:r>
          </a:p>
          <a:p>
            <a:r>
              <a:rPr lang="en-US" sz="2400" dirty="0" smtClean="0">
                <a:latin typeface="Book Antiqua" panose="02040602050305030304" pitchFamily="18" charset="0"/>
              </a:rPr>
              <a:t>The location was hence called Pytho (</a:t>
            </a:r>
            <a:r>
              <a:rPr lang="en-US" sz="2400" i="1" dirty="0" smtClean="0">
                <a:latin typeface="Book Antiqua" panose="02040602050305030304" pitchFamily="18" charset="0"/>
              </a:rPr>
              <a:t>pytho</a:t>
            </a:r>
            <a:r>
              <a:rPr lang="en-US" sz="2400" dirty="0" smtClean="0">
                <a:latin typeface="Book Antiqua" panose="02040602050305030304" pitchFamily="18" charset="0"/>
              </a:rPr>
              <a:t> is Greek for “I rot”) and Apollo Pyhtian </a:t>
            </a:r>
            <a:endParaRPr lang="en-US" sz="2400" dirty="0">
              <a:latin typeface="Book Antiqua" panose="02040602050305030304" pitchFamily="18" charset="0"/>
            </a:endParaRPr>
          </a:p>
        </p:txBody>
      </p:sp>
    </p:spTree>
    <p:extLst>
      <p:ext uri="{BB962C8B-B14F-4D97-AF65-F5344CB8AC3E}">
        <p14:creationId xmlns:p14="http://schemas.microsoft.com/office/powerpoint/2010/main" val="20118364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a:bodyPr>
          <a:lstStyle/>
          <a:p>
            <a:r>
              <a:rPr lang="en-US" sz="2400" dirty="0" smtClean="0">
                <a:latin typeface="Book Antiqua" panose="02040602050305030304" pitchFamily="18" charset="0"/>
              </a:rPr>
              <a:t>For slaying the serpent Zeus exiled Apollo to Thessaly for a period of nine years (punishment that mirrors religious dictates of ancient society)</a:t>
            </a:r>
          </a:p>
          <a:p>
            <a:r>
              <a:rPr lang="en-US" sz="2400" dirty="0" smtClean="0">
                <a:latin typeface="Book Antiqua" panose="02040602050305030304" pitchFamily="18" charset="0"/>
              </a:rPr>
              <a:t>The Stepteria was a festival celebrated every nine years at Delphi to commemorate the early events of the sanctuary</a:t>
            </a:r>
          </a:p>
          <a:p>
            <a:r>
              <a:rPr lang="en-US" sz="2400" dirty="0" smtClean="0">
                <a:latin typeface="Book Antiqua" panose="02040602050305030304" pitchFamily="18" charset="0"/>
              </a:rPr>
              <a:t>Needing attendants for the sanctuary, Apollo noticed a Cretan ship passing nearby</a:t>
            </a:r>
          </a:p>
          <a:p>
            <a:r>
              <a:rPr lang="en-US" sz="2400" dirty="0" smtClean="0">
                <a:latin typeface="Book Antiqua" panose="02040602050305030304" pitchFamily="18" charset="0"/>
              </a:rPr>
              <a:t>He transformed himself into a dolphin and jumped onto the ship and created such a havoc that the men submitted themselves in fear to him</a:t>
            </a:r>
          </a:p>
          <a:p>
            <a:r>
              <a:rPr lang="en-US" sz="2400" dirty="0" smtClean="0">
                <a:latin typeface="Book Antiqua" panose="02040602050305030304" pitchFamily="18" charset="0"/>
              </a:rPr>
              <a:t>He guided the ship to Crisa where he revealed himself to them and had them make sacrifices and worship him as Apollo Delphinius</a:t>
            </a:r>
          </a:p>
          <a:p>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2665927" y="4288664"/>
            <a:ext cx="6220496" cy="2253803"/>
          </a:xfrm>
          <a:prstGeom prst="rect">
            <a:avLst/>
          </a:prstGeom>
        </p:spPr>
      </p:pic>
    </p:spTree>
    <p:extLst>
      <p:ext uri="{BB962C8B-B14F-4D97-AF65-F5344CB8AC3E}">
        <p14:creationId xmlns:p14="http://schemas.microsoft.com/office/powerpoint/2010/main" val="20984975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lnSpcReduction="10000"/>
          </a:bodyPr>
          <a:lstStyle/>
          <a:p>
            <a:r>
              <a:rPr lang="en-US" sz="2400" dirty="0" smtClean="0">
                <a:latin typeface="Book Antiqua" panose="02040602050305030304" pitchFamily="18" charset="0"/>
              </a:rPr>
              <a:t>The Pythian games were held every four years at Delphi</a:t>
            </a:r>
          </a:p>
          <a:p>
            <a:r>
              <a:rPr lang="en-US" sz="2400" dirty="0" smtClean="0">
                <a:latin typeface="Book Antiqua" panose="02040602050305030304" pitchFamily="18" charset="0"/>
              </a:rPr>
              <a:t>The Pythia was the prophetess who uttered the responses of the god which some say were inspired by the vapors that poured from a cave or chasm in the temple</a:t>
            </a:r>
          </a:p>
          <a:p>
            <a:r>
              <a:rPr lang="en-US" sz="2400" dirty="0" smtClean="0">
                <a:latin typeface="Book Antiqua" panose="02040602050305030304" pitchFamily="18" charset="0"/>
              </a:rPr>
              <a:t>Phenomoë (Prophetic Mind) was the first Pythia</a:t>
            </a:r>
          </a:p>
          <a:p>
            <a:r>
              <a:rPr lang="en-US" sz="2400" dirty="0" smtClean="0">
                <a:latin typeface="Book Antiqua" panose="02040602050305030304" pitchFamily="18" charset="0"/>
              </a:rPr>
              <a:t>The oracle was open on the seventh day of each month except for the three months of winter</a:t>
            </a:r>
          </a:p>
          <a:p>
            <a:r>
              <a:rPr lang="en-US" sz="2400" dirty="0" smtClean="0">
                <a:latin typeface="Book Antiqua" panose="02040602050305030304" pitchFamily="18" charset="0"/>
              </a:rPr>
              <a:t>The Pythia was the prophetess specific to Delphi while other prophetesses were called Sibyl, the most famous of which was Deiphobe, the daughter of Glaucus, and known as the Cumaean Sybil, who was the prophetess of Aeneas</a:t>
            </a:r>
          </a:p>
          <a:p>
            <a:r>
              <a:rPr lang="en-US" sz="2400" dirty="0" smtClean="0">
                <a:latin typeface="Book Antiqua" panose="02040602050305030304" pitchFamily="18" charset="0"/>
              </a:rPr>
              <a:t>Cassandra, the daughter of Priam, was given the power of prophecy after agreeing to give herself to him</a:t>
            </a:r>
          </a:p>
          <a:p>
            <a:r>
              <a:rPr lang="en-US" sz="2400" dirty="0" smtClean="0">
                <a:latin typeface="Book Antiqua" panose="02040602050305030304" pitchFamily="18" charset="0"/>
              </a:rPr>
              <a:t>When she refused his advances, Apollo asked for one last kiss and spat in her mouth</a:t>
            </a:r>
          </a:p>
          <a:p>
            <a:r>
              <a:rPr lang="en-US" sz="2400" dirty="0" smtClean="0">
                <a:latin typeface="Book Antiqua" panose="02040602050305030304" pitchFamily="18" charset="0"/>
              </a:rPr>
              <a:t>Thereafter no one would believe her prophecies</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10390928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5726202"/>
          </a:xfrm>
        </p:spPr>
        <p:txBody>
          <a:bodyPr>
            <a:normAutofit lnSpcReduction="10000"/>
          </a:bodyPr>
          <a:lstStyle/>
          <a:p>
            <a:r>
              <a:rPr lang="en-US" sz="2400" dirty="0" smtClean="0">
                <a:latin typeface="Book Antiqua" panose="02040602050305030304" pitchFamily="18" charset="0"/>
              </a:rPr>
              <a:t>Apollo carried away the athletic nymph Cyrene to a site in Libya which would bear her name and where she bore him a son, Aristaeus the father of Actaeon </a:t>
            </a:r>
          </a:p>
          <a:p>
            <a:r>
              <a:rPr lang="en-US" sz="2400" dirty="0" smtClean="0">
                <a:latin typeface="Book Antiqua" panose="02040602050305030304" pitchFamily="18" charset="0"/>
              </a:rPr>
              <a:t>The best version of Apollo’s love for Daphne is described by Ovid in </a:t>
            </a:r>
            <a:r>
              <a:rPr lang="en-US" sz="2400" i="1" dirty="0" smtClean="0">
                <a:latin typeface="Book Antiqua" panose="02040602050305030304" pitchFamily="18" charset="0"/>
              </a:rPr>
              <a:t>Metamorphoses</a:t>
            </a:r>
          </a:p>
          <a:p>
            <a:r>
              <a:rPr lang="en-US" sz="2400" dirty="0" smtClean="0">
                <a:latin typeface="Book Antiqua" panose="02040602050305030304" pitchFamily="18" charset="0"/>
              </a:rPr>
              <a:t>After slaying the Python, Apollo noticed Cupid and began to taunt him</a:t>
            </a:r>
          </a:p>
          <a:p>
            <a:r>
              <a:rPr lang="en-US" sz="2400" dirty="0" smtClean="0">
                <a:latin typeface="Book Antiqua" panose="02040602050305030304" pitchFamily="18" charset="0"/>
              </a:rPr>
              <a:t>Cupid responded shooting two arrows: one was lead and repelled love, the other, gold and fanned the flames of love</a:t>
            </a:r>
          </a:p>
          <a:p>
            <a:r>
              <a:rPr lang="en-US" sz="2400" dirty="0" smtClean="0">
                <a:latin typeface="Book Antiqua" panose="02040602050305030304" pitchFamily="18" charset="0"/>
              </a:rPr>
              <a:t>The lead arrow penetrated the heart of Daphne, the daughter of the river god Peneus and a follower of Diana, who wished to remain a virgin; the gold arrow pierced the heart of Apollo</a:t>
            </a:r>
          </a:p>
          <a:p>
            <a:r>
              <a:rPr lang="en-US" sz="2400" dirty="0" smtClean="0">
                <a:latin typeface="Book Antiqua" panose="02040602050305030304" pitchFamily="18" charset="0"/>
              </a:rPr>
              <a:t>As soon as Apollo saw her, he fell in love with her while she rejected his advances </a:t>
            </a:r>
          </a:p>
          <a:p>
            <a:r>
              <a:rPr lang="en-US" sz="2400" dirty="0" smtClean="0">
                <a:latin typeface="Book Antiqua" panose="02040602050305030304" pitchFamily="18" charset="0"/>
              </a:rPr>
              <a:t>Apollo pursued her through the forest until she could run no more</a:t>
            </a:r>
          </a:p>
          <a:p>
            <a:r>
              <a:rPr lang="en-US" sz="2400" dirty="0" smtClean="0">
                <a:latin typeface="Book Antiqua" panose="02040602050305030304" pitchFamily="18" charset="0"/>
              </a:rPr>
              <a:t>Daphne prayed to Peneus to rescue her from Apollo</a:t>
            </a:r>
            <a:endParaRPr lang="en-US" sz="2400" dirty="0">
              <a:latin typeface="Book Antiqua" panose="02040602050305030304" pitchFamily="18" charset="0"/>
            </a:endParaRPr>
          </a:p>
        </p:txBody>
      </p:sp>
    </p:spTree>
    <p:extLst>
      <p:ext uri="{BB962C8B-B14F-4D97-AF65-F5344CB8AC3E}">
        <p14:creationId xmlns:p14="http://schemas.microsoft.com/office/powerpoint/2010/main" val="11196249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155"/>
            <a:ext cx="5305023" cy="5661808"/>
          </a:xfrm>
        </p:spPr>
        <p:txBody>
          <a:bodyPr>
            <a:normAutofit lnSpcReduction="10000"/>
          </a:bodyPr>
          <a:lstStyle/>
          <a:p>
            <a:r>
              <a:rPr lang="en-US" sz="2400" dirty="0" smtClean="0">
                <a:latin typeface="Book Antiqua" panose="02040602050305030304" pitchFamily="18" charset="0"/>
              </a:rPr>
              <a:t>Zeus drew the heavens and established himself as the lord of all gods and men</a:t>
            </a:r>
          </a:p>
          <a:p>
            <a:r>
              <a:rPr lang="en-US" sz="2400" dirty="0" smtClean="0">
                <a:latin typeface="Book Antiqua" panose="02040602050305030304" pitchFamily="18" charset="0"/>
              </a:rPr>
              <a:t>Poseidon won the realm of the oceans and waterways</a:t>
            </a:r>
          </a:p>
          <a:p>
            <a:r>
              <a:rPr lang="en-US" sz="2400" dirty="0" smtClean="0">
                <a:latin typeface="Book Antiqua" panose="02040602050305030304" pitchFamily="18" charset="0"/>
              </a:rPr>
              <a:t>Hades won the realm of the Underworld</a:t>
            </a:r>
          </a:p>
          <a:p>
            <a:r>
              <a:rPr lang="en-US" sz="2400" dirty="0" smtClean="0">
                <a:latin typeface="Book Antiqua" panose="02040602050305030304" pitchFamily="18" charset="0"/>
              </a:rPr>
              <a:t>The blood of the gods was ichor; their food, nectar and ambrosia</a:t>
            </a:r>
          </a:p>
          <a:p>
            <a:r>
              <a:rPr lang="en-US" sz="2400" dirty="0" smtClean="0">
                <a:latin typeface="Book Antiqua" panose="02040602050305030304" pitchFamily="18" charset="0"/>
              </a:rPr>
              <a:t>The fourteen Olympians were reduced to twelve by removing Hades whose realm was the Underworld; and by replacing Hestia, who had chosen to leave Olympus to tend to her altars on earth, with Dionysus</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143222" y="515155"/>
            <a:ext cx="5306095" cy="4932608"/>
          </a:xfrm>
          <a:prstGeom prst="rect">
            <a:avLst/>
          </a:prstGeom>
        </p:spPr>
      </p:pic>
    </p:spTree>
    <p:extLst>
      <p:ext uri="{BB962C8B-B14F-4D97-AF65-F5344CB8AC3E}">
        <p14:creationId xmlns:p14="http://schemas.microsoft.com/office/powerpoint/2010/main" val="5287159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9549"/>
            <a:ext cx="6112891" cy="5597414"/>
          </a:xfrm>
        </p:spPr>
        <p:txBody>
          <a:bodyPr>
            <a:normAutofit/>
          </a:bodyPr>
          <a:lstStyle/>
          <a:p>
            <a:r>
              <a:rPr lang="en-US" sz="2400" dirty="0" smtClean="0">
                <a:latin typeface="Book Antiqua" panose="02040602050305030304" pitchFamily="18" charset="0"/>
              </a:rPr>
              <a:t>Just as Apollo caught up to her, Daphne was transformed into a laurel tree</a:t>
            </a:r>
          </a:p>
          <a:p>
            <a:r>
              <a:rPr lang="en-US" sz="2400" dirty="0" smtClean="0">
                <a:latin typeface="Book Antiqua" panose="02040602050305030304" pitchFamily="18" charset="0"/>
              </a:rPr>
              <a:t>Apollo proclaimed that she would always be his tree and that her leaves would wreathe his hair, his lyre and quiver as well as the heads of triumphant Roman generals</a:t>
            </a:r>
          </a:p>
          <a:p>
            <a:r>
              <a:rPr lang="en-US" sz="2400" dirty="0" smtClean="0">
                <a:latin typeface="Book Antiqua" panose="02040602050305030304" pitchFamily="18" charset="0"/>
              </a:rPr>
              <a:t>Winners of the Pythian games were crowned with laurel wreathes</a:t>
            </a:r>
          </a:p>
          <a:p>
            <a:r>
              <a:rPr lang="en-US" sz="2400" dirty="0" smtClean="0">
                <a:latin typeface="Book Antiqua" panose="02040602050305030304" pitchFamily="18" charset="0"/>
              </a:rPr>
              <a:t>He attempted to win Marpessa who chose the mortal Idas, fearing that the immortal Apollo would lose interest in her in old age (cf. Lesser Divinities and Myths)</a:t>
            </a:r>
          </a:p>
          <a:p>
            <a:r>
              <a:rPr lang="en-US" sz="2400" dirty="0" smtClean="0">
                <a:latin typeface="Book Antiqua" panose="02040602050305030304" pitchFamily="18" charset="0"/>
              </a:rPr>
              <a:t>Ovid describes the myth of the Spartan youth, Hyacinthus, in </a:t>
            </a:r>
            <a:r>
              <a:rPr lang="en-US" sz="2400" i="1" dirty="0" smtClean="0">
                <a:latin typeface="Book Antiqua" panose="02040602050305030304" pitchFamily="18" charset="0"/>
              </a:rPr>
              <a:t>Metamorphoses</a:t>
            </a:r>
            <a:endParaRPr lang="en-US" sz="2400" i="1"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6951091" y="579549"/>
            <a:ext cx="4402709" cy="5597414"/>
          </a:xfrm>
          <a:prstGeom prst="rect">
            <a:avLst/>
          </a:prstGeom>
        </p:spPr>
      </p:pic>
    </p:spTree>
    <p:extLst>
      <p:ext uri="{BB962C8B-B14F-4D97-AF65-F5344CB8AC3E}">
        <p14:creationId xmlns:p14="http://schemas.microsoft.com/office/powerpoint/2010/main" val="293333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a:bodyPr>
          <a:lstStyle/>
          <a:p>
            <a:r>
              <a:rPr lang="en-US" sz="2400" dirty="0" smtClean="0">
                <a:latin typeface="Book Antiqua" panose="02040602050305030304" pitchFamily="18" charset="0"/>
              </a:rPr>
              <a:t>According to Ovid, Apollo and Hyacinthus, the son of Amyclas and Diomede, or Pierus and the Muse Clio, were throwing a discus</a:t>
            </a:r>
          </a:p>
          <a:p>
            <a:r>
              <a:rPr lang="en-US" sz="2400" dirty="0" smtClean="0">
                <a:latin typeface="Book Antiqua" panose="02040602050305030304" pitchFamily="18" charset="0"/>
              </a:rPr>
              <a:t>Apollo made the first throw and, as it returned to earth, Hyacinthus went to pick it up</a:t>
            </a:r>
          </a:p>
          <a:p>
            <a:r>
              <a:rPr lang="en-US" sz="2400" dirty="0" smtClean="0">
                <a:latin typeface="Book Antiqua" panose="02040602050305030304" pitchFamily="18" charset="0"/>
              </a:rPr>
              <a:t>The discus bounced off the ground and struck Hyacinthus in the head, killing him </a:t>
            </a:r>
          </a:p>
          <a:p>
            <a:r>
              <a:rPr lang="en-US" sz="2400" dirty="0" smtClean="0">
                <a:latin typeface="Book Antiqua" panose="02040602050305030304" pitchFamily="18" charset="0"/>
              </a:rPr>
              <a:t>Apollo proclaimed that he would become a flower, purple in color, and would bear the letters AI AI on its petals (Ajax Telamon was transformed into a hyacinth after killing himself when he lost the contest for Achilles armor)</a:t>
            </a:r>
          </a:p>
          <a:p>
            <a:r>
              <a:rPr lang="en-US" sz="2400" dirty="0" smtClean="0">
                <a:latin typeface="Book Antiqua" panose="02040602050305030304" pitchFamily="18" charset="0"/>
              </a:rPr>
              <a:t>Ovid places this myth in the mouth of Orpheus while other sources state that Zephyrus caused the discus to strike Hyacinthus because he also loved him</a:t>
            </a:r>
          </a:p>
          <a:p>
            <a:r>
              <a:rPr lang="en-US" sz="2400" dirty="0" smtClean="0">
                <a:latin typeface="Book Antiqua" panose="02040602050305030304" pitchFamily="18" charset="0"/>
              </a:rPr>
              <a:t>Still other sources state that he was loved by the bard Thamyris, the first man to love another man</a:t>
            </a:r>
            <a:endParaRPr lang="en-US" sz="2400" dirty="0">
              <a:latin typeface="Book Antiqua" panose="02040602050305030304" pitchFamily="18" charset="0"/>
            </a:endParaRPr>
          </a:p>
        </p:txBody>
      </p:sp>
    </p:spTree>
    <p:extLst>
      <p:ext uri="{BB962C8B-B14F-4D97-AF65-F5344CB8AC3E}">
        <p14:creationId xmlns:p14="http://schemas.microsoft.com/office/powerpoint/2010/main" val="35459582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937160"/>
          </a:xfrm>
        </p:spPr>
        <p:txBody>
          <a:bodyPr>
            <a:normAutofit lnSpcReduction="10000"/>
          </a:bodyPr>
          <a:lstStyle/>
          <a:p>
            <a:r>
              <a:rPr lang="en-US" sz="2400" dirty="0" smtClean="0">
                <a:latin typeface="Book Antiqua" panose="02040602050305030304" pitchFamily="18" charset="0"/>
              </a:rPr>
              <a:t>In Book II of </a:t>
            </a:r>
            <a:r>
              <a:rPr lang="en-US" sz="2400" i="1" dirty="0" smtClean="0">
                <a:latin typeface="Book Antiqua" panose="02040602050305030304" pitchFamily="18" charset="0"/>
              </a:rPr>
              <a:t>Metamorphoses</a:t>
            </a:r>
            <a:r>
              <a:rPr lang="en-US" sz="2400" dirty="0" smtClean="0">
                <a:latin typeface="Book Antiqua" panose="02040602050305030304" pitchFamily="18" charset="0"/>
              </a:rPr>
              <a:t> Ovid describes the fate of Coronis of Larissa, another of Apollo’s loves who was pregnant with his child</a:t>
            </a:r>
          </a:p>
          <a:p>
            <a:r>
              <a:rPr lang="en-US" sz="2400" dirty="0" smtClean="0">
                <a:latin typeface="Book Antiqua" panose="02040602050305030304" pitchFamily="18" charset="0"/>
              </a:rPr>
              <a:t>A raven saw Coronis lying with a young Thessalian named Ischys and reported the indiscretion to Apollo</a:t>
            </a:r>
          </a:p>
          <a:p>
            <a:r>
              <a:rPr lang="en-US" sz="2400" dirty="0" smtClean="0">
                <a:latin typeface="Book Antiqua" panose="02040602050305030304" pitchFamily="18" charset="0"/>
              </a:rPr>
              <a:t>In anger and jealousy Apollo shot Coronis with one of his arrows</a:t>
            </a:r>
          </a:p>
          <a:p>
            <a:r>
              <a:rPr lang="en-US" sz="2400" dirty="0" smtClean="0">
                <a:latin typeface="Book Antiqua" panose="02040602050305030304" pitchFamily="18" charset="0"/>
              </a:rPr>
              <a:t>Before she died Coronis asked why he could not have waited until the birth of the child before exacting his punishment</a:t>
            </a:r>
          </a:p>
          <a:p>
            <a:r>
              <a:rPr lang="en-US" sz="2400" dirty="0" smtClean="0">
                <a:latin typeface="Book Antiqua" panose="02040602050305030304" pitchFamily="18" charset="0"/>
              </a:rPr>
              <a:t>Relenting, he asked the Fates to allow her to live, a request that was refused</a:t>
            </a:r>
          </a:p>
          <a:p>
            <a:r>
              <a:rPr lang="en-US" sz="2400" dirty="0" smtClean="0">
                <a:latin typeface="Book Antiqua" panose="02040602050305030304" pitchFamily="18" charset="0"/>
              </a:rPr>
              <a:t>As the flames of the funeral pyre burned, Apollo removed his son from her womb and gave him to the Centaur Chiron to raise</a:t>
            </a:r>
          </a:p>
          <a:p>
            <a:r>
              <a:rPr lang="en-US" sz="2400" dirty="0">
                <a:latin typeface="Book Antiqua" panose="02040602050305030304" pitchFamily="18" charset="0"/>
              </a:rPr>
              <a:t>The raven was changed from white to black for his report of the </a:t>
            </a:r>
            <a:r>
              <a:rPr lang="en-US" sz="2400" dirty="0" smtClean="0">
                <a:latin typeface="Book Antiqua" panose="02040602050305030304" pitchFamily="18" charset="0"/>
              </a:rPr>
              <a:t>infidelity</a:t>
            </a:r>
          </a:p>
          <a:p>
            <a:r>
              <a:rPr lang="en-US" sz="2400" dirty="0" smtClean="0">
                <a:latin typeface="Book Antiqua" panose="02040602050305030304" pitchFamily="18" charset="0"/>
              </a:rPr>
              <a:t>The child was named Asclepius, whose name means “to cut open” or “cut from the womb”, the god of medicine</a:t>
            </a:r>
          </a:p>
          <a:p>
            <a:r>
              <a:rPr lang="en-US" sz="2400" dirty="0" smtClean="0">
                <a:latin typeface="Book Antiqua" panose="02040602050305030304" pitchFamily="18" charset="0"/>
              </a:rPr>
              <a:t>Asclepius was the father of Machaon, the physician of the Greeks during the Trojan War, and Hygeia (Health)</a:t>
            </a:r>
          </a:p>
        </p:txBody>
      </p:sp>
    </p:spTree>
    <p:extLst>
      <p:ext uri="{BB962C8B-B14F-4D97-AF65-F5344CB8AC3E}">
        <p14:creationId xmlns:p14="http://schemas.microsoft.com/office/powerpoint/2010/main" val="20356322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761"/>
            <a:ext cx="10515600" cy="5726202"/>
          </a:xfrm>
        </p:spPr>
        <p:txBody>
          <a:bodyPr>
            <a:normAutofit lnSpcReduction="10000"/>
          </a:bodyPr>
          <a:lstStyle/>
          <a:p>
            <a:r>
              <a:rPr lang="en-US" sz="2400" dirty="0" smtClean="0">
                <a:latin typeface="Book Antiqua" panose="02040602050305030304" pitchFamily="18" charset="0"/>
              </a:rPr>
              <a:t>He became so skilled in medicine that Artemis asked him to restore her follower Hippolytus to life which he did</a:t>
            </a:r>
          </a:p>
          <a:p>
            <a:r>
              <a:rPr lang="en-US" sz="2400" dirty="0" smtClean="0">
                <a:latin typeface="Book Antiqua" panose="02040602050305030304" pitchFamily="18" charset="0"/>
              </a:rPr>
              <a:t>This action incurred the wrath of Zeus since it disrupted the balance of nature</a:t>
            </a:r>
          </a:p>
          <a:p>
            <a:r>
              <a:rPr lang="en-US" sz="2400" dirty="0" smtClean="0">
                <a:latin typeface="Book Antiqua" panose="02040602050305030304" pitchFamily="18" charset="0"/>
              </a:rPr>
              <a:t>Zeus cast him to the Underworld with a thunderbolt which caused Apollo to kill the Cyclopes who forged the thunderbolt</a:t>
            </a:r>
          </a:p>
          <a:p>
            <a:r>
              <a:rPr lang="en-US" sz="2400" dirty="0" smtClean="0">
                <a:latin typeface="Book Antiqua" panose="02040602050305030304" pitchFamily="18" charset="0"/>
              </a:rPr>
              <a:t>For this crime Apollo was sentenced to live in exile for a year with Admetus, the kind king of Pherae in Thessaly</a:t>
            </a:r>
          </a:p>
          <a:p>
            <a:r>
              <a:rPr lang="en-US" sz="2400" dirty="0" smtClean="0">
                <a:latin typeface="Book Antiqua" panose="02040602050305030304" pitchFamily="18" charset="0"/>
              </a:rPr>
              <a:t>Apollo felt kindness toward his master and, when he found out that Admetus only had a short time to live, he bribed the Fates with wine</a:t>
            </a:r>
          </a:p>
          <a:p>
            <a:r>
              <a:rPr lang="en-US" sz="2400" dirty="0" smtClean="0">
                <a:latin typeface="Book Antiqua" panose="02040602050305030304" pitchFamily="18" charset="0"/>
              </a:rPr>
              <a:t>They agreed that he should live only if he could find someone to take his place</a:t>
            </a:r>
          </a:p>
          <a:p>
            <a:r>
              <a:rPr lang="en-US" sz="2400" dirty="0" smtClean="0">
                <a:latin typeface="Book Antiqua" panose="02040602050305030304" pitchFamily="18" charset="0"/>
              </a:rPr>
              <a:t>The only person who would agree to do so was his wife Alcestis</a:t>
            </a:r>
          </a:p>
          <a:p>
            <a:r>
              <a:rPr lang="en-US" sz="2400" dirty="0" smtClean="0">
                <a:latin typeface="Book Antiqua" panose="02040602050305030304" pitchFamily="18" charset="0"/>
              </a:rPr>
              <a:t>Alcestis was rescued from the tomb by Heracles, who was visiting them at the time, by wrestling Thanatos (Death) for her life</a:t>
            </a:r>
            <a:endParaRPr lang="en-US" sz="2400" dirty="0">
              <a:latin typeface="Book Antiqua" panose="02040602050305030304" pitchFamily="18" charset="0"/>
            </a:endParaRPr>
          </a:p>
        </p:txBody>
      </p:sp>
    </p:spTree>
    <p:extLst>
      <p:ext uri="{BB962C8B-B14F-4D97-AF65-F5344CB8AC3E}">
        <p14:creationId xmlns:p14="http://schemas.microsoft.com/office/powerpoint/2010/main" val="29456469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8310" y="412124"/>
            <a:ext cx="8625490" cy="5764839"/>
          </a:xfrm>
        </p:spPr>
        <p:txBody>
          <a:bodyPr>
            <a:normAutofit/>
          </a:bodyPr>
          <a:lstStyle/>
          <a:p>
            <a:r>
              <a:rPr lang="en-US" sz="2400" dirty="0" smtClean="0">
                <a:latin typeface="Book Antiqua" panose="02040602050305030304" pitchFamily="18" charset="0"/>
              </a:rPr>
              <a:t>Apollo’s musical skill was contested by Marsyas and Midas (cf. Lesser Divinities and Myths)</a:t>
            </a:r>
          </a:p>
          <a:p>
            <a:r>
              <a:rPr lang="en-US" sz="2400" dirty="0" smtClean="0">
                <a:latin typeface="Book Antiqua" panose="02040602050305030304" pitchFamily="18" charset="0"/>
              </a:rPr>
              <a:t>Apollo slew the Euboean giant Tityus who attempted to rape Leto as she traveled to Delphi through the Phocian village of Panopeus </a:t>
            </a:r>
          </a:p>
          <a:p>
            <a:r>
              <a:rPr lang="en-US" sz="2400" dirty="0" smtClean="0">
                <a:latin typeface="Book Antiqua" panose="02040602050305030304" pitchFamily="18" charset="0"/>
              </a:rPr>
              <a:t>Tityus was punished eternally in Hades where his body was stretched over nine acres where two vultures or snakes ate his heart or liver which was replenished with each new cycle of the moon</a:t>
            </a:r>
          </a:p>
          <a:p>
            <a:endParaRPr lang="en-US" sz="2400" dirty="0" smtClean="0">
              <a:latin typeface="Book Antiqua" panose="02040602050305030304" pitchFamily="18" charset="0"/>
            </a:endParaRPr>
          </a:p>
          <a:p>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38199" y="412123"/>
            <a:ext cx="1890111" cy="5764839"/>
          </a:xfrm>
          <a:prstGeom prst="rect">
            <a:avLst/>
          </a:prstGeom>
        </p:spPr>
      </p:pic>
    </p:spTree>
    <p:extLst>
      <p:ext uri="{BB962C8B-B14F-4D97-AF65-F5344CB8AC3E}">
        <p14:creationId xmlns:p14="http://schemas.microsoft.com/office/powerpoint/2010/main" val="114792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55040" cy="613669"/>
          </a:xfrm>
        </p:spPr>
        <p:txBody>
          <a:bodyPr>
            <a:normAutofit fontScale="90000"/>
          </a:bodyPr>
          <a:lstStyle/>
          <a:p>
            <a:pPr marL="0" indent="0" algn="ctr"/>
            <a:r>
              <a:rPr lang="en-US" i="1" dirty="0">
                <a:latin typeface="Book Antiqua" panose="02040602050305030304" pitchFamily="18" charset="0"/>
              </a:rPr>
              <a:t>Hermes (Mercury)</a:t>
            </a:r>
          </a:p>
        </p:txBody>
      </p:sp>
      <p:sp>
        <p:nvSpPr>
          <p:cNvPr id="3" name="Content Placeholder 2"/>
          <p:cNvSpPr>
            <a:spLocks noGrp="1"/>
          </p:cNvSpPr>
          <p:nvPr>
            <p:ph idx="1"/>
          </p:nvPr>
        </p:nvSpPr>
        <p:spPr>
          <a:xfrm>
            <a:off x="838200" y="1038672"/>
            <a:ext cx="7855040" cy="5138291"/>
          </a:xfrm>
        </p:spPr>
        <p:txBody>
          <a:bodyPr>
            <a:normAutofit lnSpcReduction="10000"/>
          </a:bodyPr>
          <a:lstStyle/>
          <a:p>
            <a:r>
              <a:rPr lang="en-US" sz="2400" dirty="0" smtClean="0">
                <a:latin typeface="Book Antiqua" panose="02040602050305030304" pitchFamily="18" charset="0"/>
              </a:rPr>
              <a:t>Son of Zeus and the Pleiad Maia and the second youngest of the Olympian gods, born on Mt Cyllene</a:t>
            </a:r>
          </a:p>
          <a:p>
            <a:r>
              <a:rPr lang="en-US" sz="2400" dirty="0" smtClean="0">
                <a:latin typeface="Book Antiqua" panose="02040602050305030304" pitchFamily="18" charset="0"/>
              </a:rPr>
              <a:t>Messenger of the gods and the god of travelers, herdsmen, thieves, orators and wit, literature and poetry, athletics and sports, and commerce and inventions</a:t>
            </a:r>
          </a:p>
          <a:p>
            <a:r>
              <a:rPr lang="en-US" sz="2400" dirty="0" smtClean="0">
                <a:latin typeface="Book Antiqua" panose="02040602050305030304" pitchFamily="18" charset="0"/>
              </a:rPr>
              <a:t>His attributes were the talaria (winged sandals), petasus (winged cap) and the herald’s staff (in Greek, the </a:t>
            </a:r>
            <a:r>
              <a:rPr lang="en-US" sz="2400" i="1" dirty="0" smtClean="0">
                <a:latin typeface="Book Antiqua" panose="02040602050305030304" pitchFamily="18" charset="0"/>
              </a:rPr>
              <a:t>kerykeion</a:t>
            </a:r>
            <a:r>
              <a:rPr lang="en-US" sz="2400" dirty="0" smtClean="0">
                <a:latin typeface="Book Antiqua" panose="02040602050305030304" pitchFamily="18" charset="0"/>
              </a:rPr>
              <a:t>; in Latin, the caduceus) which was a winged staff entwined with snakes</a:t>
            </a:r>
          </a:p>
          <a:p>
            <a:r>
              <a:rPr lang="en-US" sz="2400" dirty="0" smtClean="0">
                <a:latin typeface="Book Antiqua" panose="02040602050305030304" pitchFamily="18" charset="0"/>
              </a:rPr>
              <a:t>Sacred to him were the herma (good luck statues placed at crossroads, country borders, and boundaries as well as other public places such as tombs, temples, libraries, etc.; also used as a fertility symbol), the rooster and the tortoise</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693240" y="425003"/>
            <a:ext cx="2884868" cy="5794534"/>
          </a:xfrm>
          <a:prstGeom prst="rect">
            <a:avLst/>
          </a:prstGeom>
        </p:spPr>
      </p:pic>
    </p:spTree>
    <p:extLst>
      <p:ext uri="{BB962C8B-B14F-4D97-AF65-F5344CB8AC3E}">
        <p14:creationId xmlns:p14="http://schemas.microsoft.com/office/powerpoint/2010/main" val="26956319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lnSpcReduction="10000"/>
          </a:bodyPr>
          <a:lstStyle/>
          <a:p>
            <a:r>
              <a:rPr lang="en-US" sz="2400" dirty="0" smtClean="0">
                <a:latin typeface="Book Antiqua" panose="02040602050305030304" pitchFamily="18" charset="0"/>
              </a:rPr>
              <a:t>His epithets include Diactoros (Messenger, referred only in Homer’s Odyssey), Argeiphontes (slayer of Argus), Psychopompus (guide of souls to the Underworld) and Agoraeus (of the market)</a:t>
            </a:r>
          </a:p>
          <a:p>
            <a:r>
              <a:rPr lang="en-US" sz="2400" dirty="0" smtClean="0">
                <a:latin typeface="Book Antiqua" panose="02040602050305030304" pitchFamily="18" charset="0"/>
              </a:rPr>
              <a:t>According to the Homeric Hymn to Hermes, he was born on the fourth day of the month at dawn and by midday had killed a tortoise and invented a lyre made from its shell with strings of sheep gut</a:t>
            </a:r>
          </a:p>
          <a:p>
            <a:r>
              <a:rPr lang="en-US" sz="2400" dirty="0" smtClean="0">
                <a:latin typeface="Book Antiqua" panose="02040602050305030304" pitchFamily="18" charset="0"/>
              </a:rPr>
              <a:t>That same evening he stole fifty head of the cattle of Apollo and drove them to the river Alpheus by driving them backward through Boeotia while wearing sandals made of brush to cover his own tracks</a:t>
            </a:r>
          </a:p>
          <a:p>
            <a:r>
              <a:rPr lang="en-US" sz="2400" dirty="0" smtClean="0">
                <a:latin typeface="Book Antiqua" panose="02040602050305030304" pitchFamily="18" charset="0"/>
              </a:rPr>
              <a:t>As he passed through Onchestus, he met an old man named Battus whom he bribed not to reveal what he had seen (some sources indicate that he did not trust Battus and, when he returned in disguise, Battus revealed what he had seen and was turned to stone by Hermes)</a:t>
            </a:r>
          </a:p>
          <a:p>
            <a:r>
              <a:rPr lang="en-US" sz="2400" dirty="0" smtClean="0">
                <a:latin typeface="Book Antiqua" panose="02040602050305030304" pitchFamily="18" charset="0"/>
              </a:rPr>
              <a:t>Once he had reached the river Alpheus, Hermes created fire sticks and fire and sacrificed two of the cattle, offering a portion to each of the twelve gods</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28285083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6518"/>
            <a:ext cx="10515600" cy="5756857"/>
          </a:xfrm>
        </p:spPr>
        <p:txBody>
          <a:bodyPr>
            <a:normAutofit lnSpcReduction="10000"/>
          </a:bodyPr>
          <a:lstStyle/>
          <a:p>
            <a:r>
              <a:rPr lang="en-US" sz="2400" dirty="0" smtClean="0">
                <a:latin typeface="Book Antiqua" panose="02040602050305030304" pitchFamily="18" charset="0"/>
              </a:rPr>
              <a:t>He did not partake of any of his portion of the meat nor of the other gods and then burned the remaining evidence and returned to his crib </a:t>
            </a:r>
          </a:p>
          <a:p>
            <a:r>
              <a:rPr lang="en-US" sz="2400" dirty="0" smtClean="0">
                <a:latin typeface="Book Antiqua" panose="02040602050305030304" pitchFamily="18" charset="0"/>
              </a:rPr>
              <a:t>Upon discovering the theft, Apollo made his way to Onchestus where he also found Battus clearing weeds from the meadows</a:t>
            </a:r>
          </a:p>
          <a:p>
            <a:r>
              <a:rPr lang="en-US" sz="2400" dirty="0" smtClean="0">
                <a:latin typeface="Book Antiqua" panose="02040602050305030304" pitchFamily="18" charset="0"/>
              </a:rPr>
              <a:t>Battus told Apollo that he had seen a child carrying stick driving the cattle backwards </a:t>
            </a:r>
          </a:p>
          <a:p>
            <a:r>
              <a:rPr lang="en-US" sz="2400" dirty="0" smtClean="0">
                <a:latin typeface="Book Antiqua" panose="02040602050305030304" pitchFamily="18" charset="0"/>
              </a:rPr>
              <a:t>Apollo then goes to the cave of Maia and takes Hermes to Olympus to plead his case to Zeus while Hermes denies any knowledge of the theft</a:t>
            </a:r>
          </a:p>
          <a:p>
            <a:r>
              <a:rPr lang="en-US" sz="2400" dirty="0" smtClean="0">
                <a:latin typeface="Book Antiqua" panose="02040602050305030304" pitchFamily="18" charset="0"/>
              </a:rPr>
              <a:t>Zeus hears Apollo’s pleas and laughs, instructing Hermes to return the cattle to Apollo</a:t>
            </a:r>
          </a:p>
          <a:p>
            <a:r>
              <a:rPr lang="en-US" sz="2400" dirty="0" smtClean="0">
                <a:latin typeface="Book Antiqua" panose="02040602050305030304" pitchFamily="18" charset="0"/>
              </a:rPr>
              <a:t>After the cattle are returned, Hermes gives Apollo the lyre that he had invented</a:t>
            </a:r>
          </a:p>
          <a:p>
            <a:r>
              <a:rPr lang="en-US" sz="2400" dirty="0" smtClean="0">
                <a:latin typeface="Book Antiqua" panose="02040602050305030304" pitchFamily="18" charset="0"/>
              </a:rPr>
              <a:t>In return Apollo gives Hermes the art of divining by pebbles which was  in the keeping of the Thriae, the nymphs of Mt Parnassus, and received the shepherd’s staff as a symbol of his office</a:t>
            </a:r>
            <a:endParaRPr lang="en-US" sz="2400" dirty="0">
              <a:latin typeface="Book Antiqua" panose="02040602050305030304" pitchFamily="18" charset="0"/>
            </a:endParaRPr>
          </a:p>
        </p:txBody>
      </p:sp>
    </p:spTree>
    <p:extLst>
      <p:ext uri="{BB962C8B-B14F-4D97-AF65-F5344CB8AC3E}">
        <p14:creationId xmlns:p14="http://schemas.microsoft.com/office/powerpoint/2010/main" val="461340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lnSpcReduction="10000"/>
          </a:bodyPr>
          <a:lstStyle/>
          <a:p>
            <a:r>
              <a:rPr lang="en-US" sz="2400" dirty="0" smtClean="0">
                <a:latin typeface="Book Antiqua" panose="02040602050305030304" pitchFamily="18" charset="0"/>
              </a:rPr>
              <a:t>The caduceus was his symbol as the messenger of the gods which he was said to have placed between two fighting snakes</a:t>
            </a:r>
          </a:p>
          <a:p>
            <a:r>
              <a:rPr lang="en-US" sz="2400" dirty="0" smtClean="0">
                <a:latin typeface="Book Antiqua" panose="02040602050305030304" pitchFamily="18" charset="0"/>
              </a:rPr>
              <a:t>The snakes made peace and entwined themselves around the staff</a:t>
            </a:r>
          </a:p>
          <a:p>
            <a:r>
              <a:rPr lang="en-US" sz="2400" dirty="0" smtClean="0">
                <a:latin typeface="Book Antiqua" panose="02040602050305030304" pitchFamily="18" charset="0"/>
              </a:rPr>
              <a:t>One of his greatest passions was for Aphrodite who rejected his advances</a:t>
            </a:r>
          </a:p>
          <a:p>
            <a:r>
              <a:rPr lang="en-US" sz="2400" dirty="0" smtClean="0">
                <a:latin typeface="Book Antiqua" panose="02040602050305030304" pitchFamily="18" charset="0"/>
              </a:rPr>
              <a:t>Zeus took pity on him and sent an eagle to steal one of her sandals while she bathed in the Achelous River which was taken to Hermes in Egypt</a:t>
            </a:r>
          </a:p>
          <a:p>
            <a:r>
              <a:rPr lang="en-US" sz="2400" dirty="0" smtClean="0">
                <a:latin typeface="Book Antiqua" panose="02040602050305030304" pitchFamily="18" charset="0"/>
              </a:rPr>
              <a:t>He refused to return it until she slept with him</a:t>
            </a:r>
          </a:p>
          <a:p>
            <a:r>
              <a:rPr lang="en-US" sz="2400" dirty="0" smtClean="0">
                <a:latin typeface="Book Antiqua" panose="02040602050305030304" pitchFamily="18" charset="0"/>
              </a:rPr>
              <a:t>Hermaphroditus was the result on the union (cf. Noted Couples of Myth)</a:t>
            </a:r>
          </a:p>
          <a:p>
            <a:r>
              <a:rPr lang="en-US" sz="2400" dirty="0" smtClean="0">
                <a:latin typeface="Book Antiqua" panose="02040602050305030304" pitchFamily="18" charset="0"/>
              </a:rPr>
              <a:t>His other offspring include Pan (Orisnoë or Dryope), Myrtilus, the charioteer of Oenomaus (Clytië), Eudorus (Polymele), the Argonauts Erytus and Echion (Antineira), the herald of the Argonauts Aethalides (Eupolemeia), Cephalus (Herse) and the greatest of all thieves Autolychus (Chione)</a:t>
            </a:r>
          </a:p>
          <a:p>
            <a:r>
              <a:rPr lang="en-US" sz="2400" dirty="0" smtClean="0">
                <a:latin typeface="Book Antiqua" panose="02040602050305030304" pitchFamily="18" charset="0"/>
              </a:rPr>
              <a:t>Some sources state that the reason for assisting Perseus is that Hermes found him attractive</a:t>
            </a:r>
            <a:endParaRPr lang="en-US" sz="2400" dirty="0">
              <a:latin typeface="Book Antiqua" panose="02040602050305030304" pitchFamily="18" charset="0"/>
            </a:endParaRPr>
          </a:p>
        </p:txBody>
      </p:sp>
    </p:spTree>
    <p:extLst>
      <p:ext uri="{BB962C8B-B14F-4D97-AF65-F5344CB8AC3E}">
        <p14:creationId xmlns:p14="http://schemas.microsoft.com/office/powerpoint/2010/main" val="37559558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904" y="365125"/>
            <a:ext cx="7515895" cy="575033"/>
          </a:xfrm>
        </p:spPr>
        <p:txBody>
          <a:bodyPr>
            <a:normAutofit fontScale="90000"/>
          </a:bodyPr>
          <a:lstStyle/>
          <a:p>
            <a:pPr marL="0" indent="0" algn="ctr"/>
            <a:r>
              <a:rPr lang="en-US" i="1" dirty="0">
                <a:latin typeface="Book Antiqua" panose="02040602050305030304" pitchFamily="18" charset="0"/>
              </a:rPr>
              <a:t>Dionysus (Bacchus)</a:t>
            </a:r>
          </a:p>
        </p:txBody>
      </p:sp>
      <p:sp>
        <p:nvSpPr>
          <p:cNvPr id="3" name="Content Placeholder 2"/>
          <p:cNvSpPr>
            <a:spLocks noGrp="1"/>
          </p:cNvSpPr>
          <p:nvPr>
            <p:ph idx="1"/>
          </p:nvPr>
        </p:nvSpPr>
        <p:spPr>
          <a:xfrm>
            <a:off x="3837904" y="940158"/>
            <a:ext cx="7515896" cy="5236805"/>
          </a:xfrm>
        </p:spPr>
        <p:txBody>
          <a:bodyPr>
            <a:normAutofit fontScale="92500"/>
          </a:bodyPr>
          <a:lstStyle/>
          <a:p>
            <a:r>
              <a:rPr lang="en-US" sz="2400" dirty="0" smtClean="0">
                <a:latin typeface="Book Antiqua" panose="02040602050305030304" pitchFamily="18" charset="0"/>
              </a:rPr>
              <a:t>Greek god of wine and vegetation</a:t>
            </a:r>
          </a:p>
          <a:p>
            <a:r>
              <a:rPr lang="en-US" sz="2400" dirty="0" smtClean="0">
                <a:latin typeface="Book Antiqua" panose="02040602050305030304" pitchFamily="18" charset="0"/>
              </a:rPr>
              <a:t>Also called Bacchus by the Greeks as well as the Romans who also called him Father Liber</a:t>
            </a:r>
          </a:p>
          <a:p>
            <a:r>
              <a:rPr lang="en-US" sz="2400" dirty="0" smtClean="0">
                <a:latin typeface="Book Antiqua" panose="02040602050305030304" pitchFamily="18" charset="0"/>
              </a:rPr>
              <a:t>The grapevine, ivy and fig are sacred to him; his primary attribute is the thyrsus which is a staff covered with ivy </a:t>
            </a:r>
          </a:p>
          <a:p>
            <a:r>
              <a:rPr lang="en-US" sz="2400" dirty="0" smtClean="0">
                <a:latin typeface="Book Antiqua" panose="02040602050305030304" pitchFamily="18" charset="0"/>
              </a:rPr>
              <a:t>There are several versions of his birth</a:t>
            </a:r>
          </a:p>
          <a:p>
            <a:r>
              <a:rPr lang="en-US" sz="2400" dirty="0" smtClean="0">
                <a:latin typeface="Book Antiqua" panose="02040602050305030304" pitchFamily="18" charset="0"/>
              </a:rPr>
              <a:t>One version from the late Classical writers states that Zeus slept with Persephone disguised as a snake </a:t>
            </a:r>
          </a:p>
          <a:p>
            <a:r>
              <a:rPr lang="en-US" sz="2400" dirty="0" smtClean="0">
                <a:latin typeface="Book Antiqua" panose="02040602050305030304" pitchFamily="18" charset="0"/>
              </a:rPr>
              <a:t>The result of the union was Zagreus whom Hera, in a fit of jealousy, persuaded the Titans to tear to pieces and devour</a:t>
            </a:r>
          </a:p>
          <a:p>
            <a:r>
              <a:rPr lang="en-US" sz="2400" dirty="0" smtClean="0">
                <a:latin typeface="Book Antiqua" panose="02040602050305030304" pitchFamily="18" charset="0"/>
              </a:rPr>
              <a:t>Athena saved his heart which Zeus swallowed and then fathered a second child with Semele</a:t>
            </a:r>
          </a:p>
          <a:p>
            <a:pPr marL="0" indent="0">
              <a:buNone/>
            </a:pPr>
            <a:endParaRPr lang="en-US" sz="2400" dirty="0" smtClean="0">
              <a:latin typeface="Book Antiqua" panose="02040602050305030304" pitchFamily="18" charset="0"/>
            </a:endParaRPr>
          </a:p>
          <a:p>
            <a:pPr marL="0" indent="0">
              <a:buNone/>
            </a:pPr>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a:p>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53792" y="334851"/>
            <a:ext cx="3284113" cy="5434498"/>
          </a:xfrm>
          <a:prstGeom prst="rect">
            <a:avLst/>
          </a:prstGeom>
        </p:spPr>
      </p:pic>
    </p:spTree>
    <p:extLst>
      <p:ext uri="{BB962C8B-B14F-4D97-AF65-F5344CB8AC3E}">
        <p14:creationId xmlns:p14="http://schemas.microsoft.com/office/powerpoint/2010/main" val="1792644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022464" cy="587912"/>
          </a:xfrm>
        </p:spPr>
        <p:txBody>
          <a:bodyPr>
            <a:normAutofit fontScale="90000"/>
          </a:bodyPr>
          <a:lstStyle/>
          <a:p>
            <a:pPr marL="0" indent="0" algn="ctr"/>
            <a:r>
              <a:rPr lang="en-US" i="1" dirty="0">
                <a:latin typeface="Book Antiqua" panose="02040602050305030304" pitchFamily="18" charset="0"/>
              </a:rPr>
              <a:t>Hestia (Vesta)</a:t>
            </a:r>
          </a:p>
        </p:txBody>
      </p:sp>
      <p:sp>
        <p:nvSpPr>
          <p:cNvPr id="3" name="Content Placeholder 2"/>
          <p:cNvSpPr>
            <a:spLocks noGrp="1"/>
          </p:cNvSpPr>
          <p:nvPr>
            <p:ph idx="1"/>
          </p:nvPr>
        </p:nvSpPr>
        <p:spPr>
          <a:xfrm>
            <a:off x="838200" y="1038673"/>
            <a:ext cx="8022464" cy="5138290"/>
          </a:xfrm>
        </p:spPr>
        <p:txBody>
          <a:bodyPr>
            <a:normAutofit/>
          </a:bodyPr>
          <a:lstStyle/>
          <a:p>
            <a:r>
              <a:rPr lang="en-US" sz="2400" dirty="0" smtClean="0">
                <a:latin typeface="Book Antiqua" panose="02040602050305030304" pitchFamily="18" charset="0"/>
              </a:rPr>
              <a:t>First-born of the Cronus and Rhea</a:t>
            </a:r>
          </a:p>
          <a:p>
            <a:r>
              <a:rPr lang="en-US" sz="2400" dirty="0" smtClean="0">
                <a:latin typeface="Book Antiqua" panose="02040602050305030304" pitchFamily="18" charset="0"/>
              </a:rPr>
              <a:t>She rejected the advances of both Apollo and Poseidon, wishing to remain a virgin</a:t>
            </a:r>
          </a:p>
          <a:p>
            <a:r>
              <a:rPr lang="en-US" sz="2400" dirty="0" smtClean="0">
                <a:latin typeface="Book Antiqua" panose="02040602050305030304" pitchFamily="18" charset="0"/>
              </a:rPr>
              <a:t>She is considered a goddess of chastity with Artemis and Athena</a:t>
            </a:r>
          </a:p>
          <a:p>
            <a:r>
              <a:rPr lang="en-US" sz="2400" dirty="0" smtClean="0">
                <a:latin typeface="Book Antiqua" panose="02040602050305030304" pitchFamily="18" charset="0"/>
              </a:rPr>
              <a:t>Goddess of the hearth and its sacred fire (her name is Greek for hearth)</a:t>
            </a:r>
          </a:p>
          <a:p>
            <a:r>
              <a:rPr lang="en-US" sz="2400" dirty="0" smtClean="0">
                <a:latin typeface="Book Antiqua" panose="02040602050305030304" pitchFamily="18" charset="0"/>
              </a:rPr>
              <a:t>The hearth was the center of family life as well as the larger political units such as the tribe or city-state (</a:t>
            </a:r>
            <a:r>
              <a:rPr lang="en-US" sz="2400" i="1" dirty="0" smtClean="0">
                <a:latin typeface="Book Antiqua" panose="02040602050305030304" pitchFamily="18" charset="0"/>
              </a:rPr>
              <a:t>polis</a:t>
            </a:r>
            <a:r>
              <a:rPr lang="en-US" sz="2400" dirty="0" smtClean="0">
                <a:latin typeface="Book Antiqua" panose="02040602050305030304" pitchFamily="18" charset="0"/>
              </a:rPr>
              <a:t>)</a:t>
            </a:r>
          </a:p>
          <a:p>
            <a:r>
              <a:rPr lang="en-US" sz="2400" dirty="0" smtClean="0">
                <a:latin typeface="Book Antiqua" panose="02040602050305030304" pitchFamily="18" charset="0"/>
              </a:rPr>
              <a:t>Presided over both the communal and domestic hearth</a:t>
            </a:r>
          </a:p>
          <a:p>
            <a:r>
              <a:rPr lang="en-US" sz="2400" dirty="0" smtClean="0">
                <a:latin typeface="Book Antiqua" panose="02040602050305030304" pitchFamily="18" charset="0"/>
              </a:rPr>
              <a:t>Given precedence at banquets and in sacrificial rituals being the first born</a:t>
            </a:r>
          </a:p>
        </p:txBody>
      </p:sp>
      <p:pic>
        <p:nvPicPr>
          <p:cNvPr id="4" name="Picture 3"/>
          <p:cNvPicPr>
            <a:picLocks noChangeAspect="1"/>
          </p:cNvPicPr>
          <p:nvPr/>
        </p:nvPicPr>
        <p:blipFill>
          <a:blip r:embed="rId2"/>
          <a:stretch>
            <a:fillRect/>
          </a:stretch>
        </p:blipFill>
        <p:spPr>
          <a:xfrm>
            <a:off x="8860664" y="450761"/>
            <a:ext cx="2472743" cy="5934583"/>
          </a:xfrm>
          <a:prstGeom prst="rect">
            <a:avLst/>
          </a:prstGeom>
        </p:spPr>
      </p:pic>
    </p:spTree>
    <p:extLst>
      <p:ext uri="{BB962C8B-B14F-4D97-AF65-F5344CB8AC3E}">
        <p14:creationId xmlns:p14="http://schemas.microsoft.com/office/powerpoint/2010/main" val="236120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2124"/>
            <a:ext cx="10515600" cy="5764839"/>
          </a:xfrm>
        </p:spPr>
        <p:txBody>
          <a:bodyPr>
            <a:normAutofit/>
          </a:bodyPr>
          <a:lstStyle/>
          <a:p>
            <a:r>
              <a:rPr lang="en-US" sz="2400" dirty="0" smtClean="0">
                <a:latin typeface="Book Antiqua" panose="02040602050305030304" pitchFamily="18" charset="0"/>
              </a:rPr>
              <a:t>The more widely accepted version is that Zeus seduced Semele and, when Hera discovered that Semele was pregnant with Zeus’ child, Hera disguised herself as Semele’s nurse Beroë</a:t>
            </a:r>
          </a:p>
          <a:p>
            <a:r>
              <a:rPr lang="en-US" sz="2400" dirty="0" smtClean="0">
                <a:latin typeface="Book Antiqua" panose="02040602050305030304" pitchFamily="18" charset="0"/>
              </a:rPr>
              <a:t>Hera convinced her to insist that her divine lover appear to her in his full majesty</a:t>
            </a:r>
          </a:p>
          <a:p>
            <a:r>
              <a:rPr lang="en-US" sz="2400" dirty="0" smtClean="0">
                <a:latin typeface="Book Antiqua" panose="02040602050305030304" pitchFamily="18" charset="0"/>
              </a:rPr>
              <a:t>Semele then made Zeus promise to grant whatever she asked, which he reluctantly agreed to do</a:t>
            </a:r>
          </a:p>
          <a:p>
            <a:r>
              <a:rPr lang="en-US" sz="2400" dirty="0" smtClean="0">
                <a:latin typeface="Book Antiqua" panose="02040602050305030304" pitchFamily="18" charset="0"/>
              </a:rPr>
              <a:t>The radiance of Zeus either killed her or frightened her to death (some sources state that he appeared as a thunderbolt)</a:t>
            </a:r>
          </a:p>
          <a:p>
            <a:r>
              <a:rPr lang="en-US" sz="2400" dirty="0" smtClean="0">
                <a:latin typeface="Book Antiqua" panose="02040602050305030304" pitchFamily="18" charset="0"/>
              </a:rPr>
              <a:t>Zeus snatched the unborn child from the ashes and sewed it into his thigh</a:t>
            </a:r>
          </a:p>
          <a:p>
            <a:r>
              <a:rPr lang="en-US" sz="2400" dirty="0" smtClean="0">
                <a:latin typeface="Book Antiqua" panose="02040602050305030304" pitchFamily="18" charset="0"/>
              </a:rPr>
              <a:t>When it was time, Zeus removed the infant from his thigh</a:t>
            </a:r>
          </a:p>
          <a:p>
            <a:r>
              <a:rPr lang="en-US" sz="2400" dirty="0" smtClean="0">
                <a:latin typeface="Book Antiqua" panose="02040602050305030304" pitchFamily="18" charset="0"/>
              </a:rPr>
              <a:t>Both stories provide the epithet </a:t>
            </a:r>
            <a:r>
              <a:rPr lang="en-US" sz="2400" i="1" dirty="0" smtClean="0">
                <a:latin typeface="Book Antiqua" panose="02040602050305030304" pitchFamily="18" charset="0"/>
              </a:rPr>
              <a:t>Dithyrambos</a:t>
            </a:r>
            <a:r>
              <a:rPr lang="en-US" sz="2400" dirty="0" smtClean="0">
                <a:latin typeface="Book Antiqua" panose="02040602050305030304" pitchFamily="18" charset="0"/>
              </a:rPr>
              <a:t> which means “twice-born”</a:t>
            </a:r>
          </a:p>
          <a:p>
            <a:r>
              <a:rPr lang="en-US" sz="2400" dirty="0" smtClean="0">
                <a:latin typeface="Book Antiqua" panose="02040602050305030304" pitchFamily="18" charset="0"/>
              </a:rPr>
              <a:t>Other epithets include Bromios (Thunderer), Lenaeüs (He of the Wine Press), Lyaeüs (He Who Frees) and Dendrites (He of the Trees) </a:t>
            </a:r>
            <a:endParaRPr lang="en-US" sz="2400" dirty="0">
              <a:latin typeface="Book Antiqua" panose="02040602050305030304" pitchFamily="18" charset="0"/>
            </a:endParaRPr>
          </a:p>
        </p:txBody>
      </p:sp>
    </p:spTree>
    <p:extLst>
      <p:ext uri="{BB962C8B-B14F-4D97-AF65-F5344CB8AC3E}">
        <p14:creationId xmlns:p14="http://schemas.microsoft.com/office/powerpoint/2010/main" val="4822309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a:bodyPr>
          <a:lstStyle/>
          <a:p>
            <a:r>
              <a:rPr lang="en-US" sz="2400" dirty="0" smtClean="0">
                <a:latin typeface="Book Antiqua" panose="02040602050305030304" pitchFamily="18" charset="0"/>
              </a:rPr>
              <a:t>Dionysus is often accompanied by the Sileni</a:t>
            </a:r>
            <a:r>
              <a:rPr lang="en-US" sz="2400" dirty="0">
                <a:latin typeface="Book Antiqua" panose="02040602050305030304" pitchFamily="18" charset="0"/>
              </a:rPr>
              <a:t> </a:t>
            </a:r>
            <a:r>
              <a:rPr lang="en-US" sz="2400" dirty="0" smtClean="0">
                <a:latin typeface="Book Antiqua" panose="02040602050305030304" pitchFamily="18" charset="0"/>
              </a:rPr>
              <a:t>who were the follower of Silenus, his tutor; the Maenads, or Bacchanals; and satyrs</a:t>
            </a:r>
          </a:p>
          <a:p>
            <a:r>
              <a:rPr lang="en-US" sz="2400" dirty="0" smtClean="0">
                <a:latin typeface="Book Antiqua" panose="02040602050305030304" pitchFamily="18" charset="0"/>
              </a:rPr>
              <a:t>The religion of Dionysus embodies the dual nature of man and sin, resurrection, life after death, reward and punishment which links him to the religious messages of Orpheus and Demeter</a:t>
            </a:r>
          </a:p>
          <a:p>
            <a:r>
              <a:rPr lang="en-US" sz="2400" dirty="0" smtClean="0">
                <a:latin typeface="Book Antiqua" panose="02040602050305030304" pitchFamily="18" charset="0"/>
              </a:rPr>
              <a:t>As a resurrection god, he was said to have gone to the Underworld and retrieved Semele whom he brought back to Olympus where she was given the name Thyone</a:t>
            </a:r>
          </a:p>
          <a:p>
            <a:r>
              <a:rPr lang="en-US" sz="2400" dirty="0" smtClean="0">
                <a:latin typeface="Book Antiqua" panose="02040602050305030304" pitchFamily="18" charset="0"/>
              </a:rPr>
              <a:t>Those who opposed him usually met with terrifying ends, such as Pentheus (cf. Antigone ppt.)  </a:t>
            </a:r>
          </a:p>
          <a:p>
            <a:r>
              <a:rPr lang="en-US" sz="2400" dirty="0" smtClean="0">
                <a:latin typeface="Book Antiqua" panose="02040602050305030304" pitchFamily="18" charset="0"/>
              </a:rPr>
              <a:t>Proëtus was another who opposed Dionysus; and, his daughters were driven to behave like cows and began grazing in the mountains of Argos and eating their children</a:t>
            </a:r>
          </a:p>
          <a:p>
            <a:r>
              <a:rPr lang="en-US" sz="2400" dirty="0" smtClean="0">
                <a:latin typeface="Book Antiqua" panose="02040602050305030304" pitchFamily="18" charset="0"/>
              </a:rPr>
              <a:t>They were cured by Melampus through therapeutic dances and herbs</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9221775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5138"/>
            <a:ext cx="4824046" cy="5801825"/>
          </a:xfrm>
        </p:spPr>
        <p:txBody>
          <a:bodyPr>
            <a:normAutofit/>
          </a:bodyPr>
          <a:lstStyle/>
          <a:p>
            <a:r>
              <a:rPr lang="en-US" sz="2400" dirty="0" smtClean="0">
                <a:latin typeface="Book Antiqua" panose="02040602050305030304" pitchFamily="18" charset="0"/>
              </a:rPr>
              <a:t>In Orchomenus the daughters of Minyas chose to weave as opposed to participating in the rituals of Dionysus</a:t>
            </a:r>
          </a:p>
          <a:p>
            <a:r>
              <a:rPr lang="en-US" sz="2400" dirty="0" smtClean="0">
                <a:latin typeface="Book Antiqua" panose="02040602050305030304" pitchFamily="18" charset="0"/>
              </a:rPr>
              <a:t>After they were driven mad, one of the daughters, Leucippe, had a son, Hippasus, who was torn to pieces like Pentheus by the sisters; and, afterwards turned into bats</a:t>
            </a:r>
          </a:p>
          <a:p>
            <a:r>
              <a:rPr lang="en-US" sz="2400" dirty="0" smtClean="0">
                <a:latin typeface="Book Antiqua" panose="02040602050305030304" pitchFamily="18" charset="0"/>
              </a:rPr>
              <a:t>Lycurgus chased the Maenads and Dionysus to the sea where they were comforted by Thetis</a:t>
            </a:r>
          </a:p>
          <a:p>
            <a:r>
              <a:rPr lang="en-US" sz="2400" dirty="0" smtClean="0">
                <a:latin typeface="Book Antiqua" panose="02040602050305030304" pitchFamily="18" charset="0"/>
              </a:rPr>
              <a:t>Having angered all the gods, Lycurgus was blinded by Zeus and died soon after</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5662246" y="375137"/>
            <a:ext cx="5934659" cy="5801825"/>
          </a:xfrm>
          <a:prstGeom prst="rect">
            <a:avLst/>
          </a:prstGeom>
        </p:spPr>
      </p:pic>
    </p:spTree>
    <p:extLst>
      <p:ext uri="{BB962C8B-B14F-4D97-AF65-F5344CB8AC3E}">
        <p14:creationId xmlns:p14="http://schemas.microsoft.com/office/powerpoint/2010/main" val="9096530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9938"/>
            <a:ext cx="10515600" cy="5884985"/>
          </a:xfrm>
        </p:spPr>
        <p:txBody>
          <a:bodyPr>
            <a:normAutofit lnSpcReduction="10000"/>
          </a:bodyPr>
          <a:lstStyle/>
          <a:p>
            <a:r>
              <a:rPr lang="en-US" sz="2400" dirty="0" smtClean="0">
                <a:latin typeface="Book Antiqua" panose="02040602050305030304" pitchFamily="18" charset="0"/>
              </a:rPr>
              <a:t>Dionysus drove Antiope mad after she was slain by Amphion and Zethus because she had been a votary of Dionysus</a:t>
            </a:r>
          </a:p>
          <a:p>
            <a:r>
              <a:rPr lang="en-US" sz="2400" dirty="0" smtClean="0">
                <a:latin typeface="Book Antiqua" panose="02040602050305030304" pitchFamily="18" charset="0"/>
              </a:rPr>
              <a:t>While in Attica during the reign of Pandion, Dionysus met Icarius who treated him with kindness</a:t>
            </a:r>
          </a:p>
          <a:p>
            <a:r>
              <a:rPr lang="en-US" sz="2400" dirty="0" smtClean="0">
                <a:latin typeface="Book Antiqua" panose="02040602050305030304" pitchFamily="18" charset="0"/>
              </a:rPr>
              <a:t>In return Dionysus gave him the gift of wine</a:t>
            </a:r>
          </a:p>
          <a:p>
            <a:r>
              <a:rPr lang="en-US" sz="2400" dirty="0" smtClean="0">
                <a:latin typeface="Book Antiqua" panose="02040602050305030304" pitchFamily="18" charset="0"/>
              </a:rPr>
              <a:t>When the people felt the effects of the wine, they thought that they had been poisoned and killed Icarius</a:t>
            </a:r>
          </a:p>
          <a:p>
            <a:r>
              <a:rPr lang="en-US" sz="2400" dirty="0" smtClean="0">
                <a:latin typeface="Book Antiqua" panose="02040602050305030304" pitchFamily="18" charset="0"/>
              </a:rPr>
              <a:t>Erigone, his daughter, and her dog, Maira, searched for her father; and, when they found his body, she hanged herself and the dog threw himself into a well</a:t>
            </a:r>
          </a:p>
          <a:p>
            <a:r>
              <a:rPr lang="en-US" sz="2400" dirty="0" smtClean="0">
                <a:latin typeface="Book Antiqua" panose="02040602050305030304" pitchFamily="18" charset="0"/>
              </a:rPr>
              <a:t>Dionysus caused the Athenian girls to hang themselves from trees until the murderers had been caught and punished and, following the advice of Apollo, they instituted “the swinging festival” in  honor of Icarius and Erigone</a:t>
            </a:r>
          </a:p>
          <a:p>
            <a:r>
              <a:rPr lang="en-US" sz="2400" dirty="0" smtClean="0">
                <a:latin typeface="Book Antiqua" panose="02040602050305030304" pitchFamily="18" charset="0"/>
              </a:rPr>
              <a:t>Icarius was placed in the stars as the constellation Boötes, Erigone as Virgo and Maira as the dog star</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38208423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9262"/>
            <a:ext cx="10515600" cy="5637701"/>
          </a:xfrm>
        </p:spPr>
        <p:txBody>
          <a:bodyPr>
            <a:normAutofit/>
          </a:bodyPr>
          <a:lstStyle/>
          <a:p>
            <a:r>
              <a:rPr lang="en-US" sz="2400" dirty="0" smtClean="0">
                <a:latin typeface="Book Antiqua" panose="02040602050305030304" pitchFamily="18" charset="0"/>
              </a:rPr>
              <a:t>He was kidnapped by Tyrrhenian pirates from the island of Icaria</a:t>
            </a:r>
          </a:p>
          <a:p>
            <a:r>
              <a:rPr lang="en-US" sz="2400" dirty="0" smtClean="0">
                <a:latin typeface="Book Antiqua" panose="02040602050305030304" pitchFamily="18" charset="0"/>
              </a:rPr>
              <a:t>Thinking him to be the son of a wealthy family, they thought of seeking a large ransom</a:t>
            </a:r>
          </a:p>
          <a:p>
            <a:r>
              <a:rPr lang="en-US" sz="2400" dirty="0" smtClean="0">
                <a:latin typeface="Book Antiqua" panose="02040602050305030304" pitchFamily="18" charset="0"/>
              </a:rPr>
              <a:t>The helmsman, Acoetes, tried to dissuade the pirates but to no avail</a:t>
            </a:r>
          </a:p>
          <a:p>
            <a:r>
              <a:rPr lang="en-US" sz="2400" dirty="0" smtClean="0">
                <a:latin typeface="Book Antiqua" panose="02040602050305030304" pitchFamily="18" charset="0"/>
              </a:rPr>
              <a:t>In spite of a strong wind the ship stood still and was covered in ivy and grapevines and wild animals—lions, panthers and bears-- appeared on the deck  </a:t>
            </a:r>
          </a:p>
          <a:p>
            <a:r>
              <a:rPr lang="en-US" sz="2400" dirty="0" smtClean="0">
                <a:latin typeface="Book Antiqua" panose="02040602050305030304" pitchFamily="18" charset="0"/>
              </a:rPr>
              <a:t>Those that were not eaten jumped overboard and transformed into dolphins which accounts for the friendliness of dolphins toward humans</a:t>
            </a:r>
          </a:p>
          <a:p>
            <a:r>
              <a:rPr lang="en-US" sz="2400" dirty="0" smtClean="0">
                <a:latin typeface="Book Antiqua" panose="02040602050305030304" pitchFamily="18" charset="0"/>
              </a:rPr>
              <a:t>Acoetes was spared and gained favor with Dionysus</a:t>
            </a:r>
          </a:p>
          <a:p>
            <a:r>
              <a:rPr lang="en-US" sz="2400" dirty="0" smtClean="0">
                <a:latin typeface="Book Antiqua" panose="02040602050305030304" pitchFamily="18" charset="0"/>
              </a:rPr>
              <a:t>He found and married Ariadne on Naxos, or Dia, who bore him four sons: Thoas, Staphylus, Oenopion and Peparethus </a:t>
            </a:r>
          </a:p>
          <a:p>
            <a:r>
              <a:rPr lang="en-US" sz="2400" dirty="0" smtClean="0">
                <a:latin typeface="Book Antiqua" panose="02040602050305030304" pitchFamily="18" charset="0"/>
              </a:rPr>
              <a:t>When he traveled to Aetolia, he met Oeneus who received him hospitably</a:t>
            </a:r>
          </a:p>
        </p:txBody>
      </p:sp>
    </p:spTree>
    <p:extLst>
      <p:ext uri="{BB962C8B-B14F-4D97-AF65-F5344CB8AC3E}">
        <p14:creationId xmlns:p14="http://schemas.microsoft.com/office/powerpoint/2010/main" val="17366348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3754"/>
            <a:ext cx="10515600" cy="5743209"/>
          </a:xfrm>
        </p:spPr>
        <p:txBody>
          <a:bodyPr>
            <a:normAutofit/>
          </a:bodyPr>
          <a:lstStyle/>
          <a:p>
            <a:r>
              <a:rPr lang="en-US" sz="2400" dirty="0" smtClean="0">
                <a:latin typeface="Book Antiqua" panose="02040602050305030304" pitchFamily="18" charset="0"/>
              </a:rPr>
              <a:t>Sensing that Dionysus wanted to sleep with his wife, Althaea, Oeneus arranged to leave Aetolia for a discreet time</a:t>
            </a:r>
          </a:p>
          <a:p>
            <a:r>
              <a:rPr lang="en-US" sz="2400" dirty="0" smtClean="0">
                <a:latin typeface="Book Antiqua" panose="02040602050305030304" pitchFamily="18" charset="0"/>
              </a:rPr>
              <a:t>When he returned, Althaea was pregnant with her daughter Deianeira</a:t>
            </a:r>
          </a:p>
          <a:p>
            <a:r>
              <a:rPr lang="en-US" sz="2400" dirty="0" smtClean="0">
                <a:latin typeface="Book Antiqua" panose="02040602050305030304" pitchFamily="18" charset="0"/>
              </a:rPr>
              <a:t>Once </a:t>
            </a:r>
            <a:r>
              <a:rPr lang="en-US" sz="2400" dirty="0">
                <a:latin typeface="Book Antiqua" panose="02040602050305030304" pitchFamily="18" charset="0"/>
              </a:rPr>
              <a:t>his worship had been established from the Mediterranean to India, Dionysus left earth a took his place on Mt Olympus</a:t>
            </a:r>
          </a:p>
        </p:txBody>
      </p:sp>
      <p:pic>
        <p:nvPicPr>
          <p:cNvPr id="4" name="Picture 3"/>
          <p:cNvPicPr>
            <a:picLocks noChangeAspect="1"/>
          </p:cNvPicPr>
          <p:nvPr/>
        </p:nvPicPr>
        <p:blipFill>
          <a:blip r:embed="rId2"/>
          <a:stretch>
            <a:fillRect/>
          </a:stretch>
        </p:blipFill>
        <p:spPr>
          <a:xfrm>
            <a:off x="1653177" y="2612664"/>
            <a:ext cx="8885646" cy="3564299"/>
          </a:xfrm>
          <a:prstGeom prst="rect">
            <a:avLst/>
          </a:prstGeom>
        </p:spPr>
      </p:pic>
    </p:spTree>
    <p:extLst>
      <p:ext uri="{BB962C8B-B14F-4D97-AF65-F5344CB8AC3E}">
        <p14:creationId xmlns:p14="http://schemas.microsoft.com/office/powerpoint/2010/main" val="81833378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74264" y="365126"/>
            <a:ext cx="7979536" cy="536396"/>
          </a:xfrm>
        </p:spPr>
        <p:txBody>
          <a:bodyPr>
            <a:normAutofit fontScale="90000"/>
          </a:bodyPr>
          <a:lstStyle/>
          <a:p>
            <a:pPr algn="ctr"/>
            <a:r>
              <a:rPr lang="en-US" dirty="0" smtClean="0">
                <a:latin typeface="Book Antiqua" panose="02040602050305030304" pitchFamily="18" charset="0"/>
              </a:rPr>
              <a:t/>
            </a:r>
            <a:br>
              <a:rPr lang="en-US" dirty="0" smtClean="0">
                <a:latin typeface="Book Antiqua" panose="02040602050305030304" pitchFamily="18" charset="0"/>
              </a:rPr>
            </a:br>
            <a:r>
              <a:rPr lang="en-US" i="1" dirty="0" smtClean="0">
                <a:latin typeface="Book Antiqua" panose="02040602050305030304" pitchFamily="18" charset="0"/>
              </a:rPr>
              <a:t>Demeter </a:t>
            </a:r>
            <a:r>
              <a:rPr lang="en-US" i="1" dirty="0">
                <a:latin typeface="Book Antiqua" panose="02040602050305030304" pitchFamily="18" charset="0"/>
              </a:rPr>
              <a:t>(Ceres)</a:t>
            </a:r>
            <a:br>
              <a:rPr lang="en-US" i="1" dirty="0">
                <a:latin typeface="Book Antiqua" panose="02040602050305030304" pitchFamily="18" charset="0"/>
              </a:rPr>
            </a:br>
            <a:endParaRPr lang="en-US" i="1" dirty="0"/>
          </a:p>
        </p:txBody>
      </p:sp>
      <p:sp>
        <p:nvSpPr>
          <p:cNvPr id="3" name="Content Placeholder 2"/>
          <p:cNvSpPr>
            <a:spLocks noGrp="1"/>
          </p:cNvSpPr>
          <p:nvPr>
            <p:ph idx="1"/>
          </p:nvPr>
        </p:nvSpPr>
        <p:spPr>
          <a:xfrm>
            <a:off x="3515932" y="901522"/>
            <a:ext cx="7837868" cy="5275441"/>
          </a:xfrm>
        </p:spPr>
        <p:txBody>
          <a:bodyPr>
            <a:normAutofit/>
          </a:bodyPr>
          <a:lstStyle/>
          <a:p>
            <a:r>
              <a:rPr lang="en-US" sz="2400" dirty="0" smtClean="0">
                <a:latin typeface="Book Antiqua" panose="02040602050305030304" pitchFamily="18" charset="0"/>
              </a:rPr>
              <a:t>She is the daughter of Cronus and Rhea and the goddess of ripe grain, the harvest and fertility</a:t>
            </a:r>
          </a:p>
          <a:p>
            <a:r>
              <a:rPr lang="en-US" sz="2400" dirty="0" smtClean="0">
                <a:latin typeface="Book Antiqua" panose="02040602050305030304" pitchFamily="18" charset="0"/>
              </a:rPr>
              <a:t>She is the mother of Persephone (Proserpina) by Zeus</a:t>
            </a:r>
          </a:p>
          <a:p>
            <a:r>
              <a:rPr lang="en-US" sz="2400" dirty="0" smtClean="0">
                <a:latin typeface="Book Antiqua" panose="02040602050305030304" pitchFamily="18" charset="0"/>
              </a:rPr>
              <a:t>At the wedding of Cadmus and Harmonia she was seduced by Iasion to whom she bore two sons, Plutus and Philomelus</a:t>
            </a:r>
          </a:p>
          <a:p>
            <a:r>
              <a:rPr lang="en-US" sz="2400" dirty="0" smtClean="0">
                <a:latin typeface="Book Antiqua" panose="02040602050305030304" pitchFamily="18" charset="0"/>
              </a:rPr>
              <a:t>Plutus became a god of wealth of the earth while his brother became a poor farmer who invented the wagon (to the delight of Demeter)</a:t>
            </a:r>
          </a:p>
          <a:p>
            <a:r>
              <a:rPr lang="en-US" sz="2400" dirty="0">
                <a:latin typeface="Book Antiqua" panose="02040602050305030304" pitchFamily="18" charset="0"/>
              </a:rPr>
              <a:t>Demeter and Persephone represent the death and rebirth of vegetation with Persephone representing tender shoot opposite the ripe grain of </a:t>
            </a:r>
            <a:r>
              <a:rPr lang="en-US" sz="2400" dirty="0" smtClean="0">
                <a:latin typeface="Book Antiqua" panose="02040602050305030304" pitchFamily="18" charset="0"/>
              </a:rPr>
              <a:t>Demeter</a:t>
            </a:r>
          </a:p>
          <a:p>
            <a:r>
              <a:rPr lang="en-US" sz="2400" dirty="0">
                <a:latin typeface="Book Antiqua" panose="02040602050305030304" pitchFamily="18" charset="0"/>
              </a:rPr>
              <a:t>Persephone is also called Kore (Girl, Maid)</a:t>
            </a:r>
          </a:p>
          <a:p>
            <a:pPr marL="0" indent="0">
              <a:buNone/>
            </a:pPr>
            <a:endParaRPr lang="en-US" sz="2400" dirty="0" smtClean="0">
              <a:latin typeface="Book Antiqua" panose="02040602050305030304" pitchFamily="18" charset="0"/>
            </a:endParaRPr>
          </a:p>
          <a:p>
            <a:endParaRPr lang="en-US" sz="2400" dirty="0">
              <a:latin typeface="Book Antiqua" panose="02040602050305030304" pitchFamily="18" charset="0"/>
            </a:endParaRPr>
          </a:p>
        </p:txBody>
      </p:sp>
      <p:pic>
        <p:nvPicPr>
          <p:cNvPr id="2" name="Picture 1"/>
          <p:cNvPicPr>
            <a:picLocks noChangeAspect="1"/>
          </p:cNvPicPr>
          <p:nvPr/>
        </p:nvPicPr>
        <p:blipFill>
          <a:blip r:embed="rId2"/>
          <a:stretch>
            <a:fillRect/>
          </a:stretch>
        </p:blipFill>
        <p:spPr>
          <a:xfrm>
            <a:off x="363184" y="365126"/>
            <a:ext cx="3152748" cy="5473521"/>
          </a:xfrm>
          <a:prstGeom prst="rect">
            <a:avLst/>
          </a:prstGeom>
        </p:spPr>
      </p:pic>
    </p:spTree>
    <p:extLst>
      <p:ext uri="{BB962C8B-B14F-4D97-AF65-F5344CB8AC3E}">
        <p14:creationId xmlns:p14="http://schemas.microsoft.com/office/powerpoint/2010/main" val="4114826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366"/>
            <a:ext cx="10515600" cy="5790597"/>
          </a:xfrm>
        </p:spPr>
        <p:txBody>
          <a:bodyPr>
            <a:normAutofit/>
          </a:bodyPr>
          <a:lstStyle/>
          <a:p>
            <a:r>
              <a:rPr lang="en-US" sz="2400" dirty="0">
                <a:latin typeface="Book Antiqua" panose="02040602050305030304" pitchFamily="18" charset="0"/>
              </a:rPr>
              <a:t>With the aid of Zeus Persephone was kidnapped near Henna by Hades who wanted her for his queen of the </a:t>
            </a:r>
            <a:r>
              <a:rPr lang="en-US" sz="2400" dirty="0" smtClean="0">
                <a:latin typeface="Book Antiqua" panose="02040602050305030304" pitchFamily="18" charset="0"/>
              </a:rPr>
              <a:t>Underworld while gathering flowers with the daughters of Melpomene and Acheloüs</a:t>
            </a:r>
          </a:p>
          <a:p>
            <a:r>
              <a:rPr lang="en-US" sz="2400" dirty="0" smtClean="0">
                <a:latin typeface="Book Antiqua" panose="02040602050305030304" pitchFamily="18" charset="0"/>
              </a:rPr>
              <a:t>Some sources state that in anger Demeter transformed their daughters into the Sirens for not wanting to join the search while Ovid (</a:t>
            </a:r>
            <a:r>
              <a:rPr lang="en-US" sz="2400" i="1" dirty="0" smtClean="0">
                <a:latin typeface="Book Antiqua" panose="02040602050305030304" pitchFamily="18" charset="0"/>
              </a:rPr>
              <a:t>Metamorphoses</a:t>
            </a:r>
            <a:r>
              <a:rPr lang="en-US" sz="2400" dirty="0" smtClean="0">
                <a:latin typeface="Book Antiqua" panose="02040602050305030304" pitchFamily="18" charset="0"/>
              </a:rPr>
              <a:t>) says that they asked for wings to join the search</a:t>
            </a:r>
          </a:p>
          <a:p>
            <a:r>
              <a:rPr lang="en-US" sz="2400" dirty="0" smtClean="0">
                <a:latin typeface="Book Antiqua" panose="02040602050305030304" pitchFamily="18" charset="0"/>
              </a:rPr>
              <a:t>Demeter searched the earth for nine days and nights for Persephone but to no avail</a:t>
            </a:r>
          </a:p>
          <a:p>
            <a:r>
              <a:rPr lang="en-US" sz="2400" dirty="0" smtClean="0">
                <a:latin typeface="Book Antiqua" panose="02040602050305030304" pitchFamily="18" charset="0"/>
              </a:rPr>
              <a:t>On the tenth day Hecate revealed the kidnapping to Demeter while some sources state that it was Arethusa, an Argive woman or nymph named Chyrsanthis, or the people of Hermion who betrayed Hades’ deed</a:t>
            </a:r>
          </a:p>
          <a:p>
            <a:r>
              <a:rPr lang="en-US" sz="2400" dirty="0" smtClean="0">
                <a:latin typeface="Book Antiqua" panose="02040602050305030304" pitchFamily="18" charset="0"/>
              </a:rPr>
              <a:t>She refused to return to Olympus wandering the earth in human form</a:t>
            </a:r>
          </a:p>
          <a:p>
            <a:r>
              <a:rPr lang="en-US" sz="2400" dirty="0" smtClean="0">
                <a:latin typeface="Book Antiqua" panose="02040602050305030304" pitchFamily="18" charset="0"/>
              </a:rPr>
              <a:t>As she passed through Arcadia, Poseidon attempted to rape her; and she changed herself into a mare to avoid his advances, grazing with the herds of Oncius</a:t>
            </a:r>
          </a:p>
          <a:p>
            <a:endParaRPr lang="en-US" sz="2400" dirty="0" smtClean="0">
              <a:latin typeface="Book Antiqua" panose="02040602050305030304" pitchFamily="18" charset="0"/>
            </a:endParaRPr>
          </a:p>
          <a:p>
            <a:endParaRPr lang="en-US" sz="2400" dirty="0">
              <a:latin typeface="Book Antiqua" panose="02040602050305030304" pitchFamily="18" charset="0"/>
            </a:endParaRPr>
          </a:p>
        </p:txBody>
      </p:sp>
    </p:spTree>
    <p:extLst>
      <p:ext uri="{BB962C8B-B14F-4D97-AF65-F5344CB8AC3E}">
        <p14:creationId xmlns:p14="http://schemas.microsoft.com/office/powerpoint/2010/main" val="2812337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2276"/>
            <a:ext cx="7430037" cy="5674687"/>
          </a:xfrm>
        </p:spPr>
        <p:txBody>
          <a:bodyPr>
            <a:normAutofit lnSpcReduction="10000"/>
          </a:bodyPr>
          <a:lstStyle/>
          <a:p>
            <a:r>
              <a:rPr lang="en-US" sz="2400" dirty="0">
                <a:latin typeface="Book Antiqua" panose="02040602050305030304" pitchFamily="18" charset="0"/>
              </a:rPr>
              <a:t>Poseidon mounted her in the form of a stallion and she bore him the steed, Arion (ridden by Amphiarius in the Seven against Thebes), and a daughter Despoina (her name was only revealed during religious ceremonies</a:t>
            </a:r>
            <a:r>
              <a:rPr lang="en-US" sz="2400" dirty="0" smtClean="0">
                <a:latin typeface="Book Antiqua" panose="02040602050305030304" pitchFamily="18" charset="0"/>
              </a:rPr>
              <a:t>) and worshipped as the Mistress</a:t>
            </a:r>
          </a:p>
          <a:p>
            <a:r>
              <a:rPr lang="en-US" sz="2400" dirty="0" smtClean="0">
                <a:latin typeface="Book Antiqua" panose="02040602050305030304" pitchFamily="18" charset="0"/>
              </a:rPr>
              <a:t>She shut herself in a cave on Mt. Elaeüs where she was discovered by Pan who reported her location to Zeus</a:t>
            </a:r>
          </a:p>
          <a:p>
            <a:r>
              <a:rPr lang="en-US" sz="2400" dirty="0" smtClean="0">
                <a:latin typeface="Book Antiqua" panose="02040602050305030304" pitchFamily="18" charset="0"/>
              </a:rPr>
              <a:t>Zeus sent the Fates to talk with her and they eventually persuaded her to accept the marriage of Persephone and Hades</a:t>
            </a:r>
          </a:p>
          <a:p>
            <a:r>
              <a:rPr lang="en-US" sz="2400" dirty="0" smtClean="0">
                <a:latin typeface="Book Antiqua" panose="02040602050305030304" pitchFamily="18" charset="0"/>
              </a:rPr>
              <a:t>She was worshipped in this part of Arcadia as mare-headed Demeter and Poseidon the Horse</a:t>
            </a:r>
          </a:p>
          <a:p>
            <a:r>
              <a:rPr lang="en-US" sz="2400" dirty="0" smtClean="0">
                <a:latin typeface="Book Antiqua" panose="02040602050305030304" pitchFamily="18" charset="0"/>
              </a:rPr>
              <a:t>According to widespread tradition, Demeter visited cities of men, appearing as an old woman; and taught them the cultivation of corn</a:t>
            </a:r>
          </a:p>
        </p:txBody>
      </p:sp>
      <p:pic>
        <p:nvPicPr>
          <p:cNvPr id="4" name="Picture 3"/>
          <p:cNvPicPr>
            <a:picLocks noChangeAspect="1"/>
          </p:cNvPicPr>
          <p:nvPr/>
        </p:nvPicPr>
        <p:blipFill>
          <a:blip r:embed="rId2"/>
          <a:stretch>
            <a:fillRect/>
          </a:stretch>
        </p:blipFill>
        <p:spPr>
          <a:xfrm>
            <a:off x="8268237" y="502276"/>
            <a:ext cx="3774234" cy="5331854"/>
          </a:xfrm>
          <a:prstGeom prst="rect">
            <a:avLst/>
          </a:prstGeom>
        </p:spPr>
      </p:pic>
    </p:spTree>
    <p:extLst>
      <p:ext uri="{BB962C8B-B14F-4D97-AF65-F5344CB8AC3E}">
        <p14:creationId xmlns:p14="http://schemas.microsoft.com/office/powerpoint/2010/main" val="3858913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6859"/>
            <a:ext cx="10515600" cy="5760104"/>
          </a:xfrm>
        </p:spPr>
        <p:txBody>
          <a:bodyPr>
            <a:normAutofit/>
          </a:bodyPr>
          <a:lstStyle/>
          <a:p>
            <a:r>
              <a:rPr lang="en-US" sz="2400" dirty="0" smtClean="0">
                <a:latin typeface="Book Antiqua" panose="02040602050305030304" pitchFamily="18" charset="0"/>
              </a:rPr>
              <a:t>In towns where she was ridiculed Demeter brought famine or punished the culprits severely</a:t>
            </a:r>
          </a:p>
          <a:p>
            <a:r>
              <a:rPr lang="en-US" sz="2400" dirty="0" smtClean="0">
                <a:latin typeface="Book Antiqua" panose="02040602050305030304" pitchFamily="18" charset="0"/>
              </a:rPr>
              <a:t>One example is the punishment of Ascalabus who had ridiculed her for greedily drinking the </a:t>
            </a:r>
            <a:r>
              <a:rPr lang="en-US" sz="2400" i="1" dirty="0" smtClean="0">
                <a:latin typeface="Book Antiqua" panose="02040602050305030304" pitchFamily="18" charset="0"/>
              </a:rPr>
              <a:t>kykeon</a:t>
            </a:r>
            <a:r>
              <a:rPr lang="en-US" sz="2400" dirty="0" smtClean="0">
                <a:latin typeface="Book Antiqua" panose="02040602050305030304" pitchFamily="18" charset="0"/>
              </a:rPr>
              <a:t> (water mixed with meal and pennyroyal which is minty herb) that was given to her by his mother</a:t>
            </a:r>
          </a:p>
          <a:p>
            <a:r>
              <a:rPr lang="en-US" sz="2400" dirty="0" smtClean="0">
                <a:latin typeface="Book Antiqua" panose="02040602050305030304" pitchFamily="18" charset="0"/>
              </a:rPr>
              <a:t>In anger Demeter changed him into a spotted lizard (</a:t>
            </a:r>
            <a:r>
              <a:rPr lang="en-US" sz="2400" i="1" dirty="0" smtClean="0">
                <a:latin typeface="Book Antiqua" panose="02040602050305030304" pitchFamily="18" charset="0"/>
              </a:rPr>
              <a:t>askalabos</a:t>
            </a:r>
            <a:r>
              <a:rPr lang="en-US" sz="2400" dirty="0" smtClean="0">
                <a:latin typeface="Book Antiqua" panose="02040602050305030304" pitchFamily="18" charset="0"/>
              </a:rPr>
              <a:t>)</a:t>
            </a:r>
          </a:p>
          <a:p>
            <a:r>
              <a:rPr lang="en-US" sz="2400" dirty="0" smtClean="0">
                <a:latin typeface="Book Antiqua" panose="02040602050305030304" pitchFamily="18" charset="0"/>
              </a:rPr>
              <a:t>Her most famous visit was to the town of Eleusis where she was greeted courteously and invited to the palace by the daughters of Celeüs and Metaneira and to whom she introduced herself as Doso</a:t>
            </a:r>
          </a:p>
          <a:p>
            <a:r>
              <a:rPr lang="en-US" sz="2400" dirty="0" smtClean="0">
                <a:latin typeface="Book Antiqua" panose="02040602050305030304" pitchFamily="18" charset="0"/>
              </a:rPr>
              <a:t>The daughters </a:t>
            </a:r>
            <a:r>
              <a:rPr lang="en-US" sz="2400" dirty="0">
                <a:latin typeface="Book Antiqua" panose="02040602050305030304" pitchFamily="18" charset="0"/>
              </a:rPr>
              <a:t>of </a:t>
            </a:r>
            <a:r>
              <a:rPr lang="en-US" sz="2400" dirty="0" smtClean="0">
                <a:latin typeface="Book Antiqua" panose="02040602050305030304" pitchFamily="18" charset="0"/>
              </a:rPr>
              <a:t>Celeüs were Callidice, Cleisidice, Demo and Callithoe</a:t>
            </a:r>
          </a:p>
          <a:p>
            <a:r>
              <a:rPr lang="en-US" sz="2400" dirty="0" smtClean="0">
                <a:latin typeface="Book Antiqua" panose="02040602050305030304" pitchFamily="18" charset="0"/>
              </a:rPr>
              <a:t>She told them that she was from Crete and had been kidnapped by pirates and offered to do any work fit for an old woman</a:t>
            </a:r>
          </a:p>
          <a:p>
            <a:r>
              <a:rPr lang="en-US" sz="2400" dirty="0" smtClean="0">
                <a:latin typeface="Book Antiqua" panose="02040602050305030304" pitchFamily="18" charset="0"/>
              </a:rPr>
              <a:t>They explained that their mother had given birth to a long awaited son, Demophon (Demophoön) and was in need of a nurse</a:t>
            </a:r>
          </a:p>
          <a:p>
            <a:pPr marL="0" indent="0">
              <a:buNone/>
            </a:pPr>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a:p>
            <a:endParaRPr lang="en-US" sz="2400" dirty="0" smtClean="0">
              <a:latin typeface="Book Antiqua" panose="02040602050305030304" pitchFamily="18" charset="0"/>
            </a:endParaRPr>
          </a:p>
          <a:p>
            <a:endParaRPr lang="en-US" sz="2400" dirty="0">
              <a:latin typeface="Book Antiqua" panose="02040602050305030304" pitchFamily="18" charset="0"/>
            </a:endParaRPr>
          </a:p>
        </p:txBody>
      </p:sp>
    </p:spTree>
    <p:extLst>
      <p:ext uri="{BB962C8B-B14F-4D97-AF65-F5344CB8AC3E}">
        <p14:creationId xmlns:p14="http://schemas.microsoft.com/office/powerpoint/2010/main" val="293498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881"/>
          </a:xfrm>
        </p:spPr>
        <p:txBody>
          <a:bodyPr>
            <a:normAutofit fontScale="90000"/>
          </a:bodyPr>
          <a:lstStyle/>
          <a:p>
            <a:pPr marL="0" indent="0" algn="ctr"/>
            <a:r>
              <a:rPr lang="en-US" i="1" dirty="0">
                <a:latin typeface="Book Antiqua" panose="02040602050305030304" pitchFamily="18" charset="0"/>
              </a:rPr>
              <a:t>Zeus (Jupiter)</a:t>
            </a:r>
          </a:p>
        </p:txBody>
      </p:sp>
      <p:sp>
        <p:nvSpPr>
          <p:cNvPr id="3" name="Content Placeholder 2"/>
          <p:cNvSpPr>
            <a:spLocks noGrp="1"/>
          </p:cNvSpPr>
          <p:nvPr>
            <p:ph idx="1"/>
          </p:nvPr>
        </p:nvSpPr>
        <p:spPr>
          <a:xfrm>
            <a:off x="838200" y="1030310"/>
            <a:ext cx="10515600" cy="5146653"/>
          </a:xfrm>
        </p:spPr>
        <p:txBody>
          <a:bodyPr>
            <a:normAutofit lnSpcReduction="10000"/>
          </a:bodyPr>
          <a:lstStyle/>
          <a:p>
            <a:r>
              <a:rPr lang="en-US" sz="2400" dirty="0" smtClean="0">
                <a:latin typeface="Book Antiqua" panose="02040602050305030304" pitchFamily="18" charset="0"/>
              </a:rPr>
              <a:t>Last born of Cronus and Rhea</a:t>
            </a:r>
          </a:p>
          <a:p>
            <a:r>
              <a:rPr lang="en-US" sz="2400" dirty="0" smtClean="0">
                <a:latin typeface="Book Antiqua" panose="02040602050305030304" pitchFamily="18" charset="0"/>
              </a:rPr>
              <a:t>He is the god of the sky whose etymological root meaning is “bright” (Jupiter’s root meaning also means bright)</a:t>
            </a:r>
          </a:p>
          <a:p>
            <a:r>
              <a:rPr lang="en-US" sz="2400" dirty="0" smtClean="0">
                <a:latin typeface="Book Antiqua" panose="02040602050305030304" pitchFamily="18" charset="0"/>
              </a:rPr>
              <a:t>His attributes are thunder and lightning and the aegis (originally meant “goat skin” which was worn by shepherds) which is a shield with protective powers</a:t>
            </a:r>
          </a:p>
          <a:p>
            <a:r>
              <a:rPr lang="en-US" sz="2400" dirty="0" smtClean="0">
                <a:latin typeface="Book Antiqua" panose="02040602050305030304" pitchFamily="18" charset="0"/>
              </a:rPr>
              <a:t>The eagle and the oak are sacred to him</a:t>
            </a:r>
          </a:p>
          <a:p>
            <a:r>
              <a:rPr lang="en-US" sz="2400" dirty="0">
                <a:latin typeface="Book Antiqua" panose="02040602050305030304" pitchFamily="18" charset="0"/>
              </a:rPr>
              <a:t> </a:t>
            </a:r>
            <a:r>
              <a:rPr lang="en-US" sz="2400" dirty="0" smtClean="0">
                <a:latin typeface="Book Antiqua" panose="02040602050305030304" pitchFamily="18" charset="0"/>
              </a:rPr>
              <a:t>Olympia and Dodona were his most important centers of worship</a:t>
            </a:r>
          </a:p>
          <a:p>
            <a:r>
              <a:rPr lang="en-US" sz="2400" dirty="0" smtClean="0">
                <a:latin typeface="Book Antiqua" panose="02040602050305030304" pitchFamily="18" charset="0"/>
              </a:rPr>
              <a:t>He has four children with Hera: Eileithyia (goddess of childbirth), Hebe* (goddess of youthful bloom which is the meaning of her name and cupbearer of the gods until replaced by Ganymede), Hephaestus and Ares</a:t>
            </a:r>
            <a:endParaRPr lang="en-US" sz="2400" dirty="0">
              <a:latin typeface="Book Antiqua" panose="02040602050305030304" pitchFamily="18" charset="0"/>
            </a:endParaRPr>
          </a:p>
          <a:p>
            <a:pPr marL="0" indent="0">
              <a:buNone/>
            </a:pPr>
            <a:r>
              <a:rPr lang="en-US" sz="2400" dirty="0" smtClean="0">
                <a:solidFill>
                  <a:srgbClr val="FF0000"/>
                </a:solidFill>
                <a:latin typeface="Book Antiqua" panose="02040602050305030304" pitchFamily="18" charset="0"/>
              </a:rPr>
              <a:t>* Footnote Fodder: Homer states that it was Hebe who bathes and clothes Ares after he is healed of his wounds inflicted by Diomedes during the Trojan War</a:t>
            </a:r>
            <a:endParaRPr lang="en-US" sz="2400"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1013657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3824" y="440345"/>
            <a:ext cx="6292403" cy="5813892"/>
          </a:xfrm>
        </p:spPr>
        <p:txBody>
          <a:bodyPr>
            <a:normAutofit/>
          </a:bodyPr>
          <a:lstStyle/>
          <a:p>
            <a:r>
              <a:rPr lang="en-US" sz="2400" dirty="0" smtClean="0">
                <a:latin typeface="Book Antiqua" panose="02040602050305030304" pitchFamily="18" charset="0"/>
              </a:rPr>
              <a:t>Upon entering the palace Demeter stood in the doorway with her head veiled, refusing to sit at the invitation of Metaneira until the maid Iambe prepared a seat covered with a silvery fleece and was given </a:t>
            </a:r>
            <a:r>
              <a:rPr lang="en-US" sz="2400" i="1" dirty="0" smtClean="0">
                <a:latin typeface="Book Antiqua" panose="02040602050305030304" pitchFamily="18" charset="0"/>
              </a:rPr>
              <a:t>kykeon</a:t>
            </a:r>
          </a:p>
          <a:p>
            <a:r>
              <a:rPr lang="en-US" sz="2400" dirty="0" smtClean="0">
                <a:latin typeface="Book Antiqua" panose="02040602050305030304" pitchFamily="18" charset="0"/>
              </a:rPr>
              <a:t>Demeter began to nurse the child feeding him ambrosia and hiding him a fire to make him immortal</a:t>
            </a:r>
          </a:p>
          <a:p>
            <a:r>
              <a:rPr lang="en-US" sz="2400" dirty="0" smtClean="0">
                <a:latin typeface="Book Antiqua" panose="02040602050305030304" pitchFamily="18" charset="0"/>
              </a:rPr>
              <a:t>One night Metaneira (or a woman named Praxithea) observed Demeter placing him in the fire and screamed in alarm</a:t>
            </a:r>
          </a:p>
          <a:p>
            <a:r>
              <a:rPr lang="en-US" sz="2400" dirty="0" smtClean="0">
                <a:latin typeface="Book Antiqua" panose="02040602050305030304" pitchFamily="18" charset="0"/>
              </a:rPr>
              <a:t>Demeter flung the child to the ground and revealed herself to Metaneira, explaining that Demophon would have been made immortal but must now live as a mortal but not without great fame and honor</a:t>
            </a:r>
            <a:endParaRPr lang="en-US" sz="2400" dirty="0">
              <a:latin typeface="Book Antiqua" panose="02040602050305030304" pitchFamily="18" charset="0"/>
            </a:endParaRPr>
          </a:p>
        </p:txBody>
      </p:sp>
      <p:pic>
        <p:nvPicPr>
          <p:cNvPr id="6" name="Picture 5"/>
          <p:cNvPicPr>
            <a:picLocks noChangeAspect="1"/>
          </p:cNvPicPr>
          <p:nvPr/>
        </p:nvPicPr>
        <p:blipFill>
          <a:blip r:embed="rId2"/>
          <a:stretch>
            <a:fillRect/>
          </a:stretch>
        </p:blipFill>
        <p:spPr>
          <a:xfrm>
            <a:off x="559864" y="1110790"/>
            <a:ext cx="5093960" cy="4473002"/>
          </a:xfrm>
          <a:prstGeom prst="rect">
            <a:avLst/>
          </a:prstGeom>
        </p:spPr>
      </p:pic>
    </p:spTree>
    <p:extLst>
      <p:ext uri="{BB962C8B-B14F-4D97-AF65-F5344CB8AC3E}">
        <p14:creationId xmlns:p14="http://schemas.microsoft.com/office/powerpoint/2010/main" val="590850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normAutofit/>
          </a:bodyPr>
          <a:lstStyle/>
          <a:p>
            <a:r>
              <a:rPr lang="en-US" sz="2400" dirty="0" smtClean="0">
                <a:latin typeface="Book Antiqua" panose="02040602050305030304" pitchFamily="18" charset="0"/>
              </a:rPr>
              <a:t>She then taught Celeüs and his followers the rites that were to be conducted in her honor that were celebrated for centuries: the Eleusinian Mysteries</a:t>
            </a:r>
          </a:p>
          <a:p>
            <a:r>
              <a:rPr lang="en-US" sz="2400" dirty="0" smtClean="0">
                <a:latin typeface="Book Antiqua" panose="02040602050305030304" pitchFamily="18" charset="0"/>
              </a:rPr>
              <a:t>Still grieving for her daughter, Demeter allowed the famine to continue until Zeus sent Iris to beg her to return to Olympus, but she refused to return</a:t>
            </a:r>
          </a:p>
          <a:p>
            <a:r>
              <a:rPr lang="en-US" sz="2400" dirty="0" smtClean="0">
                <a:latin typeface="Book Antiqua" panose="02040602050305030304" pitchFamily="18" charset="0"/>
              </a:rPr>
              <a:t>Zeus then sent the remainder of the gods to implore her to return and again she refused</a:t>
            </a:r>
          </a:p>
          <a:p>
            <a:r>
              <a:rPr lang="en-US" sz="2400" dirty="0" smtClean="0">
                <a:latin typeface="Book Antiqua" panose="02040602050305030304" pitchFamily="18" charset="0"/>
              </a:rPr>
              <a:t>Next Zeus sent Hermes to the Underworld to reason with Hades to allow Persephone to return to her mother</a:t>
            </a:r>
          </a:p>
          <a:p>
            <a:r>
              <a:rPr lang="en-US" sz="2400" dirty="0" smtClean="0">
                <a:latin typeface="Book Antiqua" panose="02040602050305030304" pitchFamily="18" charset="0"/>
              </a:rPr>
              <a:t>Hades consented, but forced her to eat a pomegranate before leaving his realm</a:t>
            </a:r>
          </a:p>
          <a:p>
            <a:r>
              <a:rPr lang="en-US" sz="2400" dirty="0" smtClean="0">
                <a:latin typeface="Book Antiqua" panose="02040602050305030304" pitchFamily="18" charset="0"/>
              </a:rPr>
              <a:t>Upon returning to her mother it was discovered that she had eaten of the pomegranate which would require that she spend the third part of every year in the Underworld</a:t>
            </a:r>
            <a:endParaRPr lang="en-US" sz="2400" dirty="0">
              <a:latin typeface="Book Antiqua" panose="02040602050305030304" pitchFamily="18" charset="0"/>
            </a:endParaRPr>
          </a:p>
        </p:txBody>
      </p:sp>
    </p:spTree>
    <p:extLst>
      <p:ext uri="{BB962C8B-B14F-4D97-AF65-F5344CB8AC3E}">
        <p14:creationId xmlns:p14="http://schemas.microsoft.com/office/powerpoint/2010/main" val="3841623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361323"/>
            <a:ext cx="7391400" cy="6077577"/>
          </a:xfrm>
        </p:spPr>
        <p:txBody>
          <a:bodyPr>
            <a:normAutofit lnSpcReduction="10000"/>
          </a:bodyPr>
          <a:lstStyle/>
          <a:p>
            <a:r>
              <a:rPr lang="en-US" sz="2400" dirty="0" smtClean="0">
                <a:latin typeface="Book Antiqua" panose="02040602050305030304" pitchFamily="18" charset="0"/>
              </a:rPr>
              <a:t> Some sources, including Ovid (</a:t>
            </a:r>
            <a:r>
              <a:rPr lang="en-US" sz="2400" i="1" dirty="0" smtClean="0">
                <a:latin typeface="Book Antiqua" panose="02040602050305030304" pitchFamily="18" charset="0"/>
              </a:rPr>
              <a:t>Metamorphoses</a:t>
            </a:r>
            <a:r>
              <a:rPr lang="en-US" sz="2400" dirty="0" smtClean="0">
                <a:latin typeface="Book Antiqua" panose="02040602050305030304" pitchFamily="18" charset="0"/>
              </a:rPr>
              <a:t>), say that she had eaten seven pomegranate seeds freely, being extremely hungry</a:t>
            </a:r>
          </a:p>
          <a:p>
            <a:r>
              <a:rPr lang="en-US" sz="2400" dirty="0" smtClean="0">
                <a:latin typeface="Book Antiqua" panose="02040602050305030304" pitchFamily="18" charset="0"/>
              </a:rPr>
              <a:t>Ascalaphus, a son of the Underworld river god Acheron and Orphne or Gorgyra, revealed to Hades that she had eaten the seeds</a:t>
            </a:r>
          </a:p>
          <a:p>
            <a:r>
              <a:rPr lang="en-US" sz="2400" dirty="0" smtClean="0">
                <a:latin typeface="Book Antiqua" panose="02040602050305030304" pitchFamily="18" charset="0"/>
              </a:rPr>
              <a:t>For his betrayal Persephone turned him into a screech owl by splashing him with water from the Phlegethon</a:t>
            </a:r>
          </a:p>
          <a:p>
            <a:r>
              <a:rPr lang="en-US" sz="2400" dirty="0" smtClean="0">
                <a:latin typeface="Book Antiqua" panose="02040602050305030304" pitchFamily="18" charset="0"/>
              </a:rPr>
              <a:t>Another source indicates that Demeter pinned him beneath a rock that was later rolled away by Heracles; and then Demeter turned him into the screech owl</a:t>
            </a:r>
          </a:p>
          <a:p>
            <a:r>
              <a:rPr lang="en-US" sz="2400" dirty="0" smtClean="0">
                <a:latin typeface="Book Antiqua" panose="02040602050305030304" pitchFamily="18" charset="0"/>
              </a:rPr>
              <a:t>Zeus then sent Rhea to reason with her to avoid any more famine</a:t>
            </a:r>
            <a:endParaRPr lang="en-US" sz="2400" dirty="0">
              <a:latin typeface="Book Antiqua" panose="02040602050305030304" pitchFamily="18" charset="0"/>
            </a:endParaRPr>
          </a:p>
          <a:p>
            <a:r>
              <a:rPr lang="en-US" sz="2400" dirty="0" smtClean="0">
                <a:latin typeface="Book Antiqua" panose="02040602050305030304" pitchFamily="18" charset="0"/>
              </a:rPr>
              <a:t>Realizing that Persephone would be with her two-thirds of the year, Demeter relented and allowed grain to grow again</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785100" y="361323"/>
            <a:ext cx="3429000" cy="5861198"/>
          </a:xfrm>
          <a:prstGeom prst="rect">
            <a:avLst/>
          </a:prstGeom>
        </p:spPr>
      </p:pic>
    </p:spTree>
    <p:extLst>
      <p:ext uri="{BB962C8B-B14F-4D97-AF65-F5344CB8AC3E}">
        <p14:creationId xmlns:p14="http://schemas.microsoft.com/office/powerpoint/2010/main" val="923947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482600"/>
            <a:ext cx="10515600" cy="5694363"/>
          </a:xfrm>
        </p:spPr>
        <p:txBody>
          <a:bodyPr>
            <a:normAutofit/>
          </a:bodyPr>
          <a:lstStyle/>
          <a:p>
            <a:r>
              <a:rPr lang="en-US" sz="2400" dirty="0" smtClean="0">
                <a:latin typeface="Book Antiqua" panose="02040602050305030304" pitchFamily="18" charset="0"/>
              </a:rPr>
              <a:t>Before returning to Olympus Demeter lent her dragon-drawn chariot to Triptolemus so that he might teach others how to grow corn</a:t>
            </a:r>
          </a:p>
          <a:p>
            <a:r>
              <a:rPr lang="en-US" sz="2400" dirty="0" smtClean="0">
                <a:latin typeface="Book Antiqua" panose="02040602050305030304" pitchFamily="18" charset="0"/>
              </a:rPr>
              <a:t>Triptolemus was the messenger of Demeter</a:t>
            </a:r>
          </a:p>
          <a:p>
            <a:r>
              <a:rPr lang="en-US" sz="2400" dirty="0" smtClean="0">
                <a:latin typeface="Book Antiqua" panose="02040602050305030304" pitchFamily="18" charset="0"/>
              </a:rPr>
              <a:t>She also gave a fig tree to Phylatus who had been kind to her during her stay in Eleusis</a:t>
            </a:r>
          </a:p>
          <a:p>
            <a:r>
              <a:rPr lang="en-US" sz="2400" dirty="0" smtClean="0">
                <a:latin typeface="Book Antiqua" panose="02040602050305030304" pitchFamily="18" charset="0"/>
              </a:rPr>
              <a:t>One account states that Eleusinus was the king of Eleusis and Triptolemus was his son by Cothonea</a:t>
            </a:r>
          </a:p>
          <a:p>
            <a:r>
              <a:rPr lang="en-US" sz="2400" dirty="0" smtClean="0">
                <a:latin typeface="Book Antiqua" panose="02040602050305030304" pitchFamily="18" charset="0"/>
              </a:rPr>
              <a:t>It was Triptolemus that was nursed by Demeter and Eleusinus was struck dead by her when he protested finding his son in the fire</a:t>
            </a:r>
          </a:p>
          <a:p>
            <a:r>
              <a:rPr lang="en-US" sz="2400" dirty="0" smtClean="0">
                <a:latin typeface="Book Antiqua" panose="02040602050305030304" pitchFamily="18" charset="0"/>
              </a:rPr>
              <a:t>Upon his return from promoting the use of grain Triptolemus found that Celeüs had been made king and planned to execute for his activities</a:t>
            </a:r>
          </a:p>
          <a:p>
            <a:r>
              <a:rPr lang="en-US" sz="2400" dirty="0" smtClean="0">
                <a:latin typeface="Book Antiqua" panose="02040602050305030304" pitchFamily="18" charset="0"/>
              </a:rPr>
              <a:t>Demeter intervened and forced Celeüs to turn the kingdom over to Triptolemus who then instituted Demeter’s festival called the Thesmophoria </a:t>
            </a:r>
            <a:endParaRPr lang="en-US" sz="2400" dirty="0">
              <a:latin typeface="Book Antiqua" panose="02040602050305030304" pitchFamily="18" charset="0"/>
            </a:endParaRPr>
          </a:p>
        </p:txBody>
      </p:sp>
    </p:spTree>
    <p:extLst>
      <p:ext uri="{BB962C8B-B14F-4D97-AF65-F5344CB8AC3E}">
        <p14:creationId xmlns:p14="http://schemas.microsoft.com/office/powerpoint/2010/main" val="1532193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indent="0">
              <a:buNone/>
            </a:pPr>
            <a:r>
              <a:rPr lang="en-US" sz="2400" b="1" i="1" dirty="0" smtClean="0">
                <a:latin typeface="Book Antiqua" panose="02040602050305030304" pitchFamily="18" charset="0"/>
              </a:rPr>
              <a:t>Eleusinian Mysteries</a:t>
            </a:r>
          </a:p>
          <a:p>
            <a:r>
              <a:rPr lang="en-US" sz="2400" dirty="0" smtClean="0">
                <a:latin typeface="Book Antiqua" panose="02040602050305030304" pitchFamily="18" charset="0"/>
              </a:rPr>
              <a:t>Because of the influence of Athens, Eleusis was incorporated within the boundaries of Athens</a:t>
            </a:r>
          </a:p>
          <a:p>
            <a:r>
              <a:rPr lang="en-US" sz="2400" dirty="0" smtClean="0">
                <a:latin typeface="Book Antiqua" panose="02040602050305030304" pitchFamily="18" charset="0"/>
              </a:rPr>
              <a:t>The Eleusinian Mysteries became the best known and most influential  of all the religious mysteries of the Greeks</a:t>
            </a:r>
          </a:p>
          <a:p>
            <a:r>
              <a:rPr lang="en-US" sz="2400" dirty="0" smtClean="0">
                <a:latin typeface="Book Antiqua" panose="02040602050305030304" pitchFamily="18" charset="0"/>
              </a:rPr>
              <a:t>There were two major compulsory stages that had to be undertaken: 1) participation in the Lesser Mysteries which involved preliminary initiation steps; 2) advancement to the Greater Mysteries (</a:t>
            </a:r>
            <a:r>
              <a:rPr lang="en-US" sz="2400" i="1" dirty="0" smtClean="0">
                <a:latin typeface="Book Antiqua" panose="02040602050305030304" pitchFamily="18" charset="0"/>
              </a:rPr>
              <a:t>teletai</a:t>
            </a:r>
            <a:r>
              <a:rPr lang="en-US" sz="2400" dirty="0" smtClean="0">
                <a:latin typeface="Book Antiqua" panose="02040602050305030304" pitchFamily="18" charset="0"/>
              </a:rPr>
              <a:t> proper) which entailed full initiation into the cult</a:t>
            </a:r>
          </a:p>
          <a:p>
            <a:r>
              <a:rPr lang="en-US" sz="2400" dirty="0" smtClean="0">
                <a:latin typeface="Book Antiqua" panose="02040602050305030304" pitchFamily="18" charset="0"/>
              </a:rPr>
              <a:t>An optional third stage entailed participation in secret rites called the Epopteia</a:t>
            </a:r>
          </a:p>
          <a:p>
            <a:pPr marL="0" indent="0">
              <a:buNone/>
            </a:pP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626549" y="4705431"/>
            <a:ext cx="4938901" cy="1555754"/>
          </a:xfrm>
          <a:prstGeom prst="rect">
            <a:avLst/>
          </a:prstGeom>
        </p:spPr>
      </p:pic>
    </p:spTree>
    <p:extLst>
      <p:ext uri="{BB962C8B-B14F-4D97-AF65-F5344CB8AC3E}">
        <p14:creationId xmlns:p14="http://schemas.microsoft.com/office/powerpoint/2010/main" val="3062101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8916"/>
            <a:ext cx="10515600" cy="5828047"/>
          </a:xfrm>
        </p:spPr>
        <p:txBody>
          <a:bodyPr>
            <a:normAutofit/>
          </a:bodyPr>
          <a:lstStyle/>
          <a:p>
            <a:r>
              <a:rPr lang="en-US" sz="2400" dirty="0" smtClean="0">
                <a:latin typeface="Book Antiqua" panose="02040602050305030304" pitchFamily="18" charset="0"/>
              </a:rPr>
              <a:t>There were two families of priests connected to Eleusis: the Eumolpids, who were direct descendants of Eumolpus who received the rites directly from Demeter and the Kyretes</a:t>
            </a:r>
          </a:p>
          <a:p>
            <a:r>
              <a:rPr lang="en-US" sz="2400" dirty="0" smtClean="0">
                <a:latin typeface="Book Antiqua" panose="02040602050305030304" pitchFamily="18" charset="0"/>
              </a:rPr>
              <a:t>The Hierophant was the highest priest and only he could reveal the sacred objects or Hiera</a:t>
            </a:r>
          </a:p>
          <a:p>
            <a:r>
              <a:rPr lang="en-US" sz="2400" dirty="0" smtClean="0">
                <a:latin typeface="Book Antiqua" panose="02040602050305030304" pitchFamily="18" charset="0"/>
              </a:rPr>
              <a:t>The priestess of Demeter was also a prominent figure in the ceremonies and lived in sacred house</a:t>
            </a:r>
          </a:p>
          <a:p>
            <a:r>
              <a:rPr lang="en-US" sz="2400" dirty="0" smtClean="0">
                <a:latin typeface="Book Antiqua" panose="02040602050305030304" pitchFamily="18" charset="0"/>
              </a:rPr>
              <a:t>Priests received a fee for their services from each initiate (</a:t>
            </a:r>
            <a:r>
              <a:rPr lang="en-US" sz="2400" i="1" dirty="0" smtClean="0">
                <a:latin typeface="Book Antiqua" panose="02040602050305030304" pitchFamily="18" charset="0"/>
              </a:rPr>
              <a:t>mystes</a:t>
            </a:r>
            <a:r>
              <a:rPr lang="en-US" sz="2400" dirty="0" smtClean="0">
                <a:latin typeface="Book Antiqua" panose="02040602050305030304" pitchFamily="18" charset="0"/>
              </a:rPr>
              <a:t>) who was sponsored and directed by a patron (</a:t>
            </a:r>
            <a:r>
              <a:rPr lang="en-US" sz="2400" i="1" dirty="0" smtClean="0">
                <a:latin typeface="Book Antiqua" panose="02040602050305030304" pitchFamily="18" charset="0"/>
              </a:rPr>
              <a:t>mystagogos</a:t>
            </a:r>
            <a:r>
              <a:rPr lang="en-US" sz="2400" dirty="0" smtClean="0">
                <a:latin typeface="Book Antiqua" panose="02040602050305030304" pitchFamily="18" charset="0"/>
              </a:rPr>
              <a:t>)  </a:t>
            </a:r>
          </a:p>
          <a:p>
            <a:r>
              <a:rPr lang="en-US" sz="2400" dirty="0" smtClean="0">
                <a:latin typeface="Book Antiqua" panose="02040602050305030304" pitchFamily="18" charset="0"/>
              </a:rPr>
              <a:t>The Lesser Mysteries were held in Athens usually once a year in early spring</a:t>
            </a:r>
          </a:p>
          <a:p>
            <a:r>
              <a:rPr lang="en-US" sz="2400" dirty="0" smtClean="0">
                <a:latin typeface="Book Antiqua" panose="02040602050305030304" pitchFamily="18" charset="0"/>
              </a:rPr>
              <a:t>The general purpose was to prepare the initiate and ceremonies probably focused on ritual purification, including sacrifices, prayer, fasting and cleansing with water</a:t>
            </a:r>
            <a:endParaRPr lang="en-US" sz="2400" dirty="0">
              <a:latin typeface="Book Antiqua" panose="02040602050305030304" pitchFamily="18" charset="0"/>
            </a:endParaRPr>
          </a:p>
        </p:txBody>
      </p:sp>
    </p:spTree>
    <p:extLst>
      <p:ext uri="{BB962C8B-B14F-4D97-AF65-F5344CB8AC3E}">
        <p14:creationId xmlns:p14="http://schemas.microsoft.com/office/powerpoint/2010/main" val="2993638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69" y="625642"/>
            <a:ext cx="10515600" cy="5791952"/>
          </a:xfrm>
        </p:spPr>
        <p:txBody>
          <a:bodyPr>
            <a:normAutofit/>
          </a:bodyPr>
          <a:lstStyle/>
          <a:p>
            <a:r>
              <a:rPr lang="en-US" sz="2400" dirty="0" smtClean="0">
                <a:latin typeface="Book Antiqua" panose="02040602050305030304" pitchFamily="18" charset="0"/>
              </a:rPr>
              <a:t>The Greater Mysteries were held in September and October during which time a holy truce was declared for 55 days</a:t>
            </a:r>
          </a:p>
          <a:p>
            <a:r>
              <a:rPr lang="en-US" sz="2400" dirty="0" smtClean="0">
                <a:latin typeface="Book Antiqua" panose="02040602050305030304" pitchFamily="18" charset="0"/>
              </a:rPr>
              <a:t>Heralds were sent out with invitations to neighboring city states who responded with tithes and special delegations</a:t>
            </a:r>
          </a:p>
          <a:p>
            <a:r>
              <a:rPr lang="en-US" sz="2400" dirty="0" smtClean="0">
                <a:latin typeface="Book Antiqua" panose="02040602050305030304" pitchFamily="18" charset="0"/>
              </a:rPr>
              <a:t>Both Athens and Eleusis were involved in these Mysteries</a:t>
            </a:r>
          </a:p>
          <a:p>
            <a:r>
              <a:rPr lang="en-US" sz="2400" dirty="0" smtClean="0">
                <a:latin typeface="Book Antiqua" panose="02040602050305030304" pitchFamily="18" charset="0"/>
              </a:rPr>
              <a:t>Preliminary to the festival proper the </a:t>
            </a:r>
            <a:r>
              <a:rPr lang="en-US" sz="2400" i="1" dirty="0" smtClean="0">
                <a:latin typeface="Book Antiqua" panose="02040602050305030304" pitchFamily="18" charset="0"/>
              </a:rPr>
              <a:t>Hiera</a:t>
            </a:r>
            <a:r>
              <a:rPr lang="en-US" sz="2400" dirty="0" smtClean="0">
                <a:latin typeface="Book Antiqua" panose="02040602050305030304" pitchFamily="18" charset="0"/>
              </a:rPr>
              <a:t> were removed from the Anactoron of the Telestrion (the holy of holies of the temple of Demeter) in Eleusis and brought to Athens amid great pomp and ceremony</a:t>
            </a:r>
          </a:p>
          <a:p>
            <a:r>
              <a:rPr lang="en-US" sz="2400" dirty="0" smtClean="0">
                <a:latin typeface="Book Antiqua" panose="02040602050305030304" pitchFamily="18" charset="0"/>
              </a:rPr>
              <a:t>The procession was headed by priests and priestesses who carried the </a:t>
            </a:r>
            <a:r>
              <a:rPr lang="en-US" sz="2400" i="1" dirty="0" smtClean="0">
                <a:latin typeface="Book Antiqua" panose="02040602050305030304" pitchFamily="18" charset="0"/>
              </a:rPr>
              <a:t>Hiera</a:t>
            </a:r>
            <a:r>
              <a:rPr lang="en-US" sz="2400" dirty="0" smtClean="0">
                <a:latin typeface="Book Antiqua" panose="02040602050305030304" pitchFamily="18" charset="0"/>
              </a:rPr>
              <a:t> in baskets bound by ribbons and was met in Athens and escorted to the Eleusinion, the sanctuary of Demeter in Athens</a:t>
            </a:r>
          </a:p>
          <a:p>
            <a:r>
              <a:rPr lang="en-US" sz="2400" dirty="0" smtClean="0">
                <a:latin typeface="Book Antiqua" panose="02040602050305030304" pitchFamily="18" charset="0"/>
              </a:rPr>
              <a:t>The next day was the first day of the nine-day celebration which would culminate in Eleusis and end in Athens on the ninth day</a:t>
            </a:r>
          </a:p>
        </p:txBody>
      </p:sp>
    </p:spTree>
    <p:extLst>
      <p:ext uri="{BB962C8B-B14F-4D97-AF65-F5344CB8AC3E}">
        <p14:creationId xmlns:p14="http://schemas.microsoft.com/office/powerpoint/2010/main" val="1620039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2979"/>
            <a:ext cx="10515600" cy="5803984"/>
          </a:xfrm>
        </p:spPr>
        <p:txBody>
          <a:bodyPr>
            <a:normAutofit lnSpcReduction="10000"/>
          </a:bodyPr>
          <a:lstStyle/>
          <a:p>
            <a:r>
              <a:rPr lang="en-US" sz="2400" dirty="0" smtClean="0">
                <a:latin typeface="Book Antiqua" panose="02040602050305030304" pitchFamily="18" charset="0"/>
              </a:rPr>
              <a:t>Day 1: All people were summoned to an assembly in the Stoa Poikile (Painted Colonnade) and all who could speak Greek and were pure were invited to participate in the Mysteries</a:t>
            </a:r>
          </a:p>
          <a:p>
            <a:r>
              <a:rPr lang="en-US" sz="2400" dirty="0" smtClean="0">
                <a:latin typeface="Book Antiqua" panose="02040602050305030304" pitchFamily="18" charset="0"/>
              </a:rPr>
              <a:t>Day 2: Those who were participating in the Mysteries were ordered to cleanse themselves in the sea and carried a little pig with them to be cleansed as well for sacrifice</a:t>
            </a:r>
          </a:p>
          <a:p>
            <a:r>
              <a:rPr lang="en-US" sz="2400" dirty="0" smtClean="0">
                <a:latin typeface="Book Antiqua" panose="02040602050305030304" pitchFamily="18" charset="0"/>
              </a:rPr>
              <a:t>Day 3: This was a day of sacrifice and prayers on behalf of the participants as well as for the states involved</a:t>
            </a:r>
          </a:p>
          <a:p>
            <a:r>
              <a:rPr lang="en-US" sz="2400" dirty="0" smtClean="0">
                <a:latin typeface="Book Antiqua" panose="02040602050305030304" pitchFamily="18" charset="0"/>
              </a:rPr>
              <a:t>Day 4: This day was spent honoring Asclepius who in previous times had arrived late for the Mysteries; and was a day for latecomers to enroll and make up the missed requirements</a:t>
            </a:r>
          </a:p>
          <a:p>
            <a:r>
              <a:rPr lang="en-US" sz="2400" dirty="0" smtClean="0">
                <a:latin typeface="Book Antiqua" panose="02040602050305030304" pitchFamily="18" charset="0"/>
              </a:rPr>
              <a:t>Day 5: Priests and laymen led the procession back to Eleusis crowned with myrtle and carrying the mystic </a:t>
            </a:r>
            <a:r>
              <a:rPr lang="en-US" sz="2400" i="1" dirty="0" smtClean="0">
                <a:latin typeface="Book Antiqua" panose="02040602050305030304" pitchFamily="18" charset="0"/>
              </a:rPr>
              <a:t>bacchus </a:t>
            </a:r>
            <a:r>
              <a:rPr lang="en-US" sz="2400" dirty="0" smtClean="0">
                <a:latin typeface="Book Antiqua" panose="02040602050305030304" pitchFamily="18" charset="0"/>
              </a:rPr>
              <a:t>(myrtle branches tied with wool strands). Food and clothing for the stay in Eleusis were carried on staffs or pack animals. A wooden figure of Iacchus was escorted in a carriage</a:t>
            </a:r>
            <a:r>
              <a:rPr lang="en-US" sz="2400" i="1" dirty="0" smtClean="0">
                <a:latin typeface="Book Antiqua" panose="02040602050305030304" pitchFamily="18" charset="0"/>
              </a:rPr>
              <a:t>. </a:t>
            </a:r>
            <a:r>
              <a:rPr lang="en-US" sz="2400" dirty="0" smtClean="0">
                <a:latin typeface="Book Antiqua" panose="02040602050305030304" pitchFamily="18" charset="0"/>
              </a:rPr>
              <a:t>Jeers and insults were made to instill humility in the crowd</a:t>
            </a:r>
            <a:endParaRPr lang="en-US" sz="2400" i="1" dirty="0">
              <a:latin typeface="Book Antiqua" panose="02040602050305030304" pitchFamily="18" charset="0"/>
            </a:endParaRPr>
          </a:p>
        </p:txBody>
      </p:sp>
    </p:spTree>
    <p:extLst>
      <p:ext uri="{BB962C8B-B14F-4D97-AF65-F5344CB8AC3E}">
        <p14:creationId xmlns:p14="http://schemas.microsoft.com/office/powerpoint/2010/main" val="410461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397042"/>
            <a:ext cx="10515600" cy="6145426"/>
          </a:xfrm>
        </p:spPr>
        <p:txBody>
          <a:bodyPr>
            <a:normAutofit lnSpcReduction="10000"/>
          </a:bodyPr>
          <a:lstStyle/>
          <a:p>
            <a:r>
              <a:rPr lang="en-US" sz="2400" dirty="0" smtClean="0">
                <a:latin typeface="Book Antiqua" panose="02040602050305030304" pitchFamily="18" charset="0"/>
              </a:rPr>
              <a:t>Day 5 (cont’d): Torches were lit, prayers were chanted and hymns sung as the participants reached the sanctuary of Demeter in Eleusis. It is here that the women danced with the mystic </a:t>
            </a:r>
            <a:r>
              <a:rPr lang="en-US" sz="2400" i="1" dirty="0" smtClean="0">
                <a:latin typeface="Book Antiqua" panose="02040602050305030304" pitchFamily="18" charset="0"/>
              </a:rPr>
              <a:t>kernoi</a:t>
            </a:r>
            <a:r>
              <a:rPr lang="en-US" sz="2400" dirty="0" smtClean="0">
                <a:latin typeface="Book Antiqua" panose="02040602050305030304" pitchFamily="18" charset="0"/>
              </a:rPr>
              <a:t> (sacred vessels) on their heads</a:t>
            </a:r>
          </a:p>
          <a:p>
            <a:r>
              <a:rPr lang="en-US" sz="2400" dirty="0" smtClean="0">
                <a:latin typeface="Book Antiqua" panose="02040602050305030304" pitchFamily="18" charset="0"/>
              </a:rPr>
              <a:t>Days 6 and 7: This was the core of the Mysteries which included fasting (foods such as pomegranates, beans and certain fish were banned) and a vigil. The fasting ended with the drinking of the </a:t>
            </a:r>
            <a:r>
              <a:rPr lang="en-US" sz="2400" i="1" dirty="0" smtClean="0">
                <a:latin typeface="Book Antiqua" panose="02040602050305030304" pitchFamily="18" charset="0"/>
              </a:rPr>
              <a:t>kykeon</a:t>
            </a:r>
            <a:r>
              <a:rPr lang="en-US" sz="2400" dirty="0" smtClean="0">
                <a:latin typeface="Book Antiqua" panose="02040602050305030304" pitchFamily="18" charset="0"/>
              </a:rPr>
              <a:t>. The ceremonies consisted of three stages: 1) a dramatic enactment of the Demeter’s activity in Eleusis (</a:t>
            </a:r>
            <a:r>
              <a:rPr lang="en-US" sz="2400" i="1" dirty="0" smtClean="0">
                <a:latin typeface="Book Antiqua" panose="02040602050305030304" pitchFamily="18" charset="0"/>
              </a:rPr>
              <a:t>dromena</a:t>
            </a:r>
            <a:r>
              <a:rPr lang="en-US" sz="2400" dirty="0" smtClean="0">
                <a:latin typeface="Book Antiqua" panose="02040602050305030304" pitchFamily="18" charset="0"/>
              </a:rPr>
              <a:t>);  2) the revelation of the sacred objects (</a:t>
            </a:r>
            <a:r>
              <a:rPr lang="en-US" sz="2400" i="1" dirty="0" smtClean="0">
                <a:latin typeface="Book Antiqua" panose="02040602050305030304" pitchFamily="18" charset="0"/>
              </a:rPr>
              <a:t>deiknymena</a:t>
            </a:r>
            <a:r>
              <a:rPr lang="en-US" sz="2400" dirty="0" smtClean="0">
                <a:latin typeface="Book Antiqua" panose="02040602050305030304" pitchFamily="18" charset="0"/>
              </a:rPr>
              <a:t>); and 3) uttering of certain words (</a:t>
            </a:r>
            <a:r>
              <a:rPr lang="en-US" sz="2400" i="1" dirty="0" smtClean="0">
                <a:latin typeface="Book Antiqua" panose="02040602050305030304" pitchFamily="18" charset="0"/>
              </a:rPr>
              <a:t>legomena</a:t>
            </a:r>
            <a:r>
              <a:rPr lang="en-US" sz="2400" dirty="0" smtClean="0">
                <a:latin typeface="Book Antiqua" panose="02040602050305030304" pitchFamily="18" charset="0"/>
              </a:rPr>
              <a:t>). The center of these activities was the Telestrion proper and the Anactoron (inner sanctuary) of the temple</a:t>
            </a:r>
          </a:p>
          <a:p>
            <a:r>
              <a:rPr lang="en-US" sz="2400" dirty="0" smtClean="0">
                <a:latin typeface="Book Antiqua" panose="02040602050305030304" pitchFamily="18" charset="0"/>
              </a:rPr>
              <a:t>Day 8: The ceremonies are concluded</a:t>
            </a:r>
          </a:p>
          <a:p>
            <a:r>
              <a:rPr lang="en-US" sz="2400" dirty="0" smtClean="0">
                <a:latin typeface="Book Antiqua" panose="02040602050305030304" pitchFamily="18" charset="0"/>
              </a:rPr>
              <a:t>Day 9: Participants return to Athens but without a formal procession</a:t>
            </a:r>
          </a:p>
          <a:p>
            <a:r>
              <a:rPr lang="en-US" sz="2400" dirty="0" smtClean="0">
                <a:latin typeface="Book Antiqua" panose="02040602050305030304" pitchFamily="18" charset="0"/>
              </a:rPr>
              <a:t>The following day the Athenian council of 500 heard a report on the conduct of the ceremonies</a:t>
            </a:r>
          </a:p>
          <a:p>
            <a:r>
              <a:rPr lang="en-US" sz="2400" dirty="0" smtClean="0">
                <a:latin typeface="Book Antiqua" panose="02040602050305030304" pitchFamily="18" charset="0"/>
              </a:rPr>
              <a:t>As in other ceremonies, the Mysteries have commonality with the belief in the immorality of the soul and an afterlife.</a:t>
            </a:r>
          </a:p>
          <a:p>
            <a:endParaRPr lang="en-US" sz="2400" dirty="0">
              <a:latin typeface="Book Antiqua" panose="02040602050305030304" pitchFamily="18" charset="0"/>
            </a:endParaRPr>
          </a:p>
        </p:txBody>
      </p:sp>
    </p:spTree>
    <p:extLst>
      <p:ext uri="{BB962C8B-B14F-4D97-AF65-F5344CB8AC3E}">
        <p14:creationId xmlns:p14="http://schemas.microsoft.com/office/powerpoint/2010/main" val="1124894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latin typeface="Book Antiqua" panose="02040602050305030304" pitchFamily="18" charset="0"/>
              </a:rPr>
              <a:t>Hades (Pluto, Dis, Orcus)</a:t>
            </a:r>
            <a:endParaRPr lang="en-US" b="1" i="1" dirty="0">
              <a:latin typeface="Book Antiqua" panose="02040602050305030304" pitchFamily="18" charset="0"/>
            </a:endParaRPr>
          </a:p>
        </p:txBody>
      </p:sp>
      <p:sp>
        <p:nvSpPr>
          <p:cNvPr id="4" name="Content Placeholder 3"/>
          <p:cNvSpPr>
            <a:spLocks noGrp="1"/>
          </p:cNvSpPr>
          <p:nvPr>
            <p:ph idx="1"/>
          </p:nvPr>
        </p:nvSpPr>
        <p:spPr/>
        <p:txBody>
          <a:bodyPr>
            <a:normAutofit fontScale="85000" lnSpcReduction="10000"/>
          </a:bodyPr>
          <a:lstStyle/>
          <a:p>
            <a:r>
              <a:rPr lang="en-US" dirty="0" smtClean="0">
                <a:latin typeface="Book Antiqua" panose="02040602050305030304" pitchFamily="18" charset="0"/>
              </a:rPr>
              <a:t>He was the son of Cronus and Rhea and the brother of Zeus and Poseidon</a:t>
            </a:r>
          </a:p>
          <a:p>
            <a:r>
              <a:rPr lang="en-US" dirty="0" smtClean="0">
                <a:latin typeface="Book Antiqua" panose="02040602050305030304" pitchFamily="18" charset="0"/>
              </a:rPr>
              <a:t>When the brothers cast lots for their realms after the Titanomachy (the war between the Titans and the Olympians), he drew the Underworld</a:t>
            </a:r>
          </a:p>
          <a:p>
            <a:r>
              <a:rPr lang="en-US" dirty="0" smtClean="0">
                <a:latin typeface="Book Antiqua" panose="02040602050305030304" pitchFamily="18" charset="0"/>
              </a:rPr>
              <a:t>His name comes from the Greek </a:t>
            </a:r>
            <a:r>
              <a:rPr lang="en-US" i="1" dirty="0" smtClean="0">
                <a:latin typeface="Book Antiqua" panose="02040602050305030304" pitchFamily="18" charset="0"/>
              </a:rPr>
              <a:t>‘Aides </a:t>
            </a:r>
            <a:r>
              <a:rPr lang="en-US" dirty="0" smtClean="0">
                <a:latin typeface="Book Antiqua" panose="02040602050305030304" pitchFamily="18" charset="0"/>
              </a:rPr>
              <a:t>or </a:t>
            </a:r>
            <a:r>
              <a:rPr lang="en-US" i="1" dirty="0" smtClean="0">
                <a:latin typeface="Book Antiqua" panose="02040602050305030304" pitchFamily="18" charset="0"/>
              </a:rPr>
              <a:t>Aïdoneus, </a:t>
            </a:r>
            <a:r>
              <a:rPr lang="en-US" dirty="0" smtClean="0">
                <a:latin typeface="Book Antiqua" panose="02040602050305030304" pitchFamily="18" charset="0"/>
              </a:rPr>
              <a:t>which means “unseen” or the unseen one</a:t>
            </a:r>
          </a:p>
          <a:p>
            <a:r>
              <a:rPr lang="en-US" dirty="0" smtClean="0">
                <a:latin typeface="Book Antiqua" panose="02040602050305030304" pitchFamily="18" charset="0"/>
              </a:rPr>
              <a:t>Fearing the use of the term, the Greeks referred to him as Pluto from the Greek, </a:t>
            </a:r>
            <a:r>
              <a:rPr lang="en-US" i="1" dirty="0" smtClean="0">
                <a:latin typeface="Book Antiqua" panose="02040602050305030304" pitchFamily="18" charset="0"/>
              </a:rPr>
              <a:t>ploutos</a:t>
            </a:r>
            <a:r>
              <a:rPr lang="en-US" dirty="0" smtClean="0">
                <a:latin typeface="Book Antiqua" panose="02040602050305030304" pitchFamily="18" charset="0"/>
              </a:rPr>
              <a:t> which means wealth and refers to his to his role beneath the earth, the source of the wealth of crops</a:t>
            </a:r>
          </a:p>
          <a:p>
            <a:r>
              <a:rPr lang="en-US" dirty="0">
                <a:latin typeface="Book Antiqua" panose="02040602050305030304" pitchFamily="18" charset="0"/>
              </a:rPr>
              <a:t> </a:t>
            </a:r>
            <a:r>
              <a:rPr lang="en-US" dirty="0" smtClean="0">
                <a:latin typeface="Book Antiqua" panose="02040602050305030304" pitchFamily="18" charset="0"/>
              </a:rPr>
              <a:t>The Romans later adopted Pluto and added Dis (riches) and the less-used Orcus</a:t>
            </a:r>
          </a:p>
          <a:p>
            <a:r>
              <a:rPr lang="en-US" dirty="0" smtClean="0">
                <a:latin typeface="Book Antiqua" panose="02040602050305030304" pitchFamily="18" charset="0"/>
              </a:rPr>
              <a:t>The Greek Underworld, called the House of Hades by Homer, simply became Hades</a:t>
            </a:r>
            <a:endParaRPr lang="en-US" dirty="0">
              <a:latin typeface="Book Antiqua" panose="02040602050305030304" pitchFamily="18" charset="0"/>
            </a:endParaRPr>
          </a:p>
        </p:txBody>
      </p:sp>
    </p:spTree>
    <p:extLst>
      <p:ext uri="{BB962C8B-B14F-4D97-AF65-F5344CB8AC3E}">
        <p14:creationId xmlns:p14="http://schemas.microsoft.com/office/powerpoint/2010/main" val="21112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6562" y="592428"/>
            <a:ext cx="4077237" cy="5584535"/>
          </a:xfrm>
        </p:spPr>
        <p:txBody>
          <a:bodyPr>
            <a:normAutofit/>
          </a:bodyPr>
          <a:lstStyle/>
          <a:p>
            <a:r>
              <a:rPr lang="en-US" sz="2400" dirty="0" smtClean="0">
                <a:latin typeface="Book Antiqua" panose="02040602050305030304" pitchFamily="18" charset="0"/>
              </a:rPr>
              <a:t>The thunderbolts of Zeus were forged by the Cyclopes Brontes (Thunder), Steropes (Lightning) and Arges (Bright)</a:t>
            </a:r>
          </a:p>
          <a:p>
            <a:r>
              <a:rPr lang="en-US" sz="2400" dirty="0" smtClean="0">
                <a:latin typeface="Book Antiqua" panose="02040602050305030304" pitchFamily="18" charset="0"/>
              </a:rPr>
              <a:t>The thunderbolts of Zeus were carried to him by Pegasus</a:t>
            </a:r>
          </a:p>
        </p:txBody>
      </p:sp>
      <p:pic>
        <p:nvPicPr>
          <p:cNvPr id="4" name="Picture 3"/>
          <p:cNvPicPr>
            <a:picLocks noChangeAspect="1"/>
          </p:cNvPicPr>
          <p:nvPr/>
        </p:nvPicPr>
        <p:blipFill>
          <a:blip r:embed="rId2"/>
          <a:stretch>
            <a:fillRect/>
          </a:stretch>
        </p:blipFill>
        <p:spPr>
          <a:xfrm>
            <a:off x="730755" y="592427"/>
            <a:ext cx="6135027" cy="5409127"/>
          </a:xfrm>
          <a:prstGeom prst="rect">
            <a:avLst/>
          </a:prstGeom>
        </p:spPr>
      </p:pic>
    </p:spTree>
    <p:extLst>
      <p:ext uri="{BB962C8B-B14F-4D97-AF65-F5344CB8AC3E}">
        <p14:creationId xmlns:p14="http://schemas.microsoft.com/office/powerpoint/2010/main" val="39295006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0" y="631065"/>
            <a:ext cx="7035800" cy="5545898"/>
          </a:xfrm>
        </p:spPr>
        <p:txBody>
          <a:bodyPr>
            <a:normAutofit fontScale="92500" lnSpcReduction="20000"/>
          </a:bodyPr>
          <a:lstStyle/>
          <a:p>
            <a:r>
              <a:rPr lang="en-US" dirty="0" smtClean="0">
                <a:latin typeface="Book Antiqua" panose="02040602050305030304" pitchFamily="18" charset="0"/>
              </a:rPr>
              <a:t>His attributes were the bident, Cerberus, the cypress tree, the narcissus flower, the key to the gates of the Underworld and a drinking horn</a:t>
            </a:r>
          </a:p>
          <a:p>
            <a:r>
              <a:rPr lang="en-US" dirty="0" smtClean="0">
                <a:latin typeface="Book Antiqua" panose="02040602050305030304" pitchFamily="18" charset="0"/>
              </a:rPr>
              <a:t>He was also said to possess the Cap of Invisibility</a:t>
            </a:r>
          </a:p>
          <a:p>
            <a:r>
              <a:rPr lang="en-US" dirty="0" smtClean="0">
                <a:latin typeface="Book Antiqua" panose="02040602050305030304" pitchFamily="18" charset="0"/>
              </a:rPr>
              <a:t>Although he shared rule of Olympus and the universe, preferred to remain in the Underworld, leaving only possibly twice</a:t>
            </a:r>
          </a:p>
          <a:p>
            <a:r>
              <a:rPr lang="en-US" dirty="0" smtClean="0">
                <a:latin typeface="Book Antiqua" panose="02040602050305030304" pitchFamily="18" charset="0"/>
              </a:rPr>
              <a:t>The first, according to Homer, occurred when he was hit by an arrow that was shot by Heracles as he defended the gates of the city of Pylus</a:t>
            </a:r>
          </a:p>
          <a:p>
            <a:r>
              <a:rPr lang="en-US" dirty="0" smtClean="0">
                <a:latin typeface="Book Antiqua" panose="02040602050305030304" pitchFamily="18" charset="0"/>
              </a:rPr>
              <a:t>He ascended to Olympus to heal his wound and returned to the Underworld</a:t>
            </a:r>
          </a:p>
          <a:p>
            <a:r>
              <a:rPr lang="en-US" dirty="0" smtClean="0">
                <a:latin typeface="Book Antiqua" panose="02040602050305030304" pitchFamily="18" charset="0"/>
              </a:rPr>
              <a:t>Another interpretation is that Heracles shot Hades at the gate (</a:t>
            </a:r>
            <a:r>
              <a:rPr lang="en-US" i="1" dirty="0" smtClean="0">
                <a:latin typeface="Book Antiqua" panose="02040602050305030304" pitchFamily="18" charset="0"/>
              </a:rPr>
              <a:t>pylus</a:t>
            </a:r>
            <a:r>
              <a:rPr lang="en-US" dirty="0" smtClean="0">
                <a:latin typeface="Book Antiqua" panose="02040602050305030304" pitchFamily="18" charset="0"/>
              </a:rPr>
              <a:t>) of the Underworld</a:t>
            </a:r>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01700" y="686502"/>
            <a:ext cx="3416300" cy="5435023"/>
          </a:xfrm>
          <a:prstGeom prst="rect">
            <a:avLst/>
          </a:prstGeom>
        </p:spPr>
      </p:pic>
    </p:spTree>
    <p:extLst>
      <p:ext uri="{BB962C8B-B14F-4D97-AF65-F5344CB8AC3E}">
        <p14:creationId xmlns:p14="http://schemas.microsoft.com/office/powerpoint/2010/main" val="285913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442200" cy="5491163"/>
          </a:xfrm>
        </p:spPr>
        <p:txBody>
          <a:bodyPr>
            <a:normAutofit fontScale="92500" lnSpcReduction="20000"/>
          </a:bodyPr>
          <a:lstStyle/>
          <a:p>
            <a:r>
              <a:rPr lang="en-US" dirty="0" smtClean="0">
                <a:latin typeface="Book Antiqua" panose="02040602050305030304" pitchFamily="18" charset="0"/>
              </a:rPr>
              <a:t>The only other instance of his departure from the Underworld was the taking of Persephone as his bride</a:t>
            </a:r>
          </a:p>
          <a:p>
            <a:r>
              <a:rPr lang="en-US" dirty="0" smtClean="0">
                <a:latin typeface="Book Antiqua" panose="02040602050305030304" pitchFamily="18" charset="0"/>
              </a:rPr>
              <a:t>Hades dutifully asked Zeus if he could marry Persephone </a:t>
            </a:r>
          </a:p>
          <a:p>
            <a:r>
              <a:rPr lang="en-US" dirty="0" smtClean="0">
                <a:latin typeface="Book Antiqua" panose="02040602050305030304" pitchFamily="18" charset="0"/>
              </a:rPr>
              <a:t>Zeus gave his permission but warned him that Demeter would never agree to the marriage and advised him to take her by force</a:t>
            </a:r>
          </a:p>
          <a:p>
            <a:r>
              <a:rPr lang="en-US" dirty="0" smtClean="0">
                <a:latin typeface="Book Antiqua" panose="02040602050305030304" pitchFamily="18" charset="0"/>
              </a:rPr>
              <a:t>Hades left the Underworld in his chariot drawn by four black horses and kidnapped her as she picked flowers</a:t>
            </a:r>
          </a:p>
          <a:p>
            <a:r>
              <a:rPr lang="en-US" dirty="0" smtClean="0">
                <a:latin typeface="Book Antiqua" panose="02040602050305030304" pitchFamily="18" charset="0"/>
              </a:rPr>
              <a:t>Whether Hades forced Persephone to eat pomegranate seeds or she ate seven out of hunger, she was forced to spend one-third of her time in the Underworld with Hades and the remainder with her mother on the earth</a:t>
            </a:r>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8280400" y="685800"/>
            <a:ext cx="2857500" cy="5119688"/>
          </a:xfrm>
          <a:prstGeom prst="rect">
            <a:avLst/>
          </a:prstGeom>
        </p:spPr>
      </p:pic>
    </p:spTree>
    <p:extLst>
      <p:ext uri="{BB962C8B-B14F-4D97-AF65-F5344CB8AC3E}">
        <p14:creationId xmlns:p14="http://schemas.microsoft.com/office/powerpoint/2010/main" val="576561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5707063"/>
          </a:xfrm>
        </p:spPr>
        <p:txBody>
          <a:bodyPr>
            <a:normAutofit fontScale="92500" lnSpcReduction="10000"/>
          </a:bodyPr>
          <a:lstStyle/>
          <a:p>
            <a:r>
              <a:rPr lang="en-US" dirty="0" smtClean="0">
                <a:latin typeface="Book Antiqua" panose="02040602050305030304" pitchFamily="18" charset="0"/>
              </a:rPr>
              <a:t>Persephone eventually became accustomed to her new realm and came to be known as a ruler of the dead as well</a:t>
            </a:r>
          </a:p>
          <a:p>
            <a:r>
              <a:rPr lang="en-US" dirty="0" smtClean="0">
                <a:latin typeface="Book Antiqua" panose="02040602050305030304" pitchFamily="18" charset="0"/>
              </a:rPr>
              <a:t>Hades had some connection with horses as did Poseidon</a:t>
            </a:r>
          </a:p>
          <a:p>
            <a:r>
              <a:rPr lang="en-US" dirty="0" smtClean="0">
                <a:latin typeface="Book Antiqua" panose="02040602050305030304" pitchFamily="18" charset="0"/>
              </a:rPr>
              <a:t>He also had a herd of cattle which were kept in the Underworld or on the island of Erytheia by Menoetes</a:t>
            </a:r>
          </a:p>
          <a:p>
            <a:r>
              <a:rPr lang="en-US" dirty="0" smtClean="0">
                <a:latin typeface="Book Antiqua" panose="02040602050305030304" pitchFamily="18" charset="0"/>
              </a:rPr>
              <a:t>Various sources indicate that Hades had three children: Macaria (no mother mentioned) who was the embodiment of a blessed death; Melinoë, the daughter of Persephone and Zeus, disguised as Hades, who was born at the mouth of the Cocytus River, where Hermes was stationed as Psychopomus, and was the bringer of nightmares and madness; and Zagreus (Aeschylus) not to be confused with the Orphic Zagreus</a:t>
            </a:r>
          </a:p>
          <a:p>
            <a:r>
              <a:rPr lang="en-US" dirty="0" smtClean="0">
                <a:latin typeface="Book Antiqua" panose="02040602050305030304" pitchFamily="18" charset="0"/>
              </a:rPr>
              <a:t>The nymph Menthe (Minthe),associated with the Cocytus River, attempted to seduce Hades but was foiled by Persephone who transformed her into a mint plant (Ovid, </a:t>
            </a:r>
            <a:r>
              <a:rPr lang="en-US" i="1" dirty="0" smtClean="0">
                <a:latin typeface="Book Antiqua" panose="02040602050305030304" pitchFamily="18" charset="0"/>
              </a:rPr>
              <a:t>Metamorphoses</a:t>
            </a:r>
            <a:r>
              <a:rPr lang="en-US" dirty="0" smtClean="0">
                <a:latin typeface="Book Antiqua" panose="02040602050305030304" pitchFamily="18" charset="0"/>
              </a:rPr>
              <a:t>, Book X) </a:t>
            </a:r>
          </a:p>
          <a:p>
            <a:endParaRPr lang="en-US" dirty="0">
              <a:latin typeface="Book Antiqua" panose="02040602050305030304" pitchFamily="18" charset="0"/>
            </a:endParaRPr>
          </a:p>
        </p:txBody>
      </p:sp>
    </p:spTree>
    <p:extLst>
      <p:ext uri="{BB962C8B-B14F-4D97-AF65-F5344CB8AC3E}">
        <p14:creationId xmlns:p14="http://schemas.microsoft.com/office/powerpoint/2010/main" val="3814445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322"/>
          </a:xfrm>
        </p:spPr>
        <p:txBody>
          <a:bodyPr/>
          <a:lstStyle/>
          <a:p>
            <a:pPr algn="ctr"/>
            <a:r>
              <a:rPr lang="en-US" b="1" i="1" dirty="0" smtClean="0">
                <a:latin typeface="Book Antiqua" panose="02040602050305030304" pitchFamily="18" charset="0"/>
              </a:rPr>
              <a:t>Hades (the Underworld)</a:t>
            </a:r>
            <a:endParaRPr lang="en-US" b="1" i="1" dirty="0">
              <a:latin typeface="Book Antiqua" panose="02040602050305030304" pitchFamily="18" charset="0"/>
            </a:endParaRPr>
          </a:p>
        </p:txBody>
      </p:sp>
      <p:sp>
        <p:nvSpPr>
          <p:cNvPr id="3" name="Content Placeholder 2"/>
          <p:cNvSpPr>
            <a:spLocks noGrp="1"/>
          </p:cNvSpPr>
          <p:nvPr>
            <p:ph idx="1"/>
          </p:nvPr>
        </p:nvSpPr>
        <p:spPr>
          <a:xfrm>
            <a:off x="838200" y="1048870"/>
            <a:ext cx="10515600" cy="5809130"/>
          </a:xfrm>
        </p:spPr>
        <p:txBody>
          <a:bodyPr>
            <a:normAutofit fontScale="77500" lnSpcReduction="20000"/>
          </a:bodyPr>
          <a:lstStyle/>
          <a:p>
            <a:r>
              <a:rPr lang="en-US" sz="3100" dirty="0" smtClean="0">
                <a:latin typeface="Book Antiqua" panose="02040602050305030304" pitchFamily="18" charset="0"/>
              </a:rPr>
              <a:t>The abode of the dead</a:t>
            </a:r>
          </a:p>
          <a:p>
            <a:r>
              <a:rPr lang="en-US" sz="3100" dirty="0" smtClean="0">
                <a:latin typeface="Book Antiqua" panose="02040602050305030304" pitchFamily="18" charset="0"/>
              </a:rPr>
              <a:t>Early writers placed it at the western edge of the Greek world</a:t>
            </a:r>
          </a:p>
          <a:p>
            <a:r>
              <a:rPr lang="en-US" sz="3100" dirty="0" smtClean="0">
                <a:latin typeface="Book Antiqua" panose="02040602050305030304" pitchFamily="18" charset="0"/>
              </a:rPr>
              <a:t>Later writers placed it in the underground with entrances at Taenarum in the southern Peloponnesus, the Alcyonian Lake near Lerna in Argolis, and Lake Avernus near Naples</a:t>
            </a:r>
          </a:p>
          <a:p>
            <a:r>
              <a:rPr lang="en-US" sz="3100" dirty="0" smtClean="0">
                <a:latin typeface="Book Antiqua" panose="02040602050305030304" pitchFamily="18" charset="0"/>
              </a:rPr>
              <a:t>The descended to Hades as shades or phantoms (</a:t>
            </a:r>
            <a:r>
              <a:rPr lang="en-US" sz="3100" i="1" dirty="0" smtClean="0">
                <a:latin typeface="Book Antiqua" panose="02040602050305030304" pitchFamily="18" charset="0"/>
              </a:rPr>
              <a:t>eidola</a:t>
            </a:r>
            <a:r>
              <a:rPr lang="en-US" sz="3100" dirty="0" smtClean="0">
                <a:latin typeface="Book Antiqua" panose="02040602050305030304" pitchFamily="18" charset="0"/>
              </a:rPr>
              <a:t> </a:t>
            </a:r>
            <a:r>
              <a:rPr lang="en-US" sz="3100" i="1" dirty="0" smtClean="0">
                <a:latin typeface="Book Antiqua" panose="02040602050305030304" pitchFamily="18" charset="0"/>
              </a:rPr>
              <a:t>kamonton</a:t>
            </a:r>
            <a:r>
              <a:rPr lang="en-US" sz="3100" dirty="0" smtClean="0">
                <a:latin typeface="Book Antiqua" panose="02040602050305030304" pitchFamily="18" charset="0"/>
              </a:rPr>
              <a:t>), mere resemblances of themselves</a:t>
            </a:r>
          </a:p>
          <a:p>
            <a:r>
              <a:rPr lang="en-US" sz="3100" dirty="0" smtClean="0">
                <a:latin typeface="Book Antiqua" panose="02040602050305030304" pitchFamily="18" charset="0"/>
              </a:rPr>
              <a:t>If the dead had received the proper burial rites, they were ferried across the Acheron, or Styx, by Charon the ferryman who required a obulus (obul) as payment</a:t>
            </a:r>
          </a:p>
          <a:p>
            <a:r>
              <a:rPr lang="en-US" sz="3100" dirty="0" smtClean="0">
                <a:latin typeface="Book Antiqua" panose="02040602050305030304" pitchFamily="18" charset="0"/>
              </a:rPr>
              <a:t>The Acheron was a swampy river that was often described as the outer boundary of the Underworld</a:t>
            </a:r>
          </a:p>
          <a:p>
            <a:r>
              <a:rPr lang="en-US" sz="3100" dirty="0" smtClean="0">
                <a:latin typeface="Book Antiqua" panose="02040602050305030304" pitchFamily="18" charset="0"/>
              </a:rPr>
              <a:t>As a river god Acheron was the father of Ascalaphus, the orchard keeper of Hades, either by Orphne or Gorgyra </a:t>
            </a:r>
          </a:p>
          <a:p>
            <a:r>
              <a:rPr lang="en-US" sz="3100" dirty="0" smtClean="0">
                <a:latin typeface="Book Antiqua" panose="02040602050305030304" pitchFamily="18" charset="0"/>
              </a:rPr>
              <a:t>Once across they passed through the gates of the Underworld guarded by Cerberus, the three-headed watchdog with a serpent’s tail and a mane of snake heads and offspring of Typhon and Echidna, who allowed the dead to enter but would eat any of the dead who tried to leave</a:t>
            </a:r>
          </a:p>
          <a:p>
            <a:endParaRPr lang="en-US" dirty="0">
              <a:latin typeface="Book Antiqua" panose="02040602050305030304" pitchFamily="18" charset="0"/>
            </a:endParaRPr>
          </a:p>
        </p:txBody>
      </p:sp>
    </p:spTree>
    <p:extLst>
      <p:ext uri="{BB962C8B-B14F-4D97-AF65-F5344CB8AC3E}">
        <p14:creationId xmlns:p14="http://schemas.microsoft.com/office/powerpoint/2010/main" val="2664091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304" y="502276"/>
            <a:ext cx="6601496" cy="5674687"/>
          </a:xfrm>
        </p:spPr>
        <p:txBody>
          <a:bodyPr>
            <a:normAutofit fontScale="92500" lnSpcReduction="20000"/>
          </a:bodyPr>
          <a:lstStyle/>
          <a:p>
            <a:r>
              <a:rPr lang="en-US" dirty="0">
                <a:latin typeface="Book Antiqua" panose="02040602050305030304" pitchFamily="18" charset="0"/>
              </a:rPr>
              <a:t>When Heracles removed him from the Underworld as one his Labors, it is said that he turned one person to stone who looked upon </a:t>
            </a:r>
            <a:r>
              <a:rPr lang="en-US" dirty="0" smtClean="0">
                <a:latin typeface="Book Antiqua" panose="02040602050305030304" pitchFamily="18" charset="0"/>
              </a:rPr>
              <a:t>him</a:t>
            </a:r>
          </a:p>
          <a:p>
            <a:r>
              <a:rPr lang="en-US" dirty="0" smtClean="0">
                <a:latin typeface="Book Antiqua" panose="02040602050305030304" pitchFamily="18" charset="0"/>
              </a:rPr>
              <a:t>the </a:t>
            </a:r>
            <a:r>
              <a:rPr lang="en-US" dirty="0">
                <a:latin typeface="Book Antiqua" panose="02040602050305030304" pitchFamily="18" charset="0"/>
              </a:rPr>
              <a:t>poisonous aconite plant </a:t>
            </a:r>
            <a:r>
              <a:rPr lang="en-US" dirty="0" smtClean="0">
                <a:latin typeface="Book Antiqua" panose="02040602050305030304" pitchFamily="18" charset="0"/>
              </a:rPr>
              <a:t>sprang from </a:t>
            </a:r>
            <a:r>
              <a:rPr lang="en-US" dirty="0">
                <a:latin typeface="Book Antiqua" panose="02040602050305030304" pitchFamily="18" charset="0"/>
              </a:rPr>
              <a:t>the foam that dripped from his </a:t>
            </a:r>
            <a:r>
              <a:rPr lang="en-US" dirty="0" smtClean="0">
                <a:latin typeface="Book Antiqua" panose="02040602050305030304" pitchFamily="18" charset="0"/>
              </a:rPr>
              <a:t>jaws</a:t>
            </a:r>
            <a:endParaRPr lang="en-US" dirty="0">
              <a:latin typeface="Book Antiqua" panose="02040602050305030304" pitchFamily="18" charset="0"/>
            </a:endParaRPr>
          </a:p>
          <a:p>
            <a:r>
              <a:rPr lang="en-US" dirty="0" smtClean="0">
                <a:latin typeface="Book Antiqua" panose="02040602050305030304" pitchFamily="18" charset="0"/>
              </a:rPr>
              <a:t>The Styx River was the chief river of Hades which was said to circle Hades nine times; and is often the river across which Charon is said to have ferried the dead</a:t>
            </a:r>
          </a:p>
          <a:p>
            <a:r>
              <a:rPr lang="en-US" dirty="0" smtClean="0">
                <a:latin typeface="Book Antiqua" panose="02040602050305030304" pitchFamily="18" charset="0"/>
              </a:rPr>
              <a:t>The goddess Styx, the personification of the river, was the daughter of Oceanus and Tethys</a:t>
            </a:r>
          </a:p>
          <a:p>
            <a:r>
              <a:rPr lang="en-US" dirty="0" smtClean="0">
                <a:latin typeface="Book Antiqua" panose="02040602050305030304" pitchFamily="18" charset="0"/>
              </a:rPr>
              <a:t>She is the mother of Zelus (zeal or rivalry), Nike (winged victory), Cratus (strength) and Bia (force); and the mother of Echidna by Peiras</a:t>
            </a:r>
          </a:p>
          <a:p>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1030669" y="502276"/>
            <a:ext cx="3721635" cy="5675493"/>
          </a:xfrm>
          <a:prstGeom prst="rect">
            <a:avLst/>
          </a:prstGeom>
        </p:spPr>
      </p:pic>
    </p:spTree>
    <p:extLst>
      <p:ext uri="{BB962C8B-B14F-4D97-AF65-F5344CB8AC3E}">
        <p14:creationId xmlns:p14="http://schemas.microsoft.com/office/powerpoint/2010/main" val="2534687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10515600" cy="5558777"/>
          </a:xfrm>
        </p:spPr>
        <p:txBody>
          <a:bodyPr>
            <a:normAutofit fontScale="92500" lnSpcReduction="10000"/>
          </a:bodyPr>
          <a:lstStyle/>
          <a:p>
            <a:r>
              <a:rPr lang="en-US" dirty="0">
                <a:latin typeface="Book Antiqua" panose="02040602050305030304" pitchFamily="18" charset="0"/>
              </a:rPr>
              <a:t>Styx lived in a silver-lined chamber in the Underworld</a:t>
            </a:r>
          </a:p>
          <a:p>
            <a:r>
              <a:rPr lang="en-US" dirty="0" smtClean="0">
                <a:latin typeface="Book Antiqua" panose="02040602050305030304" pitchFamily="18" charset="0"/>
              </a:rPr>
              <a:t>Styx sided with Zeus during the Titanomachy </a:t>
            </a:r>
          </a:p>
          <a:p>
            <a:r>
              <a:rPr lang="en-US" dirty="0" smtClean="0">
                <a:latin typeface="Book Antiqua" panose="02040602050305030304" pitchFamily="18" charset="0"/>
              </a:rPr>
              <a:t>In return for her support Zeus agreed that her children should stay with him and that the most inviolable oath that could be sworn by the gods would be sworn by her waters (Stygian Oath)</a:t>
            </a:r>
          </a:p>
          <a:p>
            <a:r>
              <a:rPr lang="en-US" dirty="0" smtClean="0">
                <a:latin typeface="Book Antiqua" panose="02040602050305030304" pitchFamily="18" charset="0"/>
              </a:rPr>
              <a:t>If a god wished to swear by the Styx, Iris was sent to the Underworld to fetch a jug of water from the river and it was poured out while taking the oath</a:t>
            </a:r>
          </a:p>
          <a:p>
            <a:r>
              <a:rPr lang="en-US" dirty="0" smtClean="0">
                <a:latin typeface="Book Antiqua" panose="02040602050305030304" pitchFamily="18" charset="0"/>
              </a:rPr>
              <a:t>The punishment for breaking the oath was to lie in a coma for one year and to be ostracized from the remaining gods for nine more years</a:t>
            </a:r>
          </a:p>
          <a:p>
            <a:r>
              <a:rPr lang="en-US" dirty="0" smtClean="0">
                <a:latin typeface="Book Antiqua" panose="02040602050305030304" pitchFamily="18" charset="0"/>
              </a:rPr>
              <a:t>Its waters broke all vessels that attempted to carry them and corroded all materials that touched them except horses hooves</a:t>
            </a:r>
          </a:p>
          <a:p>
            <a:r>
              <a:rPr lang="en-US" dirty="0" smtClean="0">
                <a:latin typeface="Book Antiqua" panose="02040602050305030304" pitchFamily="18" charset="0"/>
              </a:rPr>
              <a:t>The Cocytus River (River of Wailing) was a branch of the Styx</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410902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1065"/>
            <a:ext cx="10515600" cy="5344731"/>
          </a:xfrm>
        </p:spPr>
        <p:txBody>
          <a:bodyPr>
            <a:normAutofit fontScale="77500" lnSpcReduction="20000"/>
          </a:bodyPr>
          <a:lstStyle/>
          <a:p>
            <a:r>
              <a:rPr lang="en-US" sz="3100" dirty="0" smtClean="0">
                <a:latin typeface="Book Antiqua" panose="02040602050305030304" pitchFamily="18" charset="0"/>
              </a:rPr>
              <a:t>The Lethe was the river of forgetfulness from which the dead would drink to forget their former lives</a:t>
            </a:r>
          </a:p>
          <a:p>
            <a:r>
              <a:rPr lang="en-US" sz="3100" dirty="0" smtClean="0">
                <a:latin typeface="Book Antiqua" panose="02040602050305030304" pitchFamily="18" charset="0"/>
              </a:rPr>
              <a:t>The Phlegethon or Pyriphlegethon was the river of fire</a:t>
            </a:r>
          </a:p>
          <a:p>
            <a:r>
              <a:rPr lang="en-US" sz="3100" dirty="0" smtClean="0">
                <a:latin typeface="Book Antiqua" panose="02040602050305030304" pitchFamily="18" charset="0"/>
              </a:rPr>
              <a:t>Most of the shades of the dead dwelled in the Plains or Fields of Asphodel (no pleasure or pain) </a:t>
            </a:r>
          </a:p>
          <a:p>
            <a:r>
              <a:rPr lang="en-US" sz="3100" dirty="0" smtClean="0">
                <a:latin typeface="Book Antiqua" panose="02040602050305030304" pitchFamily="18" charset="0"/>
              </a:rPr>
              <a:t>It was here that Achilles complained to Odysseus that he would rather be a poor man’s slave than rule in Hades</a:t>
            </a:r>
          </a:p>
          <a:p>
            <a:r>
              <a:rPr lang="en-US" sz="3100" dirty="0" smtClean="0">
                <a:latin typeface="Book Antiqua" panose="02040602050305030304" pitchFamily="18" charset="0"/>
              </a:rPr>
              <a:t>Elysium, or the Elysian Fields, was the region where mortals who were made immortal by the gods resided and retained their faculties as shades</a:t>
            </a:r>
          </a:p>
          <a:p>
            <a:r>
              <a:rPr lang="en-US" sz="3100" dirty="0" smtClean="0">
                <a:latin typeface="Book Antiqua" panose="02040602050305030304" pitchFamily="18" charset="0"/>
              </a:rPr>
              <a:t>Elysium was ruled by Rhadamanthys, one of the judges of the Underworld</a:t>
            </a:r>
          </a:p>
          <a:p>
            <a:r>
              <a:rPr lang="en-US" sz="3100" dirty="0" smtClean="0">
                <a:latin typeface="Book Antiqua" panose="02040602050305030304" pitchFamily="18" charset="0"/>
              </a:rPr>
              <a:t>Menelaus, Peleus and Cadmus were among those fortunate enough to reside in Elysium</a:t>
            </a:r>
          </a:p>
          <a:p>
            <a:r>
              <a:rPr lang="en-US" sz="3100" dirty="0" smtClean="0">
                <a:latin typeface="Book Antiqua" panose="02040602050305030304" pitchFamily="18" charset="0"/>
              </a:rPr>
              <a:t>In </a:t>
            </a:r>
            <a:r>
              <a:rPr lang="en-US" sz="3100" i="1" dirty="0" smtClean="0">
                <a:latin typeface="Book Antiqua" panose="02040602050305030304" pitchFamily="18" charset="0"/>
              </a:rPr>
              <a:t>Works and Days</a:t>
            </a:r>
            <a:r>
              <a:rPr lang="en-US" sz="3100" dirty="0" smtClean="0">
                <a:latin typeface="Book Antiqua" panose="02040602050305030304" pitchFamily="18" charset="0"/>
              </a:rPr>
              <a:t> Hesiod describes a similar place called the Isle of the Blessed</a:t>
            </a:r>
          </a:p>
          <a:p>
            <a:endParaRPr lang="en-US" dirty="0">
              <a:latin typeface="Book Antiqua" panose="02040602050305030304" pitchFamily="18" charset="0"/>
            </a:endParaRPr>
          </a:p>
        </p:txBody>
      </p:sp>
    </p:spTree>
    <p:extLst>
      <p:ext uri="{BB962C8B-B14F-4D97-AF65-F5344CB8AC3E}">
        <p14:creationId xmlns:p14="http://schemas.microsoft.com/office/powerpoint/2010/main" val="2899015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6554273" cy="5816355"/>
          </a:xfrm>
        </p:spPr>
        <p:txBody>
          <a:bodyPr>
            <a:normAutofit fontScale="85000" lnSpcReduction="20000"/>
          </a:bodyPr>
          <a:lstStyle/>
          <a:p>
            <a:r>
              <a:rPr lang="en-US" dirty="0">
                <a:latin typeface="Book Antiqua" panose="02040602050305030304" pitchFamily="18" charset="0"/>
              </a:rPr>
              <a:t>Pausanias describes the Isle of the Blessed in the Black Sea near the mouth of the Danube as related by Leonymus, a general of Crotona, who was sent there by the oracle of Delphi to cure a wound</a:t>
            </a:r>
          </a:p>
          <a:p>
            <a:r>
              <a:rPr lang="en-US" dirty="0">
                <a:latin typeface="Book Antiqua" panose="02040602050305030304" pitchFamily="18" charset="0"/>
              </a:rPr>
              <a:t>There he found Achilles, Patroclus, Antilochus, Helen, Ajax Telamon and Ajax Oileus </a:t>
            </a:r>
            <a:endParaRPr lang="en-US" dirty="0" smtClean="0">
              <a:latin typeface="Book Antiqua" panose="02040602050305030304" pitchFamily="18" charset="0"/>
            </a:endParaRPr>
          </a:p>
          <a:p>
            <a:r>
              <a:rPr lang="en-US" dirty="0" smtClean="0">
                <a:latin typeface="Book Antiqua" panose="02040602050305030304" pitchFamily="18" charset="0"/>
              </a:rPr>
              <a:t>Tartarus was the area set aside for</a:t>
            </a:r>
          </a:p>
          <a:p>
            <a:r>
              <a:rPr lang="en-US" dirty="0" smtClean="0">
                <a:latin typeface="Book Antiqua" panose="02040602050305030304" pitchFamily="18" charset="0"/>
              </a:rPr>
              <a:t> the impious or evil where they suffered eternally</a:t>
            </a:r>
          </a:p>
          <a:p>
            <a:pPr marL="0" indent="0">
              <a:buNone/>
            </a:pPr>
            <a:r>
              <a:rPr lang="en-US" b="1" i="1" dirty="0" smtClean="0">
                <a:latin typeface="Book Antiqua" panose="02040602050305030304" pitchFamily="18" charset="0"/>
              </a:rPr>
              <a:t>Inhabitants of Tartarus</a:t>
            </a:r>
          </a:p>
          <a:p>
            <a:r>
              <a:rPr lang="en-US" dirty="0" smtClean="0">
                <a:latin typeface="Book Antiqua" panose="02040602050305030304" pitchFamily="18" charset="0"/>
              </a:rPr>
              <a:t>those </a:t>
            </a:r>
            <a:r>
              <a:rPr lang="en-US" b="1" i="1" dirty="0" smtClean="0">
                <a:latin typeface="Book Antiqua" panose="02040602050305030304" pitchFamily="18" charset="0"/>
              </a:rPr>
              <a:t>Titans </a:t>
            </a:r>
            <a:r>
              <a:rPr lang="en-US" dirty="0" smtClean="0">
                <a:latin typeface="Book Antiqua" panose="02040602050305030304" pitchFamily="18" charset="0"/>
              </a:rPr>
              <a:t>who had warred against the gods and were guarded by the Hecatonchires</a:t>
            </a:r>
          </a:p>
          <a:p>
            <a:r>
              <a:rPr lang="en-US" dirty="0" smtClean="0">
                <a:latin typeface="Book Antiqua" panose="02040602050305030304" pitchFamily="18" charset="0"/>
              </a:rPr>
              <a:t> the Danaides who had killed their husbands on their wedding night and were forced to carry water in leaky jars that forever needed to be refilled</a:t>
            </a:r>
          </a:p>
          <a:p>
            <a:endParaRPr lang="en-US" dirty="0" smtClean="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392473" y="360608"/>
            <a:ext cx="3760631" cy="5312637"/>
          </a:xfrm>
          <a:prstGeom prst="rect">
            <a:avLst/>
          </a:prstGeom>
        </p:spPr>
      </p:pic>
    </p:spTree>
    <p:extLst>
      <p:ext uri="{BB962C8B-B14F-4D97-AF65-F5344CB8AC3E}">
        <p14:creationId xmlns:p14="http://schemas.microsoft.com/office/powerpoint/2010/main" val="4066412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9120" y="360608"/>
            <a:ext cx="6794679" cy="5816355"/>
          </a:xfrm>
        </p:spPr>
        <p:txBody>
          <a:bodyPr>
            <a:normAutofit fontScale="85000" lnSpcReduction="20000"/>
          </a:bodyPr>
          <a:lstStyle/>
          <a:p>
            <a:r>
              <a:rPr lang="en-US" b="1" i="1" dirty="0" smtClean="0">
                <a:latin typeface="Book Antiqua" panose="02040602050305030304" pitchFamily="18" charset="0"/>
              </a:rPr>
              <a:t>Ixion</a:t>
            </a:r>
            <a:r>
              <a:rPr lang="en-US" dirty="0" smtClean="0">
                <a:latin typeface="Book Antiqua" panose="02040602050305030304" pitchFamily="18" charset="0"/>
              </a:rPr>
              <a:t> who had killed his father-in-law, Eioneus, into a fiery pit after failing to provide the agreed upon price for his bride, Dia; finding no one to purify him of the crime of killing first kin, Zeus brought him to Olympus where he tried to seduce Hera, but lay with a cloud in the shape of Hera place in his bed by Zeus; for this betrayal he was chained to a wheel of fire which revolves forever; the offspring of Ixion and the cloud was Centaurus who mated with the Magnesian mares and begat the race of Centaurs; Pirithous was the son of Zeus and Dia</a:t>
            </a:r>
          </a:p>
          <a:p>
            <a:r>
              <a:rPr lang="en-US" b="1" i="1" dirty="0" smtClean="0">
                <a:latin typeface="Book Antiqua" panose="02040602050305030304" pitchFamily="18" charset="0"/>
              </a:rPr>
              <a:t>Salmoneus</a:t>
            </a:r>
            <a:r>
              <a:rPr lang="en-US" dirty="0" smtClean="0">
                <a:latin typeface="Book Antiqua" panose="02040602050305030304" pitchFamily="18" charset="0"/>
              </a:rPr>
              <a:t> attempted to imitate Zeus by driving his chariot through the streets pulling dried hides and bronze kettles and hurling lit torches to simulate thunder and lightning; Zeus destroyed him and the town with a single thunderbolt; and, according to Vergil suffers an unnamed punishment in Tartarus</a:t>
            </a:r>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14400" y="360608"/>
            <a:ext cx="3644720" cy="5547184"/>
          </a:xfrm>
          <a:prstGeom prst="rect">
            <a:avLst/>
          </a:prstGeom>
        </p:spPr>
      </p:pic>
    </p:spTree>
    <p:extLst>
      <p:ext uri="{BB962C8B-B14F-4D97-AF65-F5344CB8AC3E}">
        <p14:creationId xmlns:p14="http://schemas.microsoft.com/office/powerpoint/2010/main" val="1201329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9244"/>
            <a:ext cx="7082307" cy="6181859"/>
          </a:xfrm>
        </p:spPr>
        <p:txBody>
          <a:bodyPr>
            <a:normAutofit fontScale="85000" lnSpcReduction="20000"/>
          </a:bodyPr>
          <a:lstStyle/>
          <a:p>
            <a:r>
              <a:rPr lang="en-US" b="1" i="1" dirty="0" smtClean="0">
                <a:latin typeface="Book Antiqua" panose="02040602050305030304" pitchFamily="18" charset="0"/>
              </a:rPr>
              <a:t>Sisyphus</a:t>
            </a:r>
            <a:r>
              <a:rPr lang="en-US" dirty="0" smtClean="0">
                <a:latin typeface="Book Antiqua" panose="02040602050305030304" pitchFamily="18" charset="0"/>
              </a:rPr>
              <a:t> who killed travelers and guests against the practice of Xenia and who revealed to the river-god Asopus where Zeus had taken his daughter, Aegina; he also tricked Thanatos (Death) by chaining him in his own chains until Ares rescued him since war was not the same without death; he eternally pushes a boulder up a hill which rolls back down as soon as it reaches the top of the hill (Sisyphian task)</a:t>
            </a:r>
          </a:p>
          <a:p>
            <a:r>
              <a:rPr lang="en-US" b="1" i="1" dirty="0" smtClean="0">
                <a:latin typeface="Book Antiqua" panose="02040602050305030304" pitchFamily="18" charset="0"/>
              </a:rPr>
              <a:t>Tantalus </a:t>
            </a:r>
            <a:r>
              <a:rPr lang="en-US" dirty="0" smtClean="0">
                <a:latin typeface="Book Antiqua" panose="02040602050305030304" pitchFamily="18" charset="0"/>
              </a:rPr>
              <a:t>who served his son, Pelops, to the gods; only Demeter partook of the meal out of her dismay at the loss of Persephone; the shoulder of Pelops was replaced with an ivory one; his punishment was to stand in a pool of water and a low-hanging branch of fruit that eternally remained out of his reach (tantalize)</a:t>
            </a:r>
          </a:p>
          <a:p>
            <a:r>
              <a:rPr lang="en-US" b="1" i="1" dirty="0" smtClean="0">
                <a:latin typeface="Book Antiqua" panose="02040602050305030304" pitchFamily="18" charset="0"/>
              </a:rPr>
              <a:t>Tityus</a:t>
            </a:r>
            <a:r>
              <a:rPr lang="en-US" dirty="0" smtClean="0">
                <a:latin typeface="Book Antiqua" panose="02040602050305030304" pitchFamily="18" charset="0"/>
              </a:rPr>
              <a:t> was the son of Zeus and Elara who attempted to rape Leto at the request of Hera but was slain by Apollo and Artemis; as a punishment he was stretched out over nine acres of Tartarus where two vultures daily ate his liver which was replaced at night</a:t>
            </a:r>
          </a:p>
          <a:p>
            <a:endParaRPr lang="en-US" dirty="0" smtClean="0">
              <a:latin typeface="Book Antiqua" panose="02040602050305030304" pitchFamily="18" charset="0"/>
            </a:endParaRPr>
          </a:p>
          <a:p>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7920506" y="399243"/>
            <a:ext cx="3659441" cy="5692463"/>
          </a:xfrm>
          <a:prstGeom prst="rect">
            <a:avLst/>
          </a:prstGeom>
        </p:spPr>
      </p:pic>
    </p:spTree>
    <p:extLst>
      <p:ext uri="{BB962C8B-B14F-4D97-AF65-F5344CB8AC3E}">
        <p14:creationId xmlns:p14="http://schemas.microsoft.com/office/powerpoint/2010/main" val="328396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8266559" cy="600790"/>
          </a:xfrm>
        </p:spPr>
        <p:txBody>
          <a:bodyPr>
            <a:normAutofit fontScale="90000"/>
          </a:bodyPr>
          <a:lstStyle/>
          <a:p>
            <a:pPr marL="0" indent="0" algn="ctr"/>
            <a:r>
              <a:rPr lang="en-US" i="1" dirty="0">
                <a:latin typeface="Book Antiqua" panose="02040602050305030304" pitchFamily="18" charset="0"/>
              </a:rPr>
              <a:t>Hera (Juno)</a:t>
            </a:r>
          </a:p>
        </p:txBody>
      </p:sp>
      <p:sp>
        <p:nvSpPr>
          <p:cNvPr id="3" name="Content Placeholder 2"/>
          <p:cNvSpPr>
            <a:spLocks noGrp="1"/>
          </p:cNvSpPr>
          <p:nvPr>
            <p:ph idx="1"/>
          </p:nvPr>
        </p:nvSpPr>
        <p:spPr>
          <a:xfrm>
            <a:off x="838200" y="991674"/>
            <a:ext cx="8266559" cy="5211047"/>
          </a:xfrm>
        </p:spPr>
        <p:txBody>
          <a:bodyPr>
            <a:normAutofit lnSpcReduction="10000"/>
          </a:bodyPr>
          <a:lstStyle/>
          <a:p>
            <a:r>
              <a:rPr lang="en-US" sz="2400" dirty="0" smtClean="0">
                <a:solidFill>
                  <a:prstClr val="black"/>
                </a:solidFill>
                <a:latin typeface="Book Antiqua" panose="02040602050305030304" pitchFamily="18" charset="0"/>
              </a:rPr>
              <a:t>Zeus</a:t>
            </a:r>
            <a:r>
              <a:rPr lang="en-US" sz="2400" dirty="0">
                <a:solidFill>
                  <a:prstClr val="black"/>
                </a:solidFill>
                <a:latin typeface="Book Antiqua" panose="02040602050305030304" pitchFamily="18" charset="0"/>
              </a:rPr>
              <a:t>’ </a:t>
            </a:r>
            <a:r>
              <a:rPr lang="en-US" sz="2400" dirty="0" smtClean="0">
                <a:latin typeface="Book Antiqua" panose="02040602050305030304" pitchFamily="18" charset="0"/>
              </a:rPr>
              <a:t>consort and queen</a:t>
            </a:r>
          </a:p>
          <a:p>
            <a:r>
              <a:rPr lang="en-US" sz="2400" dirty="0" smtClean="0">
                <a:latin typeface="Book Antiqua" panose="02040602050305030304" pitchFamily="18" charset="0"/>
              </a:rPr>
              <a:t>Often punishes and avenges the romantic escapades of Zeus</a:t>
            </a:r>
          </a:p>
          <a:p>
            <a:r>
              <a:rPr lang="en-US" sz="2400" dirty="0" smtClean="0">
                <a:latin typeface="Book Antiqua" panose="02040602050305030304" pitchFamily="18" charset="0"/>
              </a:rPr>
              <a:t>Homer describes her as ox-eyed and white-armed</a:t>
            </a:r>
          </a:p>
          <a:p>
            <a:r>
              <a:rPr lang="en-US" sz="2400" dirty="0" smtClean="0">
                <a:latin typeface="Book Antiqua" panose="02040602050305030304" pitchFamily="18" charset="0"/>
              </a:rPr>
              <a:t>Hesiod describes her as golden-sandaled and golden-throned</a:t>
            </a:r>
          </a:p>
          <a:p>
            <a:r>
              <a:rPr lang="en-US" sz="2400" dirty="0" smtClean="0">
                <a:latin typeface="Book Antiqua" panose="02040602050305030304" pitchFamily="18" charset="0"/>
              </a:rPr>
              <a:t>Goddess of women, marriage and childbirth</a:t>
            </a:r>
          </a:p>
          <a:p>
            <a:r>
              <a:rPr lang="en-US" sz="2400" dirty="0" smtClean="0">
                <a:latin typeface="Book Antiqua" panose="02040602050305030304" pitchFamily="18" charset="0"/>
              </a:rPr>
              <a:t>The peacock (cf. Io and Argus) and cow are sacred to her</a:t>
            </a:r>
          </a:p>
          <a:p>
            <a:r>
              <a:rPr lang="en-US" sz="2400" dirty="0" smtClean="0">
                <a:latin typeface="Book Antiqua" panose="02040602050305030304" pitchFamily="18" charset="0"/>
              </a:rPr>
              <a:t>Her most important centers of worship were Argos, Sparta and Mycenae</a:t>
            </a:r>
          </a:p>
          <a:p>
            <a:r>
              <a:rPr lang="en-US" sz="2400" dirty="0" smtClean="0">
                <a:latin typeface="Book Antiqua" panose="02040602050305030304" pitchFamily="18" charset="0"/>
              </a:rPr>
              <a:t>Her Latin name is derived from the etymological root for “to shine” or “illuminate”</a:t>
            </a:r>
          </a:p>
          <a:p>
            <a:r>
              <a:rPr lang="en-US" sz="2400" dirty="0" smtClean="0">
                <a:latin typeface="Book Antiqua" panose="02040602050305030304" pitchFamily="18" charset="0"/>
              </a:rPr>
              <a:t>Her Greek name is derived from the etymological root for “beloved”, “cow-eyed” or “mistress”</a:t>
            </a:r>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9104759" y="862884"/>
            <a:ext cx="2613785" cy="5203066"/>
          </a:xfrm>
          <a:prstGeom prst="rect">
            <a:avLst/>
          </a:prstGeom>
        </p:spPr>
      </p:pic>
    </p:spTree>
    <p:extLst>
      <p:ext uri="{BB962C8B-B14F-4D97-AF65-F5344CB8AC3E}">
        <p14:creationId xmlns:p14="http://schemas.microsoft.com/office/powerpoint/2010/main" val="144868671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5155"/>
            <a:ext cx="10515600" cy="5661808"/>
          </a:xfrm>
        </p:spPr>
        <p:txBody>
          <a:bodyPr>
            <a:normAutofit fontScale="85000" lnSpcReduction="20000"/>
          </a:bodyPr>
          <a:lstStyle/>
          <a:p>
            <a:pPr marL="0" indent="0">
              <a:buNone/>
            </a:pPr>
            <a:r>
              <a:rPr lang="en-US" b="1" i="1" dirty="0" smtClean="0">
                <a:latin typeface="Book Antiqua" panose="02040602050305030304" pitchFamily="18" charset="0"/>
              </a:rPr>
              <a:t>Inhabitants of Hades</a:t>
            </a:r>
          </a:p>
          <a:p>
            <a:r>
              <a:rPr lang="en-US" b="1" i="1" dirty="0" smtClean="0">
                <a:latin typeface="Book Antiqua" panose="02040602050305030304" pitchFamily="18" charset="0"/>
              </a:rPr>
              <a:t>Minos, Rhadamanthys </a:t>
            </a:r>
            <a:r>
              <a:rPr lang="en-US" dirty="0" smtClean="0">
                <a:latin typeface="Book Antiqua" panose="02040602050305030304" pitchFamily="18" charset="0"/>
              </a:rPr>
              <a:t>(brothers and sons of Zeus and Europa) and </a:t>
            </a:r>
            <a:r>
              <a:rPr lang="en-US" b="1" i="1" dirty="0" smtClean="0">
                <a:latin typeface="Book Antiqua" panose="02040602050305030304" pitchFamily="18" charset="0"/>
              </a:rPr>
              <a:t>Aeacus</a:t>
            </a:r>
            <a:r>
              <a:rPr lang="en-US" dirty="0" smtClean="0">
                <a:latin typeface="Book Antiqua" panose="02040602050305030304" pitchFamily="18" charset="0"/>
              </a:rPr>
              <a:t> (son of Zeus and Aegina) who were the judges of the Underworld; Rhadamanthys resided in Elysium; Aeacus held the key to the gates of Hades; and Minos held the scepter of judgment; they sat in judgment in the forecourt of the palace of Hades and Persephone at the trivium (intersection of three roads) which was sacred to Hecate</a:t>
            </a:r>
          </a:p>
          <a:p>
            <a:r>
              <a:rPr lang="en-US" b="1" i="1" dirty="0" smtClean="0">
                <a:latin typeface="Book Antiqua" panose="02040602050305030304" pitchFamily="18" charset="0"/>
              </a:rPr>
              <a:t>The Erinyes (Dirae, Furies), </a:t>
            </a:r>
            <a:r>
              <a:rPr lang="en-US" dirty="0" smtClean="0">
                <a:latin typeface="Book Antiqua" panose="02040602050305030304" pitchFamily="18" charset="0"/>
              </a:rPr>
              <a:t>Alecto (unceasing anger), Megaera (Jealousy) and Tisiphone (Vengeance); they are the avengers of crime especially murder; renamed the Eumenides</a:t>
            </a:r>
            <a:r>
              <a:rPr lang="en-US" dirty="0">
                <a:latin typeface="Book Antiqua" panose="02040602050305030304" pitchFamily="18" charset="0"/>
              </a:rPr>
              <a:t> </a:t>
            </a:r>
            <a:r>
              <a:rPr lang="en-US" dirty="0" smtClean="0">
                <a:latin typeface="Book Antiqua" panose="02040602050305030304" pitchFamily="18" charset="0"/>
              </a:rPr>
              <a:t>after the trial of Orestes</a:t>
            </a:r>
          </a:p>
          <a:p>
            <a:r>
              <a:rPr lang="en-US" b="1" i="1" dirty="0" smtClean="0">
                <a:latin typeface="Book Antiqua" panose="02040602050305030304" pitchFamily="18" charset="0"/>
              </a:rPr>
              <a:t>The Moirai (Parcae, Fata, Fates) </a:t>
            </a:r>
            <a:r>
              <a:rPr lang="en-US" dirty="0" smtClean="0">
                <a:latin typeface="Book Antiqua" panose="02040602050305030304" pitchFamily="18" charset="0"/>
              </a:rPr>
              <a:t>were three in number: Clotho who spun the thread of life, Lachesis who measured the thread and Atropos who cut the thread at the end of life; they were the daughters of Nyx (Night) or Zeus and Themis); they either carry out the will of the gods or Zeus must obey their will</a:t>
            </a:r>
          </a:p>
          <a:p>
            <a:r>
              <a:rPr lang="en-US" b="1" i="1" dirty="0" smtClean="0">
                <a:latin typeface="Book Antiqua" panose="02040602050305030304" pitchFamily="18" charset="0"/>
              </a:rPr>
              <a:t>Hypnos (Somnus)</a:t>
            </a:r>
            <a:r>
              <a:rPr lang="en-US" dirty="0" smtClean="0">
                <a:latin typeface="Book Antiqua" panose="02040602050305030304" pitchFamily="18" charset="0"/>
              </a:rPr>
              <a:t> the god of sleep</a:t>
            </a:r>
            <a:r>
              <a:rPr lang="en-US" dirty="0">
                <a:latin typeface="Book Antiqua" panose="02040602050305030304" pitchFamily="18" charset="0"/>
              </a:rPr>
              <a:t>; the river Lethe flows through his cave</a:t>
            </a:r>
          </a:p>
          <a:p>
            <a:r>
              <a:rPr lang="en-US" b="1" i="1" dirty="0" smtClean="0">
                <a:latin typeface="Book Antiqua" panose="02040602050305030304" pitchFamily="18" charset="0"/>
              </a:rPr>
              <a:t>Thanatos (Mors) </a:t>
            </a:r>
            <a:r>
              <a:rPr lang="en-US" dirty="0" smtClean="0">
                <a:latin typeface="Book Antiqua" panose="02040602050305030304" pitchFamily="18" charset="0"/>
              </a:rPr>
              <a:t>the god of death</a:t>
            </a:r>
            <a:endParaRPr lang="en-US" dirty="0">
              <a:latin typeface="Book Antiqua" panose="02040602050305030304" pitchFamily="18" charset="0"/>
            </a:endParaRPr>
          </a:p>
        </p:txBody>
      </p:sp>
    </p:spTree>
    <p:extLst>
      <p:ext uri="{BB962C8B-B14F-4D97-AF65-F5344CB8AC3E}">
        <p14:creationId xmlns:p14="http://schemas.microsoft.com/office/powerpoint/2010/main" val="3839918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046" y="538619"/>
            <a:ext cx="6518753" cy="5661765"/>
          </a:xfrm>
        </p:spPr>
        <p:txBody>
          <a:bodyPr>
            <a:normAutofit lnSpcReduction="10000"/>
          </a:bodyPr>
          <a:lstStyle/>
          <a:p>
            <a:pPr marL="0" indent="0">
              <a:buNone/>
            </a:pPr>
            <a:r>
              <a:rPr lang="en-US" b="1" i="1" dirty="0" smtClean="0">
                <a:latin typeface="Book Antiqua" panose="02040602050305030304" pitchFamily="18" charset="0"/>
              </a:rPr>
              <a:t>Mortal Visitors to the Underworld</a:t>
            </a:r>
          </a:p>
          <a:p>
            <a:r>
              <a:rPr lang="en-US" dirty="0" smtClean="0">
                <a:latin typeface="Book Antiqua" panose="02040602050305030304" pitchFamily="18" charset="0"/>
              </a:rPr>
              <a:t>Odysseus to seek the advice of Tiresias</a:t>
            </a:r>
            <a:endParaRPr lang="en-US" dirty="0">
              <a:latin typeface="Book Antiqua" panose="02040602050305030304" pitchFamily="18" charset="0"/>
            </a:endParaRPr>
          </a:p>
          <a:p>
            <a:r>
              <a:rPr lang="en-US" dirty="0" smtClean="0">
                <a:latin typeface="Book Antiqua" panose="02040602050305030304" pitchFamily="18" charset="0"/>
              </a:rPr>
              <a:t>Orpheus to bring back Eurydice</a:t>
            </a:r>
          </a:p>
          <a:p>
            <a:r>
              <a:rPr lang="en-US" dirty="0" smtClean="0">
                <a:latin typeface="Book Antiqua" panose="02040602050305030304" pitchFamily="18" charset="0"/>
              </a:rPr>
              <a:t>Heracles to capture Cerberus</a:t>
            </a:r>
          </a:p>
          <a:p>
            <a:r>
              <a:rPr lang="en-US" dirty="0" smtClean="0">
                <a:latin typeface="Book Antiqua" panose="02040602050305030304" pitchFamily="18" charset="0"/>
              </a:rPr>
              <a:t>Theseus to assist Pirithous in kidnapping Persephone; both chained to the Chair of Forgetfulness; Theseus rescued by Heracles</a:t>
            </a:r>
          </a:p>
          <a:p>
            <a:r>
              <a:rPr lang="en-US" dirty="0" smtClean="0">
                <a:latin typeface="Book Antiqua" panose="02040602050305030304" pitchFamily="18" charset="0"/>
              </a:rPr>
              <a:t>Psyche to retrieve a box of beauty replenishment for Venus</a:t>
            </a:r>
          </a:p>
          <a:p>
            <a:r>
              <a:rPr lang="en-US" dirty="0" smtClean="0">
                <a:latin typeface="Book Antiqua" panose="02040602050305030304" pitchFamily="18" charset="0"/>
              </a:rPr>
              <a:t>Aeneas, assisted by the Cumaean Sibyl, to learn the future of the lineage that he was about to establish</a:t>
            </a:r>
            <a:endParaRPr lang="en-US"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a:off x="337657" y="538619"/>
            <a:ext cx="4360711" cy="5423770"/>
          </a:xfrm>
          <a:prstGeom prst="rect">
            <a:avLst/>
          </a:prstGeom>
        </p:spPr>
      </p:pic>
    </p:spTree>
    <p:extLst>
      <p:ext uri="{BB962C8B-B14F-4D97-AF65-F5344CB8AC3E}">
        <p14:creationId xmlns:p14="http://schemas.microsoft.com/office/powerpoint/2010/main" val="769281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3567"/>
            <a:ext cx="10515600" cy="5663396"/>
          </a:xfrm>
        </p:spPr>
        <p:txBody>
          <a:bodyPr>
            <a:normAutofit fontScale="85000" lnSpcReduction="20000"/>
          </a:bodyPr>
          <a:lstStyle/>
          <a:p>
            <a:pPr marL="0" indent="0">
              <a:buNone/>
            </a:pPr>
            <a:r>
              <a:rPr lang="en-US" b="1" i="1" dirty="0" smtClean="0">
                <a:latin typeface="Book Antiqua" panose="02040602050305030304" pitchFamily="18" charset="0"/>
              </a:rPr>
              <a:t>The Lesser Divinities of Olympus</a:t>
            </a:r>
          </a:p>
          <a:p>
            <a:r>
              <a:rPr lang="en-US" b="1" dirty="0" smtClean="0">
                <a:latin typeface="Book Antiqua" panose="02040602050305030304" pitchFamily="18" charset="0"/>
              </a:rPr>
              <a:t>Eros</a:t>
            </a:r>
            <a:r>
              <a:rPr lang="en-US" dirty="0" smtClean="0">
                <a:latin typeface="Book Antiqua" panose="02040602050305030304" pitchFamily="18" charset="0"/>
              </a:rPr>
              <a:t>, the son of Aphrodite and Ares </a:t>
            </a:r>
          </a:p>
          <a:p>
            <a:r>
              <a:rPr lang="en-US" b="1" dirty="0" smtClean="0">
                <a:latin typeface="Book Antiqua" panose="02040602050305030304" pitchFamily="18" charset="0"/>
              </a:rPr>
              <a:t>Eris</a:t>
            </a:r>
            <a:r>
              <a:rPr lang="en-US" dirty="0" smtClean="0">
                <a:latin typeface="Book Antiqua" panose="02040602050305030304" pitchFamily="18" charset="0"/>
              </a:rPr>
              <a:t>, the goddess of Discord</a:t>
            </a:r>
          </a:p>
          <a:p>
            <a:r>
              <a:rPr lang="en-US" b="1" dirty="0" smtClean="0">
                <a:latin typeface="Book Antiqua" panose="02040602050305030304" pitchFamily="18" charset="0"/>
              </a:rPr>
              <a:t>Anteros</a:t>
            </a:r>
            <a:r>
              <a:rPr lang="en-US" dirty="0" smtClean="0">
                <a:latin typeface="Book Antiqua" panose="02040602050305030304" pitchFamily="18" charset="0"/>
              </a:rPr>
              <a:t>, the avenger of slighted love; opposes love</a:t>
            </a:r>
          </a:p>
          <a:p>
            <a:r>
              <a:rPr lang="en-US" b="1" dirty="0" smtClean="0">
                <a:latin typeface="Book Antiqua" panose="02040602050305030304" pitchFamily="18" charset="0"/>
              </a:rPr>
              <a:t>Hymen</a:t>
            </a:r>
            <a:r>
              <a:rPr lang="en-US" dirty="0" smtClean="0">
                <a:latin typeface="Book Antiqua" panose="02040602050305030304" pitchFamily="18" charset="0"/>
              </a:rPr>
              <a:t>, the god of marriage</a:t>
            </a:r>
          </a:p>
          <a:p>
            <a:r>
              <a:rPr lang="en-US" b="1" dirty="0" smtClean="0">
                <a:latin typeface="Book Antiqua" panose="02040602050305030304" pitchFamily="18" charset="0"/>
              </a:rPr>
              <a:t>Hebe</a:t>
            </a:r>
            <a:r>
              <a:rPr lang="en-US" dirty="0" smtClean="0">
                <a:latin typeface="Book Antiqua" panose="02040602050305030304" pitchFamily="18" charset="0"/>
              </a:rPr>
              <a:t>, goddess of youth, cupbearer of the gods until her marriage to Heracles</a:t>
            </a:r>
          </a:p>
          <a:p>
            <a:r>
              <a:rPr lang="en-US" b="1" dirty="0" smtClean="0">
                <a:latin typeface="Book Antiqua" panose="02040602050305030304" pitchFamily="18" charset="0"/>
              </a:rPr>
              <a:t>Iris</a:t>
            </a:r>
            <a:r>
              <a:rPr lang="en-US" dirty="0" smtClean="0">
                <a:latin typeface="Book Antiqua" panose="02040602050305030304" pitchFamily="18" charset="0"/>
              </a:rPr>
              <a:t>, goddess of the rainbow, a messenger of the gods, especially Hera</a:t>
            </a:r>
          </a:p>
          <a:p>
            <a:r>
              <a:rPr lang="en-US" b="1" dirty="0" smtClean="0">
                <a:latin typeface="Book Antiqua" panose="02040602050305030304" pitchFamily="18" charset="0"/>
              </a:rPr>
              <a:t>The Charites (Graces), </a:t>
            </a:r>
            <a:r>
              <a:rPr lang="en-US" dirty="0" smtClean="0">
                <a:latin typeface="Book Antiqua" panose="02040602050305030304" pitchFamily="18" charset="0"/>
              </a:rPr>
              <a:t>goddesses of charm, beauty, nature and fertility; Aglaia (Splendor), Euphrosyne (Mirth) and Thalia (Good Cheer); daughters of Zeus of Eurynome; Aglaia married to Hephaestus and bore him Eucleia (Good Repute), Eupheme (Acclaim), Euthenia (Prosperity) and Philophrosyne (Welcome)</a:t>
            </a:r>
          </a:p>
          <a:p>
            <a:r>
              <a:rPr lang="en-US" b="1" dirty="0" smtClean="0">
                <a:latin typeface="Book Antiqua" panose="02040602050305030304" pitchFamily="18" charset="0"/>
              </a:rPr>
              <a:t>The Muses </a:t>
            </a:r>
            <a:r>
              <a:rPr lang="en-US" dirty="0" smtClean="0">
                <a:latin typeface="Book Antiqua" panose="02040602050305030304" pitchFamily="18" charset="0"/>
              </a:rPr>
              <a:t>who spent most of their time on Mt Helicon</a:t>
            </a:r>
          </a:p>
          <a:p>
            <a:r>
              <a:rPr lang="en-US" b="1" dirty="0" smtClean="0">
                <a:latin typeface="Book Antiqua" panose="02040602050305030304" pitchFamily="18" charset="0"/>
              </a:rPr>
              <a:t>Horae (the Seasons) </a:t>
            </a:r>
            <a:r>
              <a:rPr lang="en-US" dirty="0" smtClean="0">
                <a:latin typeface="Book Antiqua" panose="02040602050305030304" pitchFamily="18" charset="0"/>
              </a:rPr>
              <a:t>daughters of Zeus and Themis who guarded the gates of Olympus; Eunomia (Order), Dike (Justice) and Irene (Peace); they gave justice, equality before the law and peace to mortals</a:t>
            </a:r>
          </a:p>
          <a:p>
            <a:endParaRPr lang="en-US" dirty="0" smtClean="0">
              <a:latin typeface="Book Antiqua" panose="02040602050305030304" pitchFamily="18" charset="0"/>
            </a:endParaRPr>
          </a:p>
          <a:p>
            <a:endParaRPr lang="en-US" dirty="0">
              <a:latin typeface="Book Antiqua" panose="02040602050305030304" pitchFamily="18" charset="0"/>
            </a:endParaRPr>
          </a:p>
        </p:txBody>
      </p:sp>
    </p:spTree>
    <p:extLst>
      <p:ext uri="{BB962C8B-B14F-4D97-AF65-F5344CB8AC3E}">
        <p14:creationId xmlns:p14="http://schemas.microsoft.com/office/powerpoint/2010/main" val="228395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1247"/>
          </a:xfrm>
        </p:spPr>
        <p:txBody>
          <a:bodyPr>
            <a:normAutofit fontScale="90000"/>
          </a:bodyPr>
          <a:lstStyle/>
          <a:p>
            <a:pPr algn="ctr"/>
            <a:r>
              <a:rPr lang="en-US" i="1" dirty="0">
                <a:latin typeface="Book Antiqua" panose="02040602050305030304" pitchFamily="18" charset="0"/>
              </a:rPr>
              <a:t>Hephaestus (Vulcan)</a:t>
            </a:r>
            <a:br>
              <a:rPr lang="en-US" i="1" dirty="0">
                <a:latin typeface="Book Antiqua" panose="02040602050305030304" pitchFamily="18" charset="0"/>
              </a:rPr>
            </a:br>
            <a:endParaRPr lang="en-US" i="1" dirty="0"/>
          </a:p>
        </p:txBody>
      </p:sp>
      <p:sp>
        <p:nvSpPr>
          <p:cNvPr id="3" name="Content Placeholder 2"/>
          <p:cNvSpPr>
            <a:spLocks noGrp="1"/>
          </p:cNvSpPr>
          <p:nvPr>
            <p:ph idx="1"/>
          </p:nvPr>
        </p:nvSpPr>
        <p:spPr>
          <a:xfrm>
            <a:off x="838200" y="978794"/>
            <a:ext cx="10515600" cy="5198169"/>
          </a:xfrm>
        </p:spPr>
        <p:txBody>
          <a:bodyPr>
            <a:normAutofit/>
          </a:bodyPr>
          <a:lstStyle/>
          <a:p>
            <a:r>
              <a:rPr lang="en-US" sz="2400" dirty="0" smtClean="0">
                <a:latin typeface="Book Antiqua" panose="02040602050305030304" pitchFamily="18" charset="0"/>
              </a:rPr>
              <a:t>God of creative fire and terrestrial fire, i.e. volcanic eruptions, incendiary flame, the glow of the forge and divine smith</a:t>
            </a:r>
          </a:p>
          <a:p>
            <a:r>
              <a:rPr lang="en-US" sz="2400" dirty="0" smtClean="0">
                <a:latin typeface="Book Antiqua" panose="02040602050305030304" pitchFamily="18" charset="0"/>
              </a:rPr>
              <a:t>His name means “burning”, “shining” or “ flaming”</a:t>
            </a:r>
          </a:p>
          <a:p>
            <a:r>
              <a:rPr lang="en-US" sz="2400" dirty="0" smtClean="0">
                <a:latin typeface="Book Antiqua" panose="02040602050305030304" pitchFamily="18" charset="0"/>
              </a:rPr>
              <a:t>His workshop is placed in heaven or on Mt. Olympus</a:t>
            </a:r>
          </a:p>
          <a:p>
            <a:r>
              <a:rPr lang="en-US" sz="2400" dirty="0" smtClean="0">
                <a:latin typeface="Book Antiqua" panose="02040602050305030304" pitchFamily="18" charset="0"/>
              </a:rPr>
              <a:t>He has gold handmaidens that can move and speak with intelligence to assist him in his duties</a:t>
            </a:r>
          </a:p>
          <a:p>
            <a:r>
              <a:rPr lang="en-US" sz="2400" dirty="0" smtClean="0">
                <a:latin typeface="Book Antiqua" panose="02040602050305030304" pitchFamily="18" charset="0"/>
              </a:rPr>
              <a:t>Vergil places his workshop on the island of Vulcania near Sicily where he forged the armor of Aeneas at the request of Venus</a:t>
            </a:r>
          </a:p>
          <a:p>
            <a:r>
              <a:rPr lang="en-US" sz="2400" dirty="0" smtClean="0">
                <a:latin typeface="Book Antiqua" panose="02040602050305030304" pitchFamily="18" charset="0"/>
              </a:rPr>
              <a:t>He also forged the armor of Achilles, the scepter of Pelops, the dwellings  of the gods as well as their shields and spears, and the arrows of Apollo and Artemis</a:t>
            </a:r>
          </a:p>
          <a:p>
            <a:r>
              <a:rPr lang="en-US" sz="2400" dirty="0" smtClean="0">
                <a:latin typeface="Book Antiqua" panose="02040602050305030304" pitchFamily="18" charset="0"/>
              </a:rPr>
              <a:t>At times his forge is under the earth where he may be attended by the Cyclopes</a:t>
            </a:r>
            <a:endParaRPr lang="en-US" sz="2400" dirty="0">
              <a:latin typeface="Book Antiqua" panose="02040602050305030304" pitchFamily="18" charset="0"/>
            </a:endParaRPr>
          </a:p>
        </p:txBody>
      </p:sp>
    </p:spTree>
    <p:extLst>
      <p:ext uri="{BB962C8B-B14F-4D97-AF65-F5344CB8AC3E}">
        <p14:creationId xmlns:p14="http://schemas.microsoft.com/office/powerpoint/2010/main" val="2957413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1993" y="334851"/>
            <a:ext cx="8121203" cy="6194738"/>
          </a:xfrm>
        </p:spPr>
        <p:txBody>
          <a:bodyPr>
            <a:normAutofit fontScale="92500" lnSpcReduction="10000"/>
          </a:bodyPr>
          <a:lstStyle/>
          <a:p>
            <a:r>
              <a:rPr lang="en-US" sz="2400" dirty="0" smtClean="0">
                <a:latin typeface="Book Antiqua" panose="02040602050305030304" pitchFamily="18" charset="0"/>
              </a:rPr>
              <a:t>Crippled at birth, he was cast from Olympus by Hera who was ashamed of his deformity but he was rescued and returned to Olympus</a:t>
            </a:r>
          </a:p>
          <a:p>
            <a:r>
              <a:rPr lang="en-US" sz="2400" dirty="0" smtClean="0">
                <a:latin typeface="Book Antiqua" panose="02040602050305030304" pitchFamily="18" charset="0"/>
              </a:rPr>
              <a:t>On another occasion Zeus was said to have cast him from Olympus in a fit of anger and he landed on Lemnos which became an important center of his worship and cared for by the Sintians according to Homer</a:t>
            </a:r>
          </a:p>
          <a:p>
            <a:r>
              <a:rPr lang="en-US" sz="2400" dirty="0" smtClean="0">
                <a:latin typeface="Book Antiqua" panose="02040602050305030304" pitchFamily="18" charset="0"/>
              </a:rPr>
              <a:t>Some sources indicate that he was the child of Hera without Zeus since Zeus had borne Athena from his head</a:t>
            </a:r>
          </a:p>
          <a:p>
            <a:r>
              <a:rPr lang="en-US" sz="2400" dirty="0" smtClean="0">
                <a:latin typeface="Book Antiqua" panose="02040602050305030304" pitchFamily="18" charset="0"/>
              </a:rPr>
              <a:t>His wife is Aphrodite who is unfaithful to him preferring Ares instead</a:t>
            </a:r>
          </a:p>
          <a:p>
            <a:r>
              <a:rPr lang="en-US" sz="2400" dirty="0" smtClean="0">
                <a:latin typeface="Book Antiqua" panose="02040602050305030304" pitchFamily="18" charset="0"/>
              </a:rPr>
              <a:t>He is made aware of her infidelity by Helios and lays a trap for the lovers</a:t>
            </a:r>
          </a:p>
          <a:p>
            <a:r>
              <a:rPr lang="en-US" sz="2400" dirty="0" smtClean="0">
                <a:latin typeface="Book Antiqua" panose="02040602050305030304" pitchFamily="18" charset="0"/>
              </a:rPr>
              <a:t>Thinking him to be gone, Ares and Aphrodite lay upon her bed and are immediately shackled to the bed and ridiculed by their fellow male gods</a:t>
            </a:r>
          </a:p>
          <a:p>
            <a:r>
              <a:rPr lang="en-US" sz="2400" dirty="0">
                <a:latin typeface="Book Antiqua" panose="02040602050305030304" pitchFamily="18" charset="0"/>
              </a:rPr>
              <a:t> </a:t>
            </a:r>
            <a:r>
              <a:rPr lang="en-US" sz="2400" dirty="0" smtClean="0">
                <a:latin typeface="Book Antiqua" panose="02040602050305030304" pitchFamily="18" charset="0"/>
              </a:rPr>
              <a:t>He is sometimes said to be the mate of the Grace, Aglaia, and sometimes Charis, Grace herself</a:t>
            </a:r>
          </a:p>
          <a:p>
            <a:r>
              <a:rPr lang="en-US" sz="2400" dirty="0" smtClean="0">
                <a:latin typeface="Book Antiqua" panose="02040602050305030304" pitchFamily="18" charset="0"/>
              </a:rPr>
              <a:t>His attributes are the anvil, hammer and thongs</a:t>
            </a:r>
          </a:p>
          <a:p>
            <a:endParaRPr lang="en-US" sz="2400" dirty="0">
              <a:latin typeface="Book Antiqua" panose="02040602050305030304" pitchFamily="18" charset="0"/>
            </a:endParaRPr>
          </a:p>
        </p:txBody>
      </p:sp>
      <p:pic>
        <p:nvPicPr>
          <p:cNvPr id="4" name="Picture 3"/>
          <p:cNvPicPr>
            <a:picLocks noChangeAspect="1"/>
          </p:cNvPicPr>
          <p:nvPr/>
        </p:nvPicPr>
        <p:blipFill>
          <a:blip r:embed="rId2"/>
          <a:stretch>
            <a:fillRect/>
          </a:stretch>
        </p:blipFill>
        <p:spPr>
          <a:xfrm flipH="1">
            <a:off x="489009" y="334850"/>
            <a:ext cx="3046913" cy="5950039"/>
          </a:xfrm>
          <a:prstGeom prst="rect">
            <a:avLst/>
          </a:prstGeom>
        </p:spPr>
      </p:pic>
    </p:spTree>
    <p:extLst>
      <p:ext uri="{BB962C8B-B14F-4D97-AF65-F5344CB8AC3E}">
        <p14:creationId xmlns:p14="http://schemas.microsoft.com/office/powerpoint/2010/main" val="1727358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18515</TotalTime>
  <Words>9529</Words>
  <Application>Microsoft Macintosh PowerPoint</Application>
  <PresentationFormat>Custom</PresentationFormat>
  <Paragraphs>453</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THE OLYMPIANS</vt:lpstr>
      <vt:lpstr>Overview</vt:lpstr>
      <vt:lpstr>PowerPoint Presentation</vt:lpstr>
      <vt:lpstr>Hestia (Vesta)</vt:lpstr>
      <vt:lpstr>Zeus (Jupiter)</vt:lpstr>
      <vt:lpstr>PowerPoint Presentation</vt:lpstr>
      <vt:lpstr>Hera (Juno)</vt:lpstr>
      <vt:lpstr>Hephaestus (Vulcan) </vt:lpstr>
      <vt:lpstr>PowerPoint Presentation</vt:lpstr>
      <vt:lpstr>Ares (Mars) </vt:lpstr>
      <vt:lpstr>PowerPoint Presentation</vt:lpstr>
      <vt:lpstr>Poseidon (Neptune)</vt:lpstr>
      <vt:lpstr>PowerPoint Presentation</vt:lpstr>
      <vt:lpstr>PowerPoint Presentation</vt:lpstr>
      <vt:lpstr>Athena (Minerva)</vt:lpstr>
      <vt:lpstr>PowerPoint Presentation</vt:lpstr>
      <vt:lpstr>PowerPoint Presentation</vt:lpstr>
      <vt:lpstr>Aphrodite (Venus)</vt:lpstr>
      <vt:lpstr>PowerPoint Presentation</vt:lpstr>
      <vt:lpstr>PowerPoint Presentation</vt:lpstr>
      <vt:lpstr>PowerPoint Presentation</vt:lpstr>
      <vt:lpstr>Artemis (Diana) </vt:lpstr>
      <vt:lpstr>PowerPoint Presentation</vt:lpstr>
      <vt:lpstr>Apollo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Hermes (Mercury)</vt:lpstr>
      <vt:lpstr>PowerPoint Presentation</vt:lpstr>
      <vt:lpstr>PowerPoint Presentation</vt:lpstr>
      <vt:lpstr>PowerPoint Presentation</vt:lpstr>
      <vt:lpstr>Dionysus (Bacchus)</vt:lpstr>
      <vt:lpstr>PowerPoint Presentation</vt:lpstr>
      <vt:lpstr>PowerPoint Presentation</vt:lpstr>
      <vt:lpstr>PowerPoint Presentation</vt:lpstr>
      <vt:lpstr>PowerPoint Presentation</vt:lpstr>
      <vt:lpstr>PowerPoint Presentation</vt:lpstr>
      <vt:lpstr>PowerPoint Presentation</vt:lpstr>
      <vt:lpstr> Demeter (Ceres)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Hades (Pluto, Dis, Orcus)</vt:lpstr>
      <vt:lpstr>PowerPoint Presentation</vt:lpstr>
      <vt:lpstr>PowerPoint Presentation</vt:lpstr>
      <vt:lpstr>PowerPoint Presentation</vt:lpstr>
      <vt:lpstr>Hades (the Underworld)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Griffin</dc:creator>
  <cp:lastModifiedBy>Teacher</cp:lastModifiedBy>
  <cp:revision>235</cp:revision>
  <dcterms:created xsi:type="dcterms:W3CDTF">2014-10-17T20:41:53Z</dcterms:created>
  <dcterms:modified xsi:type="dcterms:W3CDTF">2015-04-24T19:31:38Z</dcterms:modified>
</cp:coreProperties>
</file>