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9" r:id="rId24"/>
    <p:sldId id="278" r:id="rId25"/>
    <p:sldId id="279" r:id="rId26"/>
    <p:sldId id="280" r:id="rId27"/>
    <p:sldId id="281" r:id="rId28"/>
    <p:sldId id="282" r:id="rId29"/>
    <p:sldId id="283" r:id="rId30"/>
    <p:sldId id="284" r:id="rId31"/>
    <p:sldId id="285" r:id="rId32"/>
    <p:sldId id="286" r:id="rId33"/>
    <p:sldId id="287" r:id="rId34"/>
    <p:sldId id="288"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B7320CB4-9CCE-480D-8BD9-42C691C6B6A9}" type="datetimeFigureOut">
              <a:rPr lang="en-US" smtClean="0"/>
              <a:pPr/>
              <a:t>9/11/2014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0DE9DB3E-6D06-4A28-AE50-6EBF37521043}"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320CB4-9CCE-480D-8BD9-42C691C6B6A9}" type="datetimeFigureOut">
              <a:rPr lang="en-US" smtClean="0"/>
              <a:pPr/>
              <a:t>9/11/2014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E9DB3E-6D06-4A28-AE50-6EBF3752104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320CB4-9CCE-480D-8BD9-42C691C6B6A9}" type="datetimeFigureOut">
              <a:rPr lang="en-US" smtClean="0"/>
              <a:pPr/>
              <a:t>9/11/2014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E9DB3E-6D06-4A28-AE50-6EBF3752104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320CB4-9CCE-480D-8BD9-42C691C6B6A9}" type="datetimeFigureOut">
              <a:rPr lang="en-US" smtClean="0"/>
              <a:pPr/>
              <a:t>9/11/2014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E9DB3E-6D06-4A28-AE50-6EBF3752104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7320CB4-9CCE-480D-8BD9-42C691C6B6A9}" type="datetimeFigureOut">
              <a:rPr lang="en-US" smtClean="0"/>
              <a:pPr/>
              <a:t>9/11/2014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0DE9DB3E-6D06-4A28-AE50-6EBF37521043}"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7320CB4-9CCE-480D-8BD9-42C691C6B6A9}" type="datetimeFigureOut">
              <a:rPr lang="en-US" smtClean="0"/>
              <a:pPr/>
              <a:t>9/11/2014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E9DB3E-6D06-4A28-AE50-6EBF3752104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7320CB4-9CCE-480D-8BD9-42C691C6B6A9}" type="datetimeFigureOut">
              <a:rPr lang="en-US" smtClean="0"/>
              <a:pPr/>
              <a:t>9/11/2014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DE9DB3E-6D06-4A28-AE50-6EBF3752104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7320CB4-9CCE-480D-8BD9-42C691C6B6A9}" type="datetimeFigureOut">
              <a:rPr lang="en-US" smtClean="0"/>
              <a:pPr/>
              <a:t>9/11/2014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DE9DB3E-6D06-4A28-AE50-6EBF3752104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320CB4-9CCE-480D-8BD9-42C691C6B6A9}" type="datetimeFigureOut">
              <a:rPr lang="en-US" smtClean="0"/>
              <a:pPr/>
              <a:t>9/11/2014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DE9DB3E-6D06-4A28-AE50-6EBF3752104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7320CB4-9CCE-480D-8BD9-42C691C6B6A9}" type="datetimeFigureOut">
              <a:rPr lang="en-US" smtClean="0"/>
              <a:pPr/>
              <a:t>9/11/2014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E9DB3E-6D06-4A28-AE50-6EBF3752104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7320CB4-9CCE-480D-8BD9-42C691C6B6A9}" type="datetimeFigureOut">
              <a:rPr lang="en-US" smtClean="0"/>
              <a:pPr/>
              <a:t>9/11/2014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E9DB3E-6D06-4A28-AE50-6EBF3752104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7320CB4-9CCE-480D-8BD9-42C691C6B6A9}" type="datetimeFigureOut">
              <a:rPr lang="en-US" smtClean="0"/>
              <a:pPr/>
              <a:t>9/11/2014</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DE9DB3E-6D06-4A28-AE50-6EBF3752104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TROJAN WAR</a:t>
            </a:r>
            <a:endParaRPr lang="en-US" dirty="0"/>
          </a:p>
        </p:txBody>
      </p:sp>
      <p:sp>
        <p:nvSpPr>
          <p:cNvPr id="5" name="Subtitle 4"/>
          <p:cNvSpPr>
            <a:spLocks noGrp="1"/>
          </p:cNvSpPr>
          <p:nvPr>
            <p:ph type="subTitle" idx="1"/>
          </p:nvPr>
        </p:nvSpPr>
        <p:spPr/>
        <p:txBody>
          <a:bodyPr/>
          <a:lstStyle/>
          <a:p>
            <a:r>
              <a:rPr lang="en-US" dirty="0" smtClean="0"/>
              <a:t>W. D. GRIFFIN, JR</a:t>
            </a:r>
          </a:p>
          <a:p>
            <a:r>
              <a:rPr lang="en-US" dirty="0" smtClean="0"/>
              <a:t>OCTOBER 26, 2013</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TROJANS (cont’d)</a:t>
            </a:r>
            <a:endParaRPr lang="en-US" dirty="0"/>
          </a:p>
        </p:txBody>
      </p:sp>
      <p:sp>
        <p:nvSpPr>
          <p:cNvPr id="3" name="Content Placeholder 2"/>
          <p:cNvSpPr>
            <a:spLocks noGrp="1"/>
          </p:cNvSpPr>
          <p:nvPr>
            <p:ph sz="half" idx="1"/>
          </p:nvPr>
        </p:nvSpPr>
        <p:spPr>
          <a:xfrm>
            <a:off x="457200" y="1600200"/>
            <a:ext cx="4038600" cy="5105400"/>
          </a:xfrm>
        </p:spPr>
        <p:txBody>
          <a:bodyPr>
            <a:normAutofit fontScale="85000" lnSpcReduction="20000"/>
          </a:bodyPr>
          <a:lstStyle/>
          <a:p>
            <a:pPr>
              <a:buNone/>
            </a:pPr>
            <a:r>
              <a:rPr lang="en-US" sz="2100" dirty="0" smtClean="0"/>
              <a:t>Cassandra</a:t>
            </a:r>
          </a:p>
          <a:p>
            <a:pPr>
              <a:buFont typeface="Wingdings" pitchFamily="2" charset="2"/>
              <a:buChar char="v"/>
            </a:pPr>
            <a:r>
              <a:rPr lang="en-US" sz="2100" dirty="0" smtClean="0"/>
              <a:t>daughter of Priam</a:t>
            </a:r>
          </a:p>
          <a:p>
            <a:pPr>
              <a:buFont typeface="Wingdings" pitchFamily="2" charset="2"/>
              <a:buChar char="v"/>
            </a:pPr>
            <a:r>
              <a:rPr lang="en-US" sz="2100" dirty="0" smtClean="0"/>
              <a:t>she was loved by Apollo and given the gift of prophecy by him</a:t>
            </a:r>
          </a:p>
          <a:p>
            <a:pPr>
              <a:buFont typeface="Wingdings" pitchFamily="2" charset="2"/>
              <a:buChar char="v"/>
            </a:pPr>
            <a:r>
              <a:rPr lang="en-US" sz="2100" dirty="0" smtClean="0"/>
              <a:t>rejected his advances and was fated that none of her prophecies would be believed</a:t>
            </a:r>
          </a:p>
          <a:p>
            <a:pPr>
              <a:buFont typeface="Wingdings" pitchFamily="2" charset="2"/>
              <a:buChar char="v"/>
            </a:pPr>
            <a:r>
              <a:rPr lang="en-US" sz="2100" dirty="0" smtClean="0"/>
              <a:t>foretold Troy’s fall and warned against the Trojan horse to no avail</a:t>
            </a:r>
          </a:p>
          <a:p>
            <a:pPr>
              <a:buFont typeface="Wingdings" pitchFamily="2" charset="2"/>
              <a:buChar char="v"/>
            </a:pPr>
            <a:r>
              <a:rPr lang="en-US" sz="2100" dirty="0" smtClean="0"/>
              <a:t>while taking refuge in the temple of Athena, she was dragged from the temple by Ajax the Locrian (Lesser), son of Oileus</a:t>
            </a:r>
          </a:p>
          <a:p>
            <a:pPr>
              <a:buFont typeface="Wingdings" pitchFamily="2" charset="2"/>
              <a:buChar char="v"/>
            </a:pPr>
            <a:r>
              <a:rPr lang="en-US" sz="2100" dirty="0" smtClean="0"/>
              <a:t>for this sacrilege the Locrians sent annually sent two daughters of noble families as temple servants to atone for the crimes of Ajax</a:t>
            </a:r>
          </a:p>
          <a:p>
            <a:pPr>
              <a:buFont typeface="Wingdings" pitchFamily="2" charset="2"/>
              <a:buChar char="v"/>
            </a:pPr>
            <a:endParaRPr lang="en-US" sz="2000" dirty="0" smtClean="0"/>
          </a:p>
          <a:p>
            <a:pPr>
              <a:buFont typeface="Wingdings" pitchFamily="2" charset="2"/>
              <a:buChar char="v"/>
            </a:pPr>
            <a:endParaRPr lang="en-US" sz="2000" dirty="0"/>
          </a:p>
        </p:txBody>
      </p:sp>
      <p:sp>
        <p:nvSpPr>
          <p:cNvPr id="4" name="Content Placeholder 3"/>
          <p:cNvSpPr>
            <a:spLocks noGrp="1"/>
          </p:cNvSpPr>
          <p:nvPr>
            <p:ph sz="half" idx="2"/>
          </p:nvPr>
        </p:nvSpPr>
        <p:spPr/>
        <p:txBody>
          <a:bodyPr>
            <a:normAutofit fontScale="85000" lnSpcReduction="20000"/>
          </a:bodyPr>
          <a:lstStyle/>
          <a:p>
            <a:endParaRPr lang="en-US" dirty="0"/>
          </a:p>
        </p:txBody>
      </p:sp>
      <p:pic>
        <p:nvPicPr>
          <p:cNvPr id="22530" name="Picture 2" descr="http://ts3.mm.bing.net/th?id=H.4639596663932474&amp;pid=15.1"/>
          <p:cNvPicPr>
            <a:picLocks noChangeAspect="1" noChangeArrowheads="1"/>
          </p:cNvPicPr>
          <p:nvPr/>
        </p:nvPicPr>
        <p:blipFill>
          <a:blip r:embed="rId2" cstate="print"/>
          <a:srcRect/>
          <a:stretch>
            <a:fillRect/>
          </a:stretch>
        </p:blipFill>
        <p:spPr bwMode="auto">
          <a:xfrm>
            <a:off x="4622802" y="1600200"/>
            <a:ext cx="4063998" cy="4572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TROJANS (cont’d)</a:t>
            </a:r>
            <a:endParaRPr lang="en-US" dirty="0"/>
          </a:p>
        </p:txBody>
      </p:sp>
      <p:sp>
        <p:nvSpPr>
          <p:cNvPr id="3" name="Content Placeholder 2"/>
          <p:cNvSpPr>
            <a:spLocks noGrp="1"/>
          </p:cNvSpPr>
          <p:nvPr>
            <p:ph sz="half" idx="1"/>
          </p:nvPr>
        </p:nvSpPr>
        <p:spPr/>
        <p:txBody>
          <a:bodyPr>
            <a:normAutofit fontScale="85000" lnSpcReduction="10000"/>
          </a:bodyPr>
          <a:lstStyle/>
          <a:p>
            <a:endParaRPr lang="en-US" dirty="0"/>
          </a:p>
        </p:txBody>
      </p:sp>
      <p:sp>
        <p:nvSpPr>
          <p:cNvPr id="4" name="Content Placeholder 3"/>
          <p:cNvSpPr>
            <a:spLocks noGrp="1"/>
          </p:cNvSpPr>
          <p:nvPr>
            <p:ph sz="half" idx="2"/>
          </p:nvPr>
        </p:nvSpPr>
        <p:spPr>
          <a:xfrm>
            <a:off x="4648200" y="1600200"/>
            <a:ext cx="4038600" cy="5029200"/>
          </a:xfrm>
        </p:spPr>
        <p:txBody>
          <a:bodyPr>
            <a:normAutofit fontScale="85000" lnSpcReduction="10000"/>
          </a:bodyPr>
          <a:lstStyle/>
          <a:p>
            <a:pPr>
              <a:buNone/>
            </a:pPr>
            <a:r>
              <a:rPr lang="en-US" sz="2000" dirty="0" smtClean="0"/>
              <a:t>Polyxena</a:t>
            </a:r>
          </a:p>
          <a:p>
            <a:pPr>
              <a:buFont typeface="Wingdings" pitchFamily="2" charset="2"/>
              <a:buChar char="v"/>
            </a:pPr>
            <a:r>
              <a:rPr lang="en-US" sz="2000" dirty="0" smtClean="0"/>
              <a:t>daughter of Priam who was claimed by the ghost of Achilles as part of his spoils</a:t>
            </a:r>
          </a:p>
          <a:p>
            <a:pPr>
              <a:buFont typeface="Wingdings" pitchFamily="2" charset="2"/>
              <a:buChar char="v"/>
            </a:pPr>
            <a:r>
              <a:rPr lang="en-US" sz="2000" dirty="0" smtClean="0"/>
              <a:t>sacrificed at his tomb by the Greeks before they set sail for home</a:t>
            </a:r>
          </a:p>
          <a:p>
            <a:pPr>
              <a:buNone/>
            </a:pPr>
            <a:r>
              <a:rPr lang="en-US" sz="2000" dirty="0" smtClean="0"/>
              <a:t>Antenor</a:t>
            </a:r>
          </a:p>
          <a:p>
            <a:pPr>
              <a:buFont typeface="Wingdings" pitchFamily="2" charset="2"/>
              <a:buChar char="v"/>
            </a:pPr>
            <a:r>
              <a:rPr lang="en-US" sz="2000" dirty="0" smtClean="0"/>
              <a:t>wanted no part of war and suggested that Helen be returned </a:t>
            </a:r>
          </a:p>
          <a:p>
            <a:pPr>
              <a:buFont typeface="Wingdings" pitchFamily="2" charset="2"/>
              <a:buChar char="v"/>
            </a:pPr>
            <a:r>
              <a:rPr lang="en-US" sz="2000" dirty="0" smtClean="0"/>
              <a:t>saved the Greek ambassadors from the Trojans and protested the breaking of a truce by the Trojans in the last year of the war</a:t>
            </a:r>
          </a:p>
          <a:p>
            <a:pPr>
              <a:buFont typeface="Wingdings" pitchFamily="2" charset="2"/>
              <a:buChar char="v"/>
            </a:pPr>
            <a:r>
              <a:rPr lang="en-US" sz="2000" dirty="0" smtClean="0"/>
              <a:t>spared by the Greeks and allowed him to escape with his wife, Theano, a priestess of Athena</a:t>
            </a:r>
          </a:p>
          <a:p>
            <a:pPr>
              <a:buFont typeface="Wingdings" pitchFamily="2" charset="2"/>
              <a:buChar char="v"/>
            </a:pPr>
            <a:r>
              <a:rPr lang="en-US" sz="2000" dirty="0" smtClean="0"/>
              <a:t>reached Italy and founded the city of Patavium (Padua)</a:t>
            </a:r>
            <a:endParaRPr lang="en-US" sz="2000" dirty="0"/>
          </a:p>
        </p:txBody>
      </p:sp>
      <p:pic>
        <p:nvPicPr>
          <p:cNvPr id="23554" name="Picture 2" descr="http://ts1.explicit.bing.net/th?id=H.4644982576057212&amp;pid=15.1"/>
          <p:cNvPicPr>
            <a:picLocks noChangeAspect="1" noChangeArrowheads="1"/>
          </p:cNvPicPr>
          <p:nvPr/>
        </p:nvPicPr>
        <p:blipFill>
          <a:blip r:embed="rId2" cstate="print"/>
          <a:srcRect/>
          <a:stretch>
            <a:fillRect/>
          </a:stretch>
        </p:blipFill>
        <p:spPr bwMode="auto">
          <a:xfrm>
            <a:off x="457200" y="1600200"/>
            <a:ext cx="4018788" cy="4572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TROJANS (cont’d)</a:t>
            </a:r>
            <a:endParaRPr lang="en-US" dirty="0"/>
          </a:p>
        </p:txBody>
      </p:sp>
      <p:sp>
        <p:nvSpPr>
          <p:cNvPr id="3" name="Content Placeholder 2"/>
          <p:cNvSpPr>
            <a:spLocks noGrp="1"/>
          </p:cNvSpPr>
          <p:nvPr>
            <p:ph sz="half" idx="1"/>
          </p:nvPr>
        </p:nvSpPr>
        <p:spPr>
          <a:xfrm>
            <a:off x="457200" y="1600201"/>
            <a:ext cx="4343400" cy="3200400"/>
          </a:xfrm>
        </p:spPr>
        <p:txBody>
          <a:bodyPr>
            <a:noAutofit/>
          </a:bodyPr>
          <a:lstStyle/>
          <a:p>
            <a:pPr>
              <a:buNone/>
            </a:pPr>
            <a:r>
              <a:rPr lang="en-US" sz="2400" dirty="0" smtClean="0"/>
              <a:t>Aeneas</a:t>
            </a:r>
          </a:p>
          <a:p>
            <a:pPr>
              <a:buFont typeface="Wingdings" pitchFamily="2" charset="2"/>
              <a:buChar char="v"/>
            </a:pPr>
            <a:r>
              <a:rPr lang="en-US" sz="2400" dirty="0" smtClean="0"/>
              <a:t>son of Anchises and Aphrodite</a:t>
            </a:r>
          </a:p>
          <a:p>
            <a:pPr>
              <a:buFont typeface="Wingdings" pitchFamily="2" charset="2"/>
              <a:buChar char="v"/>
            </a:pPr>
            <a:r>
              <a:rPr lang="en-US" sz="2400" dirty="0" smtClean="0"/>
              <a:t>a mighty warrior in the </a:t>
            </a:r>
            <a:r>
              <a:rPr lang="en-US" sz="2400" i="1" dirty="0" smtClean="0"/>
              <a:t>Iliad </a:t>
            </a:r>
            <a:r>
              <a:rPr lang="en-US" sz="2400" dirty="0" smtClean="0"/>
              <a:t>but a lesser one than Hector and Achilles</a:t>
            </a:r>
          </a:p>
          <a:p>
            <a:pPr>
              <a:buFont typeface="Wingdings" pitchFamily="2" charset="2"/>
              <a:buChar char="v"/>
            </a:pPr>
            <a:r>
              <a:rPr lang="en-US" sz="2400" dirty="0" smtClean="0"/>
              <a:t>Fights Achilles but is saved from an inevitable death by Poseidon</a:t>
            </a:r>
          </a:p>
        </p:txBody>
      </p:sp>
      <p:sp>
        <p:nvSpPr>
          <p:cNvPr id="4" name="Content Placeholder 3"/>
          <p:cNvSpPr>
            <a:spLocks noGrp="1"/>
          </p:cNvSpPr>
          <p:nvPr>
            <p:ph sz="half" idx="2"/>
          </p:nvPr>
        </p:nvSpPr>
        <p:spPr>
          <a:xfrm>
            <a:off x="609600" y="5181600"/>
            <a:ext cx="8229600" cy="914400"/>
          </a:xfrm>
        </p:spPr>
        <p:txBody>
          <a:bodyPr>
            <a:normAutofit/>
          </a:bodyPr>
          <a:lstStyle/>
          <a:p>
            <a:pPr>
              <a:buFont typeface="Wingdings" pitchFamily="2" charset="2"/>
              <a:buChar char="v"/>
            </a:pPr>
            <a:r>
              <a:rPr lang="en-US" sz="2400" dirty="0" smtClean="0"/>
              <a:t>Poseidon foretells that Aeneas will rule Troy since Zeus has withdrawn his favor from Priam</a:t>
            </a:r>
          </a:p>
          <a:p>
            <a:pPr>
              <a:buFont typeface="Wingdings" pitchFamily="2" charset="2"/>
              <a:buChar char="v"/>
            </a:pPr>
            <a:endParaRPr lang="en-US" sz="2000" dirty="0"/>
          </a:p>
        </p:txBody>
      </p:sp>
      <p:pic>
        <p:nvPicPr>
          <p:cNvPr id="24578" name="Picture 2" descr="http://ts1.mm.bing.net/th?id=H.4964429334971804&amp;pid=15.1"/>
          <p:cNvPicPr>
            <a:picLocks noChangeAspect="1" noChangeArrowheads="1"/>
          </p:cNvPicPr>
          <p:nvPr/>
        </p:nvPicPr>
        <p:blipFill>
          <a:blip r:embed="rId2" cstate="print"/>
          <a:srcRect/>
          <a:stretch>
            <a:fillRect/>
          </a:stretch>
        </p:blipFill>
        <p:spPr bwMode="auto">
          <a:xfrm>
            <a:off x="4648200" y="1600200"/>
            <a:ext cx="4076700" cy="32004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TROJANS (cont’d)</a:t>
            </a:r>
            <a:endParaRPr lang="en-US" dirty="0"/>
          </a:p>
        </p:txBody>
      </p:sp>
      <p:sp>
        <p:nvSpPr>
          <p:cNvPr id="3" name="Content Placeholder 2"/>
          <p:cNvSpPr>
            <a:spLocks noGrp="1"/>
          </p:cNvSpPr>
          <p:nvPr>
            <p:ph sz="half" idx="1"/>
          </p:nvPr>
        </p:nvSpPr>
        <p:spPr/>
        <p:txBody>
          <a:bodyPr>
            <a:normAutofit fontScale="92500" lnSpcReduction="10000"/>
          </a:bodyPr>
          <a:lstStyle/>
          <a:p>
            <a:endParaRPr lang="en-US" dirty="0"/>
          </a:p>
        </p:txBody>
      </p:sp>
      <p:sp>
        <p:nvSpPr>
          <p:cNvPr id="4" name="Content Placeholder 3"/>
          <p:cNvSpPr>
            <a:spLocks noGrp="1"/>
          </p:cNvSpPr>
          <p:nvPr>
            <p:ph sz="half" idx="2"/>
          </p:nvPr>
        </p:nvSpPr>
        <p:spPr>
          <a:xfrm>
            <a:off x="3581400" y="1600200"/>
            <a:ext cx="5105400" cy="4525963"/>
          </a:xfrm>
        </p:spPr>
        <p:txBody>
          <a:bodyPr>
            <a:normAutofit fontScale="92500" lnSpcReduction="10000"/>
          </a:bodyPr>
          <a:lstStyle/>
          <a:p>
            <a:pPr>
              <a:buNone/>
            </a:pPr>
            <a:r>
              <a:rPr lang="en-US" sz="2000" dirty="0" smtClean="0"/>
              <a:t>Notable Allies</a:t>
            </a:r>
          </a:p>
          <a:p>
            <a:pPr>
              <a:buNone/>
            </a:pPr>
            <a:r>
              <a:rPr lang="en-US" sz="2000" dirty="0" smtClean="0"/>
              <a:t>Sarpedon (Lycia)</a:t>
            </a:r>
          </a:p>
          <a:p>
            <a:pPr>
              <a:buFont typeface="Wingdings" pitchFamily="2" charset="2"/>
              <a:buChar char="v"/>
            </a:pPr>
            <a:r>
              <a:rPr lang="en-US" sz="2000" dirty="0" smtClean="0"/>
              <a:t>son of Zeus, killed by Patroclus, but unable to be saved by his father</a:t>
            </a:r>
          </a:p>
          <a:p>
            <a:pPr>
              <a:buFont typeface="Wingdings" pitchFamily="2" charset="2"/>
              <a:buChar char="v"/>
            </a:pPr>
            <a:r>
              <a:rPr lang="en-US" sz="2000" dirty="0" smtClean="0"/>
              <a:t>Zeus rained down drops of blood on earth to honor him</a:t>
            </a:r>
          </a:p>
          <a:p>
            <a:pPr>
              <a:buNone/>
            </a:pPr>
            <a:r>
              <a:rPr lang="en-US" sz="2000" dirty="0" smtClean="0"/>
              <a:t>Glaucus (Lycia)</a:t>
            </a:r>
          </a:p>
          <a:p>
            <a:pPr>
              <a:buFont typeface="Wingdings" pitchFamily="2" charset="2"/>
              <a:buChar char="v"/>
            </a:pPr>
            <a:r>
              <a:rPr lang="en-US" sz="2000" dirty="0" smtClean="0"/>
              <a:t>about to fight Diomedes, but realized that they were hereditary guest friends</a:t>
            </a:r>
          </a:p>
          <a:p>
            <a:pPr>
              <a:buFont typeface="Wingdings" pitchFamily="2" charset="2"/>
              <a:buChar char="v"/>
            </a:pPr>
            <a:r>
              <a:rPr lang="en-US" sz="2000" dirty="0" smtClean="0"/>
              <a:t>Exchanged armor and parted friends</a:t>
            </a:r>
          </a:p>
          <a:p>
            <a:pPr>
              <a:buFont typeface="Wingdings" pitchFamily="2" charset="2"/>
              <a:buChar char="v"/>
            </a:pPr>
            <a:r>
              <a:rPr lang="en-US" sz="2000" dirty="0" smtClean="0"/>
              <a:t>Diomedes got the better of the deal as his armor was bronze and Glaucus’ was gold</a:t>
            </a:r>
          </a:p>
          <a:p>
            <a:pPr>
              <a:buFont typeface="Wingdings" pitchFamily="2" charset="2"/>
              <a:buChar char="v"/>
            </a:pPr>
            <a:r>
              <a:rPr lang="en-US" sz="2000" dirty="0" smtClean="0"/>
              <a:t>Killed by Ajax Telamon (the Greater) in the fight over Achilles’ corpse</a:t>
            </a:r>
          </a:p>
          <a:p>
            <a:pPr>
              <a:buFont typeface="Wingdings" pitchFamily="2" charset="2"/>
              <a:buChar char="v"/>
            </a:pPr>
            <a:endParaRPr lang="en-US" sz="2000" dirty="0" smtClean="0"/>
          </a:p>
          <a:p>
            <a:pPr>
              <a:buFont typeface="Wingdings" pitchFamily="2" charset="2"/>
              <a:buChar char="v"/>
            </a:pPr>
            <a:endParaRPr lang="en-US" sz="2000" dirty="0"/>
          </a:p>
        </p:txBody>
      </p:sp>
      <p:pic>
        <p:nvPicPr>
          <p:cNvPr id="25602" name="Picture 2" descr="http://ts4.mm.bing.net/th?id=H.4981849726912883&amp;pid=15.1"/>
          <p:cNvPicPr>
            <a:picLocks noChangeAspect="1" noChangeArrowheads="1"/>
          </p:cNvPicPr>
          <p:nvPr/>
        </p:nvPicPr>
        <p:blipFill>
          <a:blip r:embed="rId2" cstate="print"/>
          <a:srcRect/>
          <a:stretch>
            <a:fillRect/>
          </a:stretch>
        </p:blipFill>
        <p:spPr bwMode="auto">
          <a:xfrm>
            <a:off x="457200" y="1600200"/>
            <a:ext cx="3124200" cy="4572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457200" y="1600200"/>
            <a:ext cx="3124200" cy="4525963"/>
          </a:xfrm>
        </p:spPr>
        <p:txBody>
          <a:bodyPr/>
          <a:lstStyle/>
          <a:p>
            <a:endParaRPr lang="en-US" dirty="0"/>
          </a:p>
        </p:txBody>
      </p:sp>
      <p:sp>
        <p:nvSpPr>
          <p:cNvPr id="4" name="Content Placeholder 3"/>
          <p:cNvSpPr>
            <a:spLocks noGrp="1"/>
          </p:cNvSpPr>
          <p:nvPr>
            <p:ph sz="half" idx="2"/>
          </p:nvPr>
        </p:nvSpPr>
        <p:spPr>
          <a:xfrm>
            <a:off x="3581400" y="1600200"/>
            <a:ext cx="5105400" cy="4525963"/>
          </a:xfrm>
        </p:spPr>
        <p:txBody>
          <a:bodyPr>
            <a:normAutofit/>
          </a:bodyPr>
          <a:lstStyle/>
          <a:p>
            <a:pPr>
              <a:buNone/>
            </a:pPr>
            <a:r>
              <a:rPr lang="en-US" sz="2000" dirty="0" smtClean="0"/>
              <a:t>Notable Allies (cont’d)</a:t>
            </a:r>
          </a:p>
          <a:p>
            <a:pPr>
              <a:buNone/>
            </a:pPr>
            <a:r>
              <a:rPr lang="en-US" sz="2000" dirty="0" smtClean="0"/>
              <a:t>Rhesus (Thrace)</a:t>
            </a:r>
          </a:p>
          <a:p>
            <a:pPr>
              <a:buFont typeface="Wingdings" pitchFamily="2" charset="2"/>
              <a:buChar char="v"/>
            </a:pPr>
            <a:r>
              <a:rPr lang="en-US" sz="2000" dirty="0" smtClean="0"/>
              <a:t>said to the son of Eioneus (Homer) or the river god Stymon and a Muse, either Calliope, Euterpe or Terpshichore</a:t>
            </a:r>
          </a:p>
          <a:p>
            <a:pPr>
              <a:buFont typeface="Wingdings" pitchFamily="2" charset="2"/>
              <a:buChar char="v"/>
            </a:pPr>
            <a:r>
              <a:rPr lang="en-US" sz="2000" dirty="0" smtClean="0"/>
              <a:t>had beautiful white horses</a:t>
            </a:r>
          </a:p>
          <a:p>
            <a:pPr>
              <a:buFont typeface="Wingdings" pitchFamily="2" charset="2"/>
              <a:buChar char="v"/>
            </a:pPr>
            <a:r>
              <a:rPr lang="en-US" sz="2000" dirty="0" smtClean="0"/>
              <a:t>killed in his tent along with 12 of his men by Diomedes and Odysseus after learning from the Trojan spy Dolon that  he had just arrived from Thrace</a:t>
            </a:r>
          </a:p>
          <a:p>
            <a:pPr>
              <a:buFont typeface="Wingdings" pitchFamily="2" charset="2"/>
              <a:buChar char="v"/>
            </a:pPr>
            <a:r>
              <a:rPr lang="en-US" sz="2000" dirty="0" smtClean="0"/>
              <a:t>worshiped as a hero in Thrace</a:t>
            </a:r>
          </a:p>
          <a:p>
            <a:pPr>
              <a:buNone/>
            </a:pPr>
            <a:endParaRPr lang="en-US" sz="2000" dirty="0"/>
          </a:p>
        </p:txBody>
      </p:sp>
      <p:sp>
        <p:nvSpPr>
          <p:cNvPr id="5" name="Title 1"/>
          <p:cNvSpPr txBox="1">
            <a:spLocks/>
          </p:cNvSpPr>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THE TROJANS (cont’d)</a:t>
            </a:r>
            <a:endParaRPr kumimoji="0" lang="en-US" sz="41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
        <p:nvSpPr>
          <p:cNvPr id="6" name="Content Placeholder 3"/>
          <p:cNvSpPr txBox="1">
            <a:spLocks/>
          </p:cNvSpPr>
          <p:nvPr/>
        </p:nvSpPr>
        <p:spPr>
          <a:xfrm>
            <a:off x="3581400" y="1600200"/>
            <a:ext cx="5105400" cy="4525963"/>
          </a:xfrm>
          <a:prstGeom prst="rect">
            <a:avLst/>
          </a:prstGeom>
        </p:spPr>
        <p:txBody>
          <a:bodyPr vert="horz">
            <a:norm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Char char="v"/>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Char char="v"/>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2" descr="http://ts4.mm.bing.net/th?id=H.4981849726912883&amp;pid=15.1"/>
          <p:cNvPicPr>
            <a:picLocks noChangeAspect="1" noChangeArrowheads="1"/>
          </p:cNvPicPr>
          <p:nvPr/>
        </p:nvPicPr>
        <p:blipFill>
          <a:blip r:embed="rId2" cstate="print"/>
          <a:srcRect/>
          <a:stretch>
            <a:fillRect/>
          </a:stretch>
        </p:blipFill>
        <p:spPr bwMode="auto">
          <a:xfrm>
            <a:off x="457200" y="1600200"/>
            <a:ext cx="3124200" cy="4572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TROJANS (cont’d)</a:t>
            </a:r>
            <a:endParaRPr lang="en-US" dirty="0"/>
          </a:p>
        </p:txBody>
      </p:sp>
      <p:sp>
        <p:nvSpPr>
          <p:cNvPr id="3" name="Content Placeholder 2"/>
          <p:cNvSpPr>
            <a:spLocks noGrp="1"/>
          </p:cNvSpPr>
          <p:nvPr>
            <p:ph sz="half" idx="1"/>
          </p:nvPr>
        </p:nvSpPr>
        <p:spPr>
          <a:xfrm>
            <a:off x="457200" y="4876800"/>
            <a:ext cx="8382000" cy="1981200"/>
          </a:xfrm>
        </p:spPr>
        <p:txBody>
          <a:bodyPr>
            <a:normAutofit lnSpcReduction="10000"/>
          </a:bodyPr>
          <a:lstStyle/>
          <a:p>
            <a:pPr>
              <a:buFont typeface="Wingdings" pitchFamily="2" charset="2"/>
              <a:buChar char="v"/>
            </a:pPr>
            <a:r>
              <a:rPr lang="en-US" sz="2000" dirty="0"/>
              <a:t>son of Eos and </a:t>
            </a:r>
            <a:r>
              <a:rPr lang="en-US" sz="2000" dirty="0" err="1"/>
              <a:t>Tithonus</a:t>
            </a:r>
            <a:r>
              <a:rPr lang="en-US" sz="2000" dirty="0"/>
              <a:t>, a brother of </a:t>
            </a:r>
            <a:r>
              <a:rPr lang="en-US" sz="2000" dirty="0" err="1"/>
              <a:t>Priam</a:t>
            </a:r>
            <a:endParaRPr lang="en-US" sz="2000" dirty="0"/>
          </a:p>
          <a:p>
            <a:pPr>
              <a:buFont typeface="Wingdings" pitchFamily="2" charset="2"/>
              <a:buChar char="v"/>
            </a:pPr>
            <a:r>
              <a:rPr lang="en-US" sz="2000" dirty="0" smtClean="0"/>
              <a:t>Slew </a:t>
            </a:r>
            <a:r>
              <a:rPr lang="en-US" sz="2000" dirty="0" err="1" smtClean="0"/>
              <a:t>Antilochus</a:t>
            </a:r>
            <a:r>
              <a:rPr lang="en-US" sz="2000" dirty="0" smtClean="0"/>
              <a:t>, son of Nestor, and then is slain by Achilles (both had armor made by Hephaestus)</a:t>
            </a:r>
          </a:p>
          <a:p>
            <a:pPr>
              <a:buFont typeface="Wingdings" pitchFamily="2" charset="2"/>
              <a:buChar char="v"/>
            </a:pPr>
            <a:r>
              <a:rPr lang="en-US" sz="2000" dirty="0" smtClean="0"/>
              <a:t>after his death his followers were turned into birds that fought around his tomb</a:t>
            </a:r>
          </a:p>
          <a:p>
            <a:pPr>
              <a:buFont typeface="Wingdings" pitchFamily="2" charset="2"/>
              <a:buChar char="v"/>
            </a:pPr>
            <a:r>
              <a:rPr lang="en-US" sz="2000" dirty="0" smtClean="0"/>
              <a:t>The tears shed by Eos (Aurora) became the morning dewdrops</a:t>
            </a:r>
          </a:p>
          <a:p>
            <a:pPr>
              <a:buFont typeface="Wingdings" pitchFamily="2" charset="2"/>
              <a:buChar char="v"/>
            </a:pPr>
            <a:endParaRPr lang="en-US" sz="2000" dirty="0"/>
          </a:p>
        </p:txBody>
      </p:sp>
      <p:sp>
        <p:nvSpPr>
          <p:cNvPr id="4" name="Content Placeholder 3"/>
          <p:cNvSpPr>
            <a:spLocks noGrp="1"/>
          </p:cNvSpPr>
          <p:nvPr>
            <p:ph sz="half" idx="2"/>
          </p:nvPr>
        </p:nvSpPr>
        <p:spPr>
          <a:xfrm>
            <a:off x="4495800" y="1600201"/>
            <a:ext cx="4191000" cy="3276600"/>
          </a:xfrm>
        </p:spPr>
        <p:txBody>
          <a:bodyPr>
            <a:normAutofit lnSpcReduction="10000"/>
          </a:bodyPr>
          <a:lstStyle/>
          <a:p>
            <a:pPr>
              <a:buNone/>
            </a:pPr>
            <a:r>
              <a:rPr lang="en-US" sz="2000" dirty="0" smtClean="0"/>
              <a:t>Notable Allies (cont’d)</a:t>
            </a:r>
          </a:p>
          <a:p>
            <a:pPr>
              <a:buNone/>
            </a:pPr>
            <a:r>
              <a:rPr lang="en-US" sz="2000" dirty="0" smtClean="0"/>
              <a:t>Penthesilea (Amazons)</a:t>
            </a:r>
          </a:p>
          <a:p>
            <a:pPr>
              <a:buFont typeface="Wingdings" pitchFamily="2" charset="2"/>
              <a:buChar char="v"/>
            </a:pPr>
            <a:r>
              <a:rPr lang="en-US" sz="2000" dirty="0" smtClean="0"/>
              <a:t>slain by Achilles in battle</a:t>
            </a:r>
          </a:p>
          <a:p>
            <a:pPr>
              <a:buFont typeface="Wingdings" pitchFamily="2" charset="2"/>
              <a:buChar char="v"/>
            </a:pPr>
            <a:r>
              <a:rPr lang="en-US" sz="2000" dirty="0" smtClean="0"/>
              <a:t>Achilles mourned her for her beauty and was taunted by Thersites for  his actions</a:t>
            </a:r>
          </a:p>
          <a:p>
            <a:pPr>
              <a:buFont typeface="Wingdings" pitchFamily="2" charset="2"/>
              <a:buChar char="v"/>
            </a:pPr>
            <a:r>
              <a:rPr lang="en-US" sz="2000" dirty="0" smtClean="0"/>
              <a:t>Achilles slew Thersites  and was forced to do penance on Lesbos for one year</a:t>
            </a:r>
          </a:p>
          <a:p>
            <a:pPr marL="137160" indent="0">
              <a:buNone/>
            </a:pPr>
            <a:r>
              <a:rPr lang="en-US" sz="2000" dirty="0" err="1" smtClean="0"/>
              <a:t>Memnon</a:t>
            </a:r>
            <a:r>
              <a:rPr lang="en-US" sz="2000" dirty="0" smtClean="0"/>
              <a:t> </a:t>
            </a:r>
            <a:r>
              <a:rPr lang="en-US" sz="2000" smtClean="0"/>
              <a:t>(Ethiopia)</a:t>
            </a:r>
            <a:endParaRPr lang="en-US" sz="2000" dirty="0" smtClean="0"/>
          </a:p>
          <a:p>
            <a:pPr>
              <a:buFont typeface="Wingdings" pitchFamily="2" charset="2"/>
              <a:buChar char="v"/>
            </a:pPr>
            <a:endParaRPr lang="en-US" sz="2000" dirty="0" smtClean="0"/>
          </a:p>
          <a:p>
            <a:pPr>
              <a:buNone/>
            </a:pPr>
            <a:endParaRPr lang="en-US" dirty="0"/>
          </a:p>
        </p:txBody>
      </p:sp>
      <p:pic>
        <p:nvPicPr>
          <p:cNvPr id="26628" name="Picture 4" descr="http://ts4.mm.bing.net/th?id=H.4969080784029347&amp;pid=15.1"/>
          <p:cNvPicPr>
            <a:picLocks noChangeAspect="1" noChangeArrowheads="1"/>
          </p:cNvPicPr>
          <p:nvPr/>
        </p:nvPicPr>
        <p:blipFill>
          <a:blip r:embed="rId2" cstate="print"/>
          <a:srcRect/>
          <a:stretch>
            <a:fillRect/>
          </a:stretch>
        </p:blipFill>
        <p:spPr bwMode="auto">
          <a:xfrm>
            <a:off x="457200" y="1600200"/>
            <a:ext cx="4038600" cy="328472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TROJAN WAR: </a:t>
            </a:r>
            <a:br>
              <a:rPr lang="en-US" dirty="0" smtClean="0"/>
            </a:br>
            <a:r>
              <a:rPr lang="en-US" dirty="0" smtClean="0"/>
              <a:t>PART 2-THE GREEKS</a:t>
            </a:r>
            <a:endParaRPr lang="en-US" dirty="0"/>
          </a:p>
        </p:txBody>
      </p:sp>
      <p:sp>
        <p:nvSpPr>
          <p:cNvPr id="3" name="Content Placeholder 2"/>
          <p:cNvSpPr>
            <a:spLocks noGrp="1"/>
          </p:cNvSpPr>
          <p:nvPr>
            <p:ph sz="half" idx="1"/>
          </p:nvPr>
        </p:nvSpPr>
        <p:spPr>
          <a:xfrm>
            <a:off x="457200" y="4648200"/>
            <a:ext cx="8458200" cy="2209800"/>
          </a:xfrm>
        </p:spPr>
        <p:txBody>
          <a:bodyPr>
            <a:normAutofit fontScale="92500"/>
          </a:bodyPr>
          <a:lstStyle/>
          <a:p>
            <a:pPr>
              <a:buNone/>
            </a:pPr>
            <a:r>
              <a:rPr lang="en-US" sz="2000" dirty="0" smtClean="0"/>
              <a:t>Agamemnon*</a:t>
            </a:r>
          </a:p>
          <a:p>
            <a:pPr>
              <a:buFont typeface="Wingdings" pitchFamily="2" charset="2"/>
              <a:buChar char="v"/>
            </a:pPr>
            <a:r>
              <a:rPr lang="en-US" sz="2000" dirty="0" smtClean="0"/>
              <a:t>king of Mycenae (considered the most powerful of the Greek city-states)</a:t>
            </a:r>
          </a:p>
          <a:p>
            <a:pPr>
              <a:buFont typeface="Wingdings" pitchFamily="2" charset="2"/>
              <a:buChar char="v"/>
            </a:pPr>
            <a:r>
              <a:rPr lang="en-US" sz="2000" dirty="0" smtClean="0"/>
              <a:t>brother of Menelaus and husband of Clytemnestra</a:t>
            </a:r>
          </a:p>
          <a:p>
            <a:pPr>
              <a:buFont typeface="Wingdings" pitchFamily="2" charset="2"/>
              <a:buChar char="v"/>
            </a:pPr>
            <a:r>
              <a:rPr lang="en-US" sz="2000" dirty="0" smtClean="0"/>
              <a:t>father of Iphigenia, Chrysothemis, Orestes and Electra</a:t>
            </a:r>
          </a:p>
          <a:p>
            <a:pPr>
              <a:buFont typeface="Wingdings" pitchFamily="2" charset="2"/>
              <a:buChar char="v"/>
            </a:pPr>
            <a:r>
              <a:rPr lang="en-US" sz="2000" dirty="0" smtClean="0"/>
              <a:t>leader of the Greek forces in the Trojan War</a:t>
            </a:r>
          </a:p>
          <a:p>
            <a:pPr>
              <a:buNone/>
            </a:pPr>
            <a:r>
              <a:rPr lang="en-US" sz="2000" dirty="0" smtClean="0"/>
              <a:t>*also referred to a the Atreides, or Atreidae, sons of Atreus</a:t>
            </a:r>
          </a:p>
          <a:p>
            <a:endParaRPr lang="en-US" sz="2000" dirty="0"/>
          </a:p>
        </p:txBody>
      </p:sp>
      <p:sp>
        <p:nvSpPr>
          <p:cNvPr id="4" name="Content Placeholder 3"/>
          <p:cNvSpPr>
            <a:spLocks noGrp="1"/>
          </p:cNvSpPr>
          <p:nvPr>
            <p:ph sz="half" idx="2"/>
          </p:nvPr>
        </p:nvSpPr>
        <p:spPr>
          <a:xfrm>
            <a:off x="4648200" y="1447800"/>
            <a:ext cx="4038600" cy="3200401"/>
          </a:xfrm>
        </p:spPr>
        <p:txBody>
          <a:bodyPr>
            <a:normAutofit fontScale="92500"/>
          </a:bodyPr>
          <a:lstStyle/>
          <a:p>
            <a:pPr>
              <a:buNone/>
            </a:pPr>
            <a:r>
              <a:rPr lang="en-US" sz="2000" dirty="0" smtClean="0"/>
              <a:t>Note:  also referred to as Achaeans</a:t>
            </a:r>
          </a:p>
          <a:p>
            <a:pPr>
              <a:buNone/>
            </a:pPr>
            <a:r>
              <a:rPr lang="en-US" sz="2000" dirty="0" smtClean="0"/>
              <a:t>Menelaus*</a:t>
            </a:r>
          </a:p>
          <a:p>
            <a:pPr>
              <a:buFont typeface="Wingdings" pitchFamily="2" charset="2"/>
              <a:buChar char="v"/>
            </a:pPr>
            <a:r>
              <a:rPr lang="en-US" sz="2000" dirty="0" smtClean="0"/>
              <a:t>king of Sparta (Lacadaemon) and husband of Helen</a:t>
            </a:r>
          </a:p>
          <a:p>
            <a:pPr>
              <a:buFont typeface="Wingdings" pitchFamily="2" charset="2"/>
              <a:buChar char="v"/>
            </a:pPr>
            <a:r>
              <a:rPr lang="en-US" sz="2000" dirty="0" smtClean="0"/>
              <a:t>does not play a major role except facing Paris in single combat</a:t>
            </a:r>
          </a:p>
          <a:p>
            <a:pPr>
              <a:buFont typeface="Wingdings" pitchFamily="2" charset="2"/>
              <a:buChar char="v"/>
            </a:pPr>
            <a:r>
              <a:rPr lang="en-US" sz="2000" dirty="0" smtClean="0"/>
              <a:t>thwarted by Aphrodite in his attempts to kill Paris</a:t>
            </a:r>
          </a:p>
        </p:txBody>
      </p:sp>
      <p:pic>
        <p:nvPicPr>
          <p:cNvPr id="1026" name="Picture 2" descr="http://ts2.explicit.bing.net/th?id=H.4670017947896021&amp;pid=15.1"/>
          <p:cNvPicPr>
            <a:picLocks noChangeAspect="1" noChangeArrowheads="1"/>
          </p:cNvPicPr>
          <p:nvPr/>
        </p:nvPicPr>
        <p:blipFill>
          <a:blip r:embed="rId2" cstate="print"/>
          <a:srcRect/>
          <a:stretch>
            <a:fillRect/>
          </a:stretch>
        </p:blipFill>
        <p:spPr bwMode="auto">
          <a:xfrm>
            <a:off x="457200" y="1447800"/>
            <a:ext cx="4064000" cy="32004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GREEKS (cont’d)</a:t>
            </a:r>
            <a:endParaRPr lang="en-US" dirty="0"/>
          </a:p>
        </p:txBody>
      </p:sp>
      <p:sp>
        <p:nvSpPr>
          <p:cNvPr id="3" name="Content Placeholder 2"/>
          <p:cNvSpPr>
            <a:spLocks noGrp="1"/>
          </p:cNvSpPr>
          <p:nvPr>
            <p:ph sz="half" idx="1"/>
          </p:nvPr>
        </p:nvSpPr>
        <p:spPr>
          <a:xfrm>
            <a:off x="457200" y="1600201"/>
            <a:ext cx="4038600" cy="3048000"/>
          </a:xfrm>
        </p:spPr>
        <p:txBody>
          <a:bodyPr>
            <a:normAutofit lnSpcReduction="10000"/>
          </a:bodyPr>
          <a:lstStyle/>
          <a:p>
            <a:pPr>
              <a:buNone/>
            </a:pPr>
            <a:r>
              <a:rPr lang="en-US" sz="2000" dirty="0" smtClean="0"/>
              <a:t>Diomedes</a:t>
            </a:r>
          </a:p>
          <a:p>
            <a:pPr>
              <a:buFont typeface="Wingdings" pitchFamily="2" charset="2"/>
              <a:buChar char="v"/>
            </a:pPr>
            <a:r>
              <a:rPr lang="en-US" sz="2000" dirty="0" smtClean="0"/>
              <a:t>king of Argos, son of Tydeus</a:t>
            </a:r>
          </a:p>
          <a:p>
            <a:pPr>
              <a:buFont typeface="Wingdings" pitchFamily="2" charset="2"/>
              <a:buChar char="v"/>
            </a:pPr>
            <a:r>
              <a:rPr lang="en-US" sz="2000" dirty="0" smtClean="0"/>
              <a:t>second only to Agamemnon in rank and power</a:t>
            </a:r>
          </a:p>
          <a:p>
            <a:pPr>
              <a:buFont typeface="Wingdings" pitchFamily="2" charset="2"/>
              <a:buChar char="v"/>
            </a:pPr>
            <a:r>
              <a:rPr lang="en-US" sz="2000" dirty="0" smtClean="0"/>
              <a:t>favored by Athena and with her assistance was able to wound Ares and Aphrodite</a:t>
            </a:r>
          </a:p>
          <a:p>
            <a:pPr>
              <a:buFont typeface="Wingdings" pitchFamily="2" charset="2"/>
              <a:buChar char="v"/>
            </a:pPr>
            <a:r>
              <a:rPr lang="en-US" sz="2000" dirty="0" smtClean="0"/>
              <a:t>often associated with Odysseus</a:t>
            </a:r>
            <a:endParaRPr lang="en-US" sz="2000" dirty="0"/>
          </a:p>
        </p:txBody>
      </p:sp>
      <p:sp>
        <p:nvSpPr>
          <p:cNvPr id="4" name="Content Placeholder 3"/>
          <p:cNvSpPr>
            <a:spLocks noGrp="1"/>
          </p:cNvSpPr>
          <p:nvPr>
            <p:ph sz="half" idx="2"/>
          </p:nvPr>
        </p:nvSpPr>
        <p:spPr>
          <a:xfrm>
            <a:off x="228600" y="4572000"/>
            <a:ext cx="8458200" cy="2057400"/>
          </a:xfrm>
        </p:spPr>
        <p:txBody>
          <a:bodyPr>
            <a:normAutofit lnSpcReduction="10000"/>
          </a:bodyPr>
          <a:lstStyle/>
          <a:p>
            <a:pPr>
              <a:buNone/>
            </a:pPr>
            <a:r>
              <a:rPr lang="en-US" sz="2000" dirty="0" smtClean="0"/>
              <a:t>Nestor</a:t>
            </a:r>
          </a:p>
          <a:p>
            <a:pPr>
              <a:buFont typeface="Wingdings" pitchFamily="2" charset="2"/>
              <a:buChar char="v"/>
            </a:pPr>
            <a:r>
              <a:rPr lang="en-US" sz="2000" dirty="0" smtClean="0"/>
              <a:t>son of Neleus and oldest of the Greek leaders</a:t>
            </a:r>
          </a:p>
          <a:p>
            <a:pPr>
              <a:buFont typeface="Wingdings" pitchFamily="2" charset="2"/>
              <a:buChar char="v"/>
            </a:pPr>
            <a:r>
              <a:rPr lang="en-US" sz="2000" dirty="0" smtClean="0"/>
              <a:t>king of Pylos and the most respected of the counselors among the Greeks</a:t>
            </a:r>
          </a:p>
          <a:p>
            <a:pPr>
              <a:buFont typeface="Wingdings" pitchFamily="2" charset="2"/>
              <a:buChar char="v"/>
            </a:pPr>
            <a:r>
              <a:rPr lang="en-US" sz="2000" dirty="0" smtClean="0"/>
              <a:t>similar to Priam in that he was also spared by Heracles who had also killed his father, Neleus</a:t>
            </a:r>
          </a:p>
          <a:p>
            <a:pPr>
              <a:buFont typeface="Wingdings" pitchFamily="2" charset="2"/>
              <a:buChar char="v"/>
            </a:pPr>
            <a:endParaRPr lang="en-US" sz="2000" dirty="0" smtClean="0"/>
          </a:p>
          <a:p>
            <a:pPr>
              <a:buFont typeface="Wingdings" pitchFamily="2" charset="2"/>
              <a:buChar char="v"/>
            </a:pPr>
            <a:endParaRPr lang="en-US" sz="2000" dirty="0"/>
          </a:p>
        </p:txBody>
      </p:sp>
      <p:pic>
        <p:nvPicPr>
          <p:cNvPr id="29698" name="Picture 2" descr="http://ts4.mm.bing.net/th?id=H.4816497789371739&amp;pid=15.1"/>
          <p:cNvPicPr>
            <a:picLocks noChangeAspect="1" noChangeArrowheads="1"/>
          </p:cNvPicPr>
          <p:nvPr/>
        </p:nvPicPr>
        <p:blipFill>
          <a:blip r:embed="rId2" cstate="print"/>
          <a:srcRect/>
          <a:stretch>
            <a:fillRect/>
          </a:stretch>
        </p:blipFill>
        <p:spPr bwMode="auto">
          <a:xfrm>
            <a:off x="4412064" y="1600200"/>
            <a:ext cx="4312836" cy="32004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GREEKS (cont’d)</a:t>
            </a:r>
            <a:endParaRPr lang="en-US" dirty="0"/>
          </a:p>
        </p:txBody>
      </p:sp>
      <p:sp>
        <p:nvSpPr>
          <p:cNvPr id="3" name="Content Placeholder 2"/>
          <p:cNvSpPr>
            <a:spLocks noGrp="1"/>
          </p:cNvSpPr>
          <p:nvPr>
            <p:ph sz="half" idx="1"/>
          </p:nvPr>
        </p:nvSpPr>
        <p:spPr/>
        <p:txBody>
          <a:bodyPr>
            <a:normAutofit lnSpcReduction="10000"/>
          </a:bodyPr>
          <a:lstStyle/>
          <a:p>
            <a:endParaRPr lang="en-US" dirty="0"/>
          </a:p>
        </p:txBody>
      </p:sp>
      <p:sp>
        <p:nvSpPr>
          <p:cNvPr id="4" name="Content Placeholder 3"/>
          <p:cNvSpPr>
            <a:spLocks noGrp="1"/>
          </p:cNvSpPr>
          <p:nvPr>
            <p:ph sz="half" idx="2"/>
          </p:nvPr>
        </p:nvSpPr>
        <p:spPr>
          <a:xfrm>
            <a:off x="3581400" y="1600200"/>
            <a:ext cx="5105400" cy="4724400"/>
          </a:xfrm>
        </p:spPr>
        <p:txBody>
          <a:bodyPr>
            <a:normAutofit lnSpcReduction="10000"/>
          </a:bodyPr>
          <a:lstStyle/>
          <a:p>
            <a:pPr>
              <a:buNone/>
            </a:pPr>
            <a:r>
              <a:rPr lang="en-US" sz="2000" dirty="0" smtClean="0"/>
              <a:t>Odysseus</a:t>
            </a:r>
          </a:p>
          <a:p>
            <a:pPr>
              <a:buFont typeface="Wingdings" pitchFamily="2" charset="2"/>
              <a:buChar char="v"/>
            </a:pPr>
            <a:r>
              <a:rPr lang="en-US" sz="2000" dirty="0" smtClean="0"/>
              <a:t>king of Ithaca</a:t>
            </a:r>
          </a:p>
          <a:p>
            <a:pPr>
              <a:buFont typeface="Wingdings" pitchFamily="2" charset="2"/>
              <a:buChar char="v"/>
            </a:pPr>
            <a:r>
              <a:rPr lang="en-US" sz="2000" dirty="0" smtClean="0"/>
              <a:t>brave warrior and the craftiest of the Greek warriors</a:t>
            </a:r>
          </a:p>
          <a:p>
            <a:pPr>
              <a:buFont typeface="Wingdings" pitchFamily="2" charset="2"/>
              <a:buChar char="v"/>
            </a:pPr>
            <a:r>
              <a:rPr lang="en-US" sz="2000" dirty="0" smtClean="0"/>
              <a:t>tried to avoid the war by feigning madness when he yoked an ox and a donkey to a plow and began sowing salt</a:t>
            </a:r>
          </a:p>
          <a:p>
            <a:pPr>
              <a:buFont typeface="Wingdings" pitchFamily="2" charset="2"/>
              <a:buChar char="v"/>
            </a:pPr>
            <a:r>
              <a:rPr lang="en-US" sz="2000" dirty="0" smtClean="0"/>
              <a:t>the ruse was uncovered by Palamedes by placing Odysseus’ son Telemachus in the path of the plow</a:t>
            </a:r>
          </a:p>
          <a:p>
            <a:pPr>
              <a:buFont typeface="Wingdings" pitchFamily="2" charset="2"/>
              <a:buChar char="v"/>
            </a:pPr>
            <a:r>
              <a:rPr lang="en-US" sz="2000" dirty="0" smtClean="0"/>
              <a:t>Odysseus swerved to avoid killing his son revealing his sanity</a:t>
            </a:r>
          </a:p>
          <a:p>
            <a:pPr>
              <a:buFont typeface="Wingdings" pitchFamily="2" charset="2"/>
              <a:buChar char="v"/>
            </a:pPr>
            <a:r>
              <a:rPr lang="en-US" sz="2000" dirty="0" smtClean="0"/>
              <a:t>later contrived the death of Palamedes for uncovering his ruse</a:t>
            </a:r>
          </a:p>
          <a:p>
            <a:pPr>
              <a:buNone/>
            </a:pPr>
            <a:endParaRPr lang="en-US" sz="2000" dirty="0"/>
          </a:p>
        </p:txBody>
      </p:sp>
      <p:pic>
        <p:nvPicPr>
          <p:cNvPr id="30722" name="Picture 2" descr="http://ts3.mm.bing.net/th?id=H.4812597957231206&amp;pid=15.1"/>
          <p:cNvPicPr>
            <a:picLocks noChangeAspect="1" noChangeArrowheads="1"/>
          </p:cNvPicPr>
          <p:nvPr/>
        </p:nvPicPr>
        <p:blipFill>
          <a:blip r:embed="rId2" cstate="print"/>
          <a:srcRect/>
          <a:stretch>
            <a:fillRect/>
          </a:stretch>
        </p:blipFill>
        <p:spPr bwMode="auto">
          <a:xfrm>
            <a:off x="457200" y="1600200"/>
            <a:ext cx="3124200" cy="461704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GREEKS (cont’d)</a:t>
            </a:r>
            <a:endParaRPr lang="en-US" dirty="0"/>
          </a:p>
        </p:txBody>
      </p:sp>
      <p:sp>
        <p:nvSpPr>
          <p:cNvPr id="3" name="Content Placeholder 2"/>
          <p:cNvSpPr>
            <a:spLocks noGrp="1"/>
          </p:cNvSpPr>
          <p:nvPr>
            <p:ph sz="half" idx="1"/>
          </p:nvPr>
        </p:nvSpPr>
        <p:spPr/>
        <p:txBody>
          <a:bodyPr>
            <a:normAutofit fontScale="92500" lnSpcReduction="10000"/>
          </a:bodyPr>
          <a:lstStyle/>
          <a:p>
            <a:pPr>
              <a:buNone/>
            </a:pPr>
            <a:r>
              <a:rPr lang="en-US" sz="2000" dirty="0" smtClean="0"/>
              <a:t>Ajax Telamon (the Greater)</a:t>
            </a:r>
          </a:p>
          <a:p>
            <a:pPr>
              <a:buFont typeface="Wingdings" pitchFamily="2" charset="2"/>
              <a:buChar char="v"/>
            </a:pPr>
            <a:r>
              <a:rPr lang="en-US" sz="2000" dirty="0" smtClean="0"/>
              <a:t>prince of Salamis</a:t>
            </a:r>
          </a:p>
          <a:p>
            <a:pPr>
              <a:buFont typeface="Wingdings" pitchFamily="2" charset="2"/>
              <a:buChar char="v"/>
            </a:pPr>
            <a:r>
              <a:rPr lang="en-US" sz="2000" dirty="0" smtClean="0"/>
              <a:t>second only to Achilles as a warrior</a:t>
            </a:r>
          </a:p>
          <a:p>
            <a:pPr>
              <a:buNone/>
            </a:pPr>
            <a:r>
              <a:rPr lang="en-US" sz="2000" dirty="0" smtClean="0"/>
              <a:t>Ajax Oileus (the Lesser)</a:t>
            </a:r>
          </a:p>
          <a:p>
            <a:pPr>
              <a:buFont typeface="Wingdings" pitchFamily="2" charset="2"/>
              <a:buChar char="v"/>
            </a:pPr>
            <a:r>
              <a:rPr lang="en-US" sz="2000" dirty="0" smtClean="0"/>
              <a:t>provided a large contingent </a:t>
            </a:r>
          </a:p>
          <a:p>
            <a:pPr>
              <a:buFont typeface="Wingdings" pitchFamily="2" charset="2"/>
              <a:buChar char="v"/>
            </a:pPr>
            <a:r>
              <a:rPr lang="en-US" sz="2000" dirty="0" smtClean="0"/>
              <a:t>less attractive than other leaders because of his sacrilegious violation of Cassandra</a:t>
            </a:r>
            <a:endParaRPr lang="en-US" sz="2000" dirty="0"/>
          </a:p>
        </p:txBody>
      </p:sp>
      <p:sp>
        <p:nvSpPr>
          <p:cNvPr id="4" name="Content Placeholder 3"/>
          <p:cNvSpPr>
            <a:spLocks noGrp="1"/>
          </p:cNvSpPr>
          <p:nvPr>
            <p:ph sz="half" idx="2"/>
          </p:nvPr>
        </p:nvSpPr>
        <p:spPr>
          <a:xfrm>
            <a:off x="457200" y="5105400"/>
            <a:ext cx="8229600" cy="1371600"/>
          </a:xfrm>
        </p:spPr>
        <p:txBody>
          <a:bodyPr>
            <a:normAutofit fontScale="92500" lnSpcReduction="10000"/>
          </a:bodyPr>
          <a:lstStyle/>
          <a:p>
            <a:pPr>
              <a:buNone/>
            </a:pPr>
            <a:r>
              <a:rPr lang="en-US" sz="2000" dirty="0" smtClean="0"/>
              <a:t>Idomeneus</a:t>
            </a:r>
          </a:p>
          <a:p>
            <a:pPr>
              <a:buFont typeface="Wingdings" pitchFamily="2" charset="2"/>
              <a:buChar char="v"/>
            </a:pPr>
            <a:r>
              <a:rPr lang="en-US" sz="2000" dirty="0" smtClean="0"/>
              <a:t>son of Deucalion and leader of the Cretans</a:t>
            </a:r>
          </a:p>
          <a:p>
            <a:pPr>
              <a:buFont typeface="Wingdings" pitchFamily="2" charset="2"/>
              <a:buChar char="v"/>
            </a:pPr>
            <a:r>
              <a:rPr lang="en-US" sz="2000" dirty="0" smtClean="0"/>
              <a:t>only leader to volunteer as opposed to owing service to Agamemnon</a:t>
            </a:r>
          </a:p>
          <a:p>
            <a:pPr>
              <a:buFont typeface="Wingdings" pitchFamily="2" charset="2"/>
              <a:buChar char="v"/>
            </a:pPr>
            <a:r>
              <a:rPr lang="en-US" sz="2000" dirty="0" smtClean="0"/>
              <a:t>lifelong friend of both Menelaus and Agamemnon</a:t>
            </a:r>
          </a:p>
          <a:p>
            <a:pPr>
              <a:buFont typeface="Wingdings" pitchFamily="2" charset="2"/>
              <a:buChar char="v"/>
            </a:pPr>
            <a:endParaRPr lang="en-US" sz="2000" dirty="0" smtClean="0"/>
          </a:p>
          <a:p>
            <a:pPr>
              <a:buFont typeface="Wingdings" pitchFamily="2" charset="2"/>
              <a:buChar char="v"/>
            </a:pPr>
            <a:endParaRPr lang="en-US" sz="2000" dirty="0"/>
          </a:p>
        </p:txBody>
      </p:sp>
      <p:pic>
        <p:nvPicPr>
          <p:cNvPr id="31746" name="Picture 2" descr="http://ts2.mm.bing.net/th?id=H.4675000085119813&amp;pid=15.1"/>
          <p:cNvPicPr>
            <a:picLocks noChangeAspect="1" noChangeArrowheads="1"/>
          </p:cNvPicPr>
          <p:nvPr/>
        </p:nvPicPr>
        <p:blipFill>
          <a:blip r:embed="rId2" cstate="print"/>
          <a:srcRect/>
          <a:stretch>
            <a:fillRect/>
          </a:stretch>
        </p:blipFill>
        <p:spPr bwMode="auto">
          <a:xfrm>
            <a:off x="4114800" y="1600200"/>
            <a:ext cx="4610100" cy="35052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TROJAN WAR: </a:t>
            </a:r>
            <a:br>
              <a:rPr lang="en-US" dirty="0" smtClean="0"/>
            </a:br>
            <a:r>
              <a:rPr lang="en-US" dirty="0" smtClean="0"/>
              <a:t>PART 1-THE TROJANS</a:t>
            </a:r>
            <a:endParaRPr lang="en-US" dirty="0"/>
          </a:p>
        </p:txBody>
      </p:sp>
      <p:sp>
        <p:nvSpPr>
          <p:cNvPr id="4" name="Content Placeholder 3"/>
          <p:cNvSpPr>
            <a:spLocks noGrp="1"/>
          </p:cNvSpPr>
          <p:nvPr>
            <p:ph sz="half" idx="1"/>
          </p:nvPr>
        </p:nvSpPr>
        <p:spPr>
          <a:xfrm>
            <a:off x="457200" y="1600201"/>
            <a:ext cx="4191000" cy="3047999"/>
          </a:xfrm>
        </p:spPr>
        <p:txBody>
          <a:bodyPr>
            <a:noAutofit/>
          </a:bodyPr>
          <a:lstStyle/>
          <a:p>
            <a:pPr>
              <a:buNone/>
            </a:pPr>
            <a:r>
              <a:rPr lang="en-US" sz="2400" dirty="0" smtClean="0"/>
              <a:t>Apollo and Poseidon had built the walls of Troy for Laomedon, who cheated them out of their pay.</a:t>
            </a:r>
          </a:p>
          <a:p>
            <a:pPr>
              <a:buNone/>
            </a:pPr>
            <a:r>
              <a:rPr lang="en-US" sz="2400" dirty="0" smtClean="0"/>
              <a:t>As punishment Apollo sent a plague and Poseidon a sea monster to harass the Trojans.</a:t>
            </a:r>
          </a:p>
        </p:txBody>
      </p:sp>
      <p:sp>
        <p:nvSpPr>
          <p:cNvPr id="5" name="Content Placeholder 4"/>
          <p:cNvSpPr>
            <a:spLocks noGrp="1"/>
          </p:cNvSpPr>
          <p:nvPr>
            <p:ph sz="half" idx="2"/>
          </p:nvPr>
        </p:nvSpPr>
        <p:spPr>
          <a:xfrm>
            <a:off x="381000" y="4724400"/>
            <a:ext cx="8305800" cy="1752600"/>
          </a:xfrm>
        </p:spPr>
        <p:txBody>
          <a:bodyPr>
            <a:normAutofit fontScale="70000" lnSpcReduction="20000"/>
          </a:bodyPr>
          <a:lstStyle/>
          <a:p>
            <a:pPr>
              <a:buNone/>
            </a:pPr>
            <a:r>
              <a:rPr lang="en-US" sz="3400" dirty="0" smtClean="0"/>
              <a:t>The oracles advised that Laomedon must expose his daughter Hesione to be devoured by the monster.</a:t>
            </a:r>
          </a:p>
          <a:p>
            <a:pPr>
              <a:buNone/>
            </a:pPr>
            <a:endParaRPr lang="en-US" sz="3400" dirty="0" smtClean="0"/>
          </a:p>
          <a:p>
            <a:pPr>
              <a:buNone/>
            </a:pPr>
            <a:r>
              <a:rPr lang="en-US" sz="3400" dirty="0" smtClean="0"/>
              <a:t>Heracles offered to rescue Hesione in return for Laomedon’s mortal horses which were a gift of Zeus.</a:t>
            </a:r>
          </a:p>
          <a:p>
            <a:pPr>
              <a:buNone/>
            </a:pPr>
            <a:endParaRPr lang="en-US" sz="1900" dirty="0"/>
          </a:p>
        </p:txBody>
      </p:sp>
      <p:pic>
        <p:nvPicPr>
          <p:cNvPr id="1026" name="Picture 2" descr="http://ts2.mm.bing.net/th?id=H.4602934826369089&amp;pid=15.1"/>
          <p:cNvPicPr>
            <a:picLocks noChangeAspect="1" noChangeArrowheads="1"/>
          </p:cNvPicPr>
          <p:nvPr/>
        </p:nvPicPr>
        <p:blipFill>
          <a:blip r:embed="rId2" cstate="print"/>
          <a:srcRect/>
          <a:stretch>
            <a:fillRect/>
          </a:stretch>
        </p:blipFill>
        <p:spPr bwMode="auto">
          <a:xfrm>
            <a:off x="4648200" y="1600200"/>
            <a:ext cx="4076700" cy="304393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GREEKS (cont’d)</a:t>
            </a:r>
            <a:endParaRPr lang="en-US" dirty="0"/>
          </a:p>
        </p:txBody>
      </p:sp>
      <p:sp>
        <p:nvSpPr>
          <p:cNvPr id="3" name="Content Placeholder 2"/>
          <p:cNvSpPr>
            <a:spLocks noGrp="1"/>
          </p:cNvSpPr>
          <p:nvPr>
            <p:ph sz="half" idx="1"/>
          </p:nvPr>
        </p:nvSpPr>
        <p:spPr>
          <a:xfrm>
            <a:off x="457200" y="4343400"/>
            <a:ext cx="8305800" cy="2133600"/>
          </a:xfrm>
        </p:spPr>
        <p:txBody>
          <a:bodyPr>
            <a:normAutofit lnSpcReduction="10000"/>
          </a:bodyPr>
          <a:lstStyle/>
          <a:p>
            <a:pPr>
              <a:buFont typeface="Wingdings" pitchFamily="2" charset="2"/>
              <a:buChar char="v"/>
            </a:pPr>
            <a:r>
              <a:rPr lang="en-US" sz="2000" dirty="0" smtClean="0"/>
              <a:t>Themis was a Titaness who presided over “divine law”</a:t>
            </a:r>
          </a:p>
          <a:p>
            <a:pPr>
              <a:buFont typeface="Wingdings" pitchFamily="2" charset="2"/>
              <a:buChar char="v"/>
            </a:pPr>
            <a:r>
              <a:rPr lang="en-US" sz="2000" dirty="0" smtClean="0"/>
              <a:t>Zeus arranged for Thetis to marry Peleus, a mortal who was no match for Thetis (she had the ability to change into various shapes to escape from him)</a:t>
            </a:r>
          </a:p>
          <a:p>
            <a:pPr>
              <a:buFont typeface="Wingdings" pitchFamily="2" charset="2"/>
              <a:buChar char="v"/>
            </a:pPr>
            <a:r>
              <a:rPr lang="en-US" sz="2000" dirty="0" smtClean="0"/>
              <a:t>all  the gods attended the wedding </a:t>
            </a:r>
          </a:p>
          <a:p>
            <a:pPr>
              <a:buFont typeface="Wingdings" pitchFamily="2" charset="2"/>
              <a:buChar char="v"/>
            </a:pPr>
            <a:r>
              <a:rPr lang="en-US" sz="2000" dirty="0" smtClean="0"/>
              <a:t>after Achilles was born, she left Peleus</a:t>
            </a:r>
            <a:endParaRPr lang="en-US" sz="2000" dirty="0"/>
          </a:p>
        </p:txBody>
      </p:sp>
      <p:sp>
        <p:nvSpPr>
          <p:cNvPr id="4" name="Content Placeholder 3"/>
          <p:cNvSpPr>
            <a:spLocks noGrp="1"/>
          </p:cNvSpPr>
          <p:nvPr>
            <p:ph sz="half" idx="2"/>
          </p:nvPr>
        </p:nvSpPr>
        <p:spPr>
          <a:xfrm>
            <a:off x="3962400" y="1600201"/>
            <a:ext cx="4800600" cy="2971800"/>
          </a:xfrm>
        </p:spPr>
        <p:txBody>
          <a:bodyPr>
            <a:normAutofit lnSpcReduction="10000"/>
          </a:bodyPr>
          <a:lstStyle/>
          <a:p>
            <a:pPr>
              <a:buNone/>
            </a:pPr>
            <a:r>
              <a:rPr lang="en-US" sz="2000" dirty="0" smtClean="0"/>
              <a:t>Achilles</a:t>
            </a:r>
          </a:p>
          <a:p>
            <a:pPr>
              <a:buFont typeface="Wingdings" pitchFamily="2" charset="2"/>
              <a:buChar char="v"/>
            </a:pPr>
            <a:r>
              <a:rPr lang="en-US" sz="2000" dirty="0" smtClean="0"/>
              <a:t>son of Peleus and Thetis, a sea goddess and daughter of Nereus</a:t>
            </a:r>
          </a:p>
          <a:p>
            <a:pPr>
              <a:buFont typeface="Wingdings" pitchFamily="2" charset="2"/>
              <a:buChar char="v"/>
            </a:pPr>
            <a:r>
              <a:rPr lang="en-US" sz="2000" dirty="0" smtClean="0"/>
              <a:t>Thetis was loved by both Poseidon and Zeus</a:t>
            </a:r>
          </a:p>
          <a:p>
            <a:pPr>
              <a:buFont typeface="Wingdings" pitchFamily="2" charset="2"/>
              <a:buChar char="v"/>
            </a:pPr>
            <a:r>
              <a:rPr lang="en-US" sz="2000" dirty="0" smtClean="0"/>
              <a:t>both withdrew their attention when Prometheus and Themis revealed that Thetis’ son would be greater than his father</a:t>
            </a:r>
            <a:endParaRPr lang="en-US" sz="2000" dirty="0"/>
          </a:p>
        </p:txBody>
      </p:sp>
      <p:pic>
        <p:nvPicPr>
          <p:cNvPr id="32771" name="Picture 3" descr="http://www.wikigallery.org/paintings/315001-315500/315050/painting1.jpg"/>
          <p:cNvPicPr>
            <a:picLocks noChangeAspect="1" noChangeArrowheads="1"/>
          </p:cNvPicPr>
          <p:nvPr/>
        </p:nvPicPr>
        <p:blipFill>
          <a:blip r:embed="rId2" cstate="print"/>
          <a:srcRect/>
          <a:stretch>
            <a:fillRect/>
          </a:stretch>
        </p:blipFill>
        <p:spPr bwMode="auto">
          <a:xfrm>
            <a:off x="685800" y="1600200"/>
            <a:ext cx="3429000" cy="263723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GREEKS (cont’d)</a:t>
            </a:r>
            <a:endParaRPr lang="en-US" dirty="0"/>
          </a:p>
        </p:txBody>
      </p:sp>
      <p:sp>
        <p:nvSpPr>
          <p:cNvPr id="3" name="Content Placeholder 2"/>
          <p:cNvSpPr>
            <a:spLocks noGrp="1"/>
          </p:cNvSpPr>
          <p:nvPr>
            <p:ph sz="half" idx="1"/>
          </p:nvPr>
        </p:nvSpPr>
        <p:spPr>
          <a:xfrm>
            <a:off x="457200" y="1295400"/>
            <a:ext cx="4724400" cy="2895601"/>
          </a:xfrm>
        </p:spPr>
        <p:txBody>
          <a:bodyPr>
            <a:normAutofit lnSpcReduction="10000"/>
          </a:bodyPr>
          <a:lstStyle/>
          <a:p>
            <a:pPr>
              <a:buNone/>
            </a:pPr>
            <a:r>
              <a:rPr lang="en-US" sz="2000" dirty="0" smtClean="0"/>
              <a:t>Achilles (cont’d)</a:t>
            </a:r>
          </a:p>
          <a:p>
            <a:pPr>
              <a:buFont typeface="Wingdings" pitchFamily="2" charset="2"/>
              <a:buChar char="v"/>
            </a:pPr>
            <a:r>
              <a:rPr lang="en-US" sz="2000" dirty="0" smtClean="0"/>
              <a:t>Thetis attempted to make Achilles immortal by roasting him a fire by night and anointing him with ambrosia by day</a:t>
            </a:r>
          </a:p>
          <a:p>
            <a:pPr>
              <a:buFont typeface="Wingdings" pitchFamily="2" charset="2"/>
              <a:buChar char="v"/>
            </a:pPr>
            <a:r>
              <a:rPr lang="en-US" sz="2000" dirty="0" smtClean="0"/>
              <a:t>the most common myth is that she dipped him in the River Styx rendering him invincible except at the heel where held him</a:t>
            </a:r>
            <a:endParaRPr lang="en-US" sz="2000" dirty="0"/>
          </a:p>
        </p:txBody>
      </p:sp>
      <p:sp>
        <p:nvSpPr>
          <p:cNvPr id="4" name="Content Placeholder 3"/>
          <p:cNvSpPr>
            <a:spLocks noGrp="1"/>
          </p:cNvSpPr>
          <p:nvPr>
            <p:ph sz="half" idx="2"/>
          </p:nvPr>
        </p:nvSpPr>
        <p:spPr>
          <a:xfrm>
            <a:off x="457200" y="4191000"/>
            <a:ext cx="8229600" cy="1935163"/>
          </a:xfrm>
        </p:spPr>
        <p:txBody>
          <a:bodyPr>
            <a:normAutofit lnSpcReduction="10000"/>
          </a:bodyPr>
          <a:lstStyle/>
          <a:p>
            <a:pPr>
              <a:buFont typeface="Wingdings" pitchFamily="2" charset="2"/>
              <a:buChar char="v"/>
            </a:pPr>
            <a:r>
              <a:rPr lang="en-US" sz="2000" dirty="0" smtClean="0"/>
              <a:t>educated by Chiron in music and other skills</a:t>
            </a:r>
          </a:p>
          <a:p>
            <a:pPr>
              <a:buFont typeface="Wingdings" pitchFamily="2" charset="2"/>
              <a:buChar char="v"/>
            </a:pPr>
            <a:r>
              <a:rPr lang="en-US" sz="2000" dirty="0" smtClean="0"/>
              <a:t>while with Chiron, Thetis learned that Troy could not be taken without him (he could live long and die ingloriously or die young and gloriously at Troy)</a:t>
            </a:r>
          </a:p>
          <a:p>
            <a:pPr>
              <a:buFont typeface="Wingdings" pitchFamily="2" charset="2"/>
              <a:buChar char="v"/>
            </a:pPr>
            <a:r>
              <a:rPr lang="en-US" sz="2000" dirty="0" smtClean="0"/>
              <a:t>Thetis sent Achilles to the island of Scyros where he was raised with the daughters of the king Lycomedes disguised as a girl</a:t>
            </a:r>
          </a:p>
          <a:p>
            <a:pPr>
              <a:buFont typeface="Wingdings" pitchFamily="2" charset="2"/>
              <a:buChar char="v"/>
            </a:pPr>
            <a:endParaRPr lang="en-US" sz="2000" dirty="0"/>
          </a:p>
        </p:txBody>
      </p:sp>
      <p:pic>
        <p:nvPicPr>
          <p:cNvPr id="5" name="Picture 2" descr="http://ts2.mm.bing.net/th?id=H.4615716630039097&amp;pid=15.1"/>
          <p:cNvPicPr>
            <a:picLocks noChangeAspect="1" noChangeArrowheads="1"/>
          </p:cNvPicPr>
          <p:nvPr/>
        </p:nvPicPr>
        <p:blipFill>
          <a:blip r:embed="rId2" cstate="print"/>
          <a:srcRect/>
          <a:stretch>
            <a:fillRect/>
          </a:stretch>
        </p:blipFill>
        <p:spPr bwMode="auto">
          <a:xfrm>
            <a:off x="5181600" y="1295400"/>
            <a:ext cx="3505200" cy="288696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GREEKS (cont’d)</a:t>
            </a:r>
            <a:endParaRPr lang="en-US" dirty="0"/>
          </a:p>
        </p:txBody>
      </p:sp>
      <p:sp>
        <p:nvSpPr>
          <p:cNvPr id="3" name="Content Placeholder 2"/>
          <p:cNvSpPr>
            <a:spLocks noGrp="1"/>
          </p:cNvSpPr>
          <p:nvPr>
            <p:ph sz="half" idx="1"/>
          </p:nvPr>
        </p:nvSpPr>
        <p:spPr>
          <a:xfrm>
            <a:off x="457200" y="3962400"/>
            <a:ext cx="8305800" cy="2667000"/>
          </a:xfrm>
        </p:spPr>
        <p:txBody>
          <a:bodyPr>
            <a:normAutofit lnSpcReduction="10000"/>
          </a:bodyPr>
          <a:lstStyle/>
          <a:p>
            <a:pPr>
              <a:buFont typeface="Wingdings" pitchFamily="2" charset="2"/>
              <a:buChar char="v"/>
            </a:pPr>
            <a:r>
              <a:rPr lang="en-US" sz="2000" dirty="0" smtClean="0"/>
              <a:t>an alarm was sounded on a signal from Odysseus causing the girls to run for safety</a:t>
            </a:r>
          </a:p>
          <a:p>
            <a:pPr>
              <a:buFont typeface="Wingdings" pitchFamily="2" charset="2"/>
              <a:buChar char="v"/>
            </a:pPr>
            <a:r>
              <a:rPr lang="en-US" sz="2000" dirty="0" smtClean="0"/>
              <a:t>Achilles, thinking it to be a battle signal, put on the armor and picked up the weapons (Statius, Roman poet)</a:t>
            </a:r>
          </a:p>
          <a:p>
            <a:pPr>
              <a:buFont typeface="Wingdings" pitchFamily="2" charset="2"/>
              <a:buChar char="v"/>
            </a:pPr>
            <a:r>
              <a:rPr lang="en-US" sz="2000" dirty="0" smtClean="0"/>
              <a:t>Achilles had no choice but to join the Greek forces at Aulis</a:t>
            </a:r>
          </a:p>
          <a:p>
            <a:pPr>
              <a:buFont typeface="Wingdings" pitchFamily="2" charset="2"/>
              <a:buChar char="v"/>
            </a:pPr>
            <a:r>
              <a:rPr lang="en-US" sz="2000" dirty="0" smtClean="0"/>
              <a:t>Commanded the Myrmidons, fierce warriors whose race sprang from the ants of an oak tree sacred to Zeus to populate the kingdom of Aeacus (Ovid)</a:t>
            </a:r>
            <a:endParaRPr lang="en-US" sz="2000" dirty="0"/>
          </a:p>
        </p:txBody>
      </p:sp>
      <p:sp>
        <p:nvSpPr>
          <p:cNvPr id="4" name="Content Placeholder 3"/>
          <p:cNvSpPr>
            <a:spLocks noGrp="1"/>
          </p:cNvSpPr>
          <p:nvPr>
            <p:ph sz="half" idx="2"/>
          </p:nvPr>
        </p:nvSpPr>
        <p:spPr>
          <a:xfrm>
            <a:off x="3352800" y="1295400"/>
            <a:ext cx="5334000" cy="2971800"/>
          </a:xfrm>
        </p:spPr>
        <p:txBody>
          <a:bodyPr>
            <a:normAutofit lnSpcReduction="10000"/>
          </a:bodyPr>
          <a:lstStyle/>
          <a:p>
            <a:pPr>
              <a:buNone/>
            </a:pPr>
            <a:r>
              <a:rPr lang="en-US" sz="2000" dirty="0" smtClean="0"/>
              <a:t>Achilles (cont’d)</a:t>
            </a:r>
          </a:p>
          <a:p>
            <a:pPr>
              <a:buFont typeface="Wingdings" pitchFamily="2" charset="2"/>
              <a:buChar char="v"/>
            </a:pPr>
            <a:r>
              <a:rPr lang="en-US" sz="2000" dirty="0" smtClean="0"/>
              <a:t>here Achilles fell in love with Deidamia who bore him Neoptolemus (Pyrrhus) who took part in the capture of Troy</a:t>
            </a:r>
          </a:p>
          <a:p>
            <a:pPr>
              <a:buFont typeface="Wingdings" pitchFamily="2" charset="2"/>
              <a:buChar char="v"/>
            </a:pPr>
            <a:r>
              <a:rPr lang="en-US" sz="2000" dirty="0" smtClean="0"/>
              <a:t>Diomedes and Odysseus discovered the disguise of Achilles</a:t>
            </a:r>
          </a:p>
          <a:p>
            <a:pPr>
              <a:buFont typeface="Wingdings" pitchFamily="2" charset="2"/>
              <a:buChar char="v"/>
            </a:pPr>
            <a:r>
              <a:rPr lang="en-US" sz="2000" dirty="0" smtClean="0"/>
              <a:t>they brought gifts to the daughters of Lycomedes which included armor and weapons</a:t>
            </a:r>
            <a:endParaRPr lang="en-US" sz="2000" dirty="0"/>
          </a:p>
        </p:txBody>
      </p:sp>
      <p:pic>
        <p:nvPicPr>
          <p:cNvPr id="6" name="Picture 2" descr="http://ts2.mm.bing.net/th?id=H.4615716630039097&amp;pid=15.1"/>
          <p:cNvPicPr>
            <a:picLocks noChangeAspect="1" noChangeArrowheads="1"/>
          </p:cNvPicPr>
          <p:nvPr/>
        </p:nvPicPr>
        <p:blipFill>
          <a:blip r:embed="rId2" cstate="print"/>
          <a:srcRect/>
          <a:stretch>
            <a:fillRect/>
          </a:stretch>
        </p:blipFill>
        <p:spPr bwMode="auto">
          <a:xfrm>
            <a:off x="272163" y="1371600"/>
            <a:ext cx="3080637" cy="261348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GREEKS (cont’d)</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a:xfrm>
            <a:off x="3810000" y="1600200"/>
            <a:ext cx="4876800" cy="4525963"/>
          </a:xfrm>
        </p:spPr>
        <p:txBody>
          <a:bodyPr>
            <a:noAutofit/>
          </a:bodyPr>
          <a:lstStyle/>
          <a:p>
            <a:pPr>
              <a:buNone/>
            </a:pPr>
            <a:r>
              <a:rPr lang="en-US" sz="2000" dirty="0" smtClean="0"/>
              <a:t>Gods who supported the Greeks</a:t>
            </a:r>
          </a:p>
          <a:p>
            <a:pPr>
              <a:buFont typeface="Wingdings" pitchFamily="2" charset="2"/>
              <a:buChar char="v"/>
            </a:pPr>
            <a:r>
              <a:rPr lang="en-US" sz="2000" dirty="0" smtClean="0"/>
              <a:t>Hera (Juno) and Athena (Minerva) after both were snubbed by Paris</a:t>
            </a:r>
          </a:p>
          <a:p>
            <a:pPr>
              <a:buFont typeface="Wingdings" pitchFamily="2" charset="2"/>
              <a:buChar char="v"/>
            </a:pPr>
            <a:r>
              <a:rPr lang="en-US" sz="2000" dirty="0" smtClean="0"/>
              <a:t>Poseidon (Neptune) since the Greeks were great sailors</a:t>
            </a:r>
          </a:p>
          <a:p>
            <a:pPr>
              <a:buFont typeface="Wingdings" pitchFamily="2" charset="2"/>
              <a:buChar char="v"/>
            </a:pPr>
            <a:r>
              <a:rPr lang="en-US" sz="2000" dirty="0" smtClean="0"/>
              <a:t>Hermes (Mercury) although sometimes favoring the Trojans</a:t>
            </a:r>
          </a:p>
          <a:p>
            <a:pPr>
              <a:buFont typeface="Wingdings" pitchFamily="2" charset="2"/>
              <a:buChar char="v"/>
            </a:pPr>
            <a:r>
              <a:rPr lang="en-US" sz="2000" dirty="0" smtClean="0"/>
              <a:t>Hephaestus (Vulcan)who crafted the armor of Achilles to replace the armor taken by Hector</a:t>
            </a:r>
          </a:p>
          <a:p>
            <a:pPr>
              <a:buFont typeface="Wingdings" pitchFamily="2" charset="2"/>
              <a:buChar char="v"/>
            </a:pPr>
            <a:r>
              <a:rPr lang="en-US" sz="2000" dirty="0" smtClean="0"/>
              <a:t>Thetis the mother of Achilles</a:t>
            </a:r>
          </a:p>
          <a:p>
            <a:pPr>
              <a:buFont typeface="Wingdings" pitchFamily="2" charset="2"/>
              <a:buChar char="v"/>
            </a:pPr>
            <a:r>
              <a:rPr lang="en-US" sz="2000" dirty="0" smtClean="0"/>
              <a:t>Hades (Pluto) and Zeus (Jupiter) remained neutral although Zeus favored the Trojans</a:t>
            </a:r>
            <a:endParaRPr lang="en-US" sz="2000" dirty="0"/>
          </a:p>
        </p:txBody>
      </p:sp>
      <p:pic>
        <p:nvPicPr>
          <p:cNvPr id="1026" name="Picture 2" descr="http://ts1.mm.bing.net/th?id=H.5052063829919140&amp;pid=15.1"/>
          <p:cNvPicPr>
            <a:picLocks noChangeAspect="1" noChangeArrowheads="1"/>
          </p:cNvPicPr>
          <p:nvPr/>
        </p:nvPicPr>
        <p:blipFill>
          <a:blip r:embed="rId2" cstate="print"/>
          <a:srcRect/>
          <a:stretch>
            <a:fillRect/>
          </a:stretch>
        </p:blipFill>
        <p:spPr bwMode="auto">
          <a:xfrm>
            <a:off x="457200" y="1600199"/>
            <a:ext cx="3352800" cy="4502727"/>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GREEKS (cont’d)</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a:xfrm>
            <a:off x="3657600" y="1600200"/>
            <a:ext cx="5029200" cy="4525963"/>
          </a:xfrm>
        </p:spPr>
        <p:txBody>
          <a:bodyPr>
            <a:noAutofit/>
          </a:bodyPr>
          <a:lstStyle/>
          <a:p>
            <a:pPr>
              <a:buNone/>
            </a:pPr>
            <a:r>
              <a:rPr lang="en-US" sz="2000" dirty="0" smtClean="0"/>
              <a:t>The face that launched a 1,000 ships?</a:t>
            </a:r>
          </a:p>
          <a:p>
            <a:pPr>
              <a:buNone/>
            </a:pPr>
            <a:r>
              <a:rPr lang="en-US" sz="2000" dirty="0" smtClean="0"/>
              <a:t>The main Greek contingents in the Homeric </a:t>
            </a:r>
            <a:r>
              <a:rPr lang="en-US" sz="2000" i="1" dirty="0" smtClean="0"/>
              <a:t>Catalogue</a:t>
            </a:r>
            <a:r>
              <a:rPr lang="en-US" sz="2000" dirty="0" smtClean="0"/>
              <a:t>:</a:t>
            </a:r>
          </a:p>
          <a:p>
            <a:pPr>
              <a:buNone/>
            </a:pPr>
            <a:r>
              <a:rPr lang="en-US" sz="2000" dirty="0" smtClean="0"/>
              <a:t>Agamemnon, 100 ships</a:t>
            </a:r>
          </a:p>
          <a:p>
            <a:pPr>
              <a:buNone/>
            </a:pPr>
            <a:r>
              <a:rPr lang="en-US" sz="2000" dirty="0" smtClean="0"/>
              <a:t>Nestor, 90 ships</a:t>
            </a:r>
          </a:p>
          <a:p>
            <a:pPr>
              <a:buNone/>
            </a:pPr>
            <a:r>
              <a:rPr lang="en-US" sz="2000" dirty="0" smtClean="0"/>
              <a:t>Diomedes and Idomeneus, 80 ships each</a:t>
            </a:r>
          </a:p>
          <a:p>
            <a:pPr>
              <a:buNone/>
            </a:pPr>
            <a:r>
              <a:rPr lang="en-US" sz="2000" dirty="0" smtClean="0"/>
              <a:t>Menelaus and Achilles 60, ship each</a:t>
            </a:r>
          </a:p>
          <a:p>
            <a:pPr>
              <a:buNone/>
            </a:pPr>
            <a:r>
              <a:rPr lang="en-US" sz="2000" dirty="0" smtClean="0"/>
              <a:t>Ajax the Lesser, 40 ships</a:t>
            </a:r>
          </a:p>
          <a:p>
            <a:pPr>
              <a:buNone/>
            </a:pPr>
            <a:r>
              <a:rPr lang="en-US" sz="2000" dirty="0" smtClean="0"/>
              <a:t>Ajax the Greater and Odysseus, 12 ships each</a:t>
            </a:r>
          </a:p>
          <a:p>
            <a:pPr>
              <a:buNone/>
            </a:pPr>
            <a:r>
              <a:rPr lang="en-US" sz="2000" dirty="0" smtClean="0"/>
              <a:t>More like 534 ships, but who’s counting?</a:t>
            </a:r>
          </a:p>
          <a:p>
            <a:pPr>
              <a:buNone/>
            </a:pPr>
            <a:r>
              <a:rPr lang="en-US" sz="2000" dirty="0" smtClean="0"/>
              <a:t>(In Book II of </a:t>
            </a:r>
            <a:r>
              <a:rPr lang="en-US" sz="2000" i="1" dirty="0" smtClean="0"/>
              <a:t>The Iliad </a:t>
            </a:r>
            <a:r>
              <a:rPr lang="en-US" sz="2000" dirty="0" smtClean="0"/>
              <a:t>Homer enumerates almost 1200 ships with full crews.)</a:t>
            </a:r>
          </a:p>
        </p:txBody>
      </p:sp>
      <p:pic>
        <p:nvPicPr>
          <p:cNvPr id="33794" name="Picture 2" descr="http://ts4.mm.bing.net/th?id=H.4891625327822479&amp;pid=15.1"/>
          <p:cNvPicPr>
            <a:picLocks noChangeAspect="1" noChangeArrowheads="1"/>
          </p:cNvPicPr>
          <p:nvPr/>
        </p:nvPicPr>
        <p:blipFill>
          <a:blip r:embed="rId2" cstate="print"/>
          <a:srcRect/>
          <a:stretch>
            <a:fillRect/>
          </a:stretch>
        </p:blipFill>
        <p:spPr bwMode="auto">
          <a:xfrm>
            <a:off x="457200" y="1600200"/>
            <a:ext cx="3200400" cy="4572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TROJAN WAR: </a:t>
            </a:r>
            <a:br>
              <a:rPr lang="en-US" dirty="0" smtClean="0"/>
            </a:br>
            <a:r>
              <a:rPr lang="en-US" dirty="0" smtClean="0"/>
              <a:t>PART 3-THE ORIGIN</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a:xfrm>
            <a:off x="3962400" y="1600200"/>
            <a:ext cx="4724400" cy="4953000"/>
          </a:xfrm>
        </p:spPr>
        <p:txBody>
          <a:bodyPr>
            <a:normAutofit/>
          </a:bodyPr>
          <a:lstStyle/>
          <a:p>
            <a:pPr>
              <a:buNone/>
            </a:pPr>
            <a:r>
              <a:rPr lang="en-US" sz="2000" dirty="0" smtClean="0"/>
              <a:t>Leda</a:t>
            </a:r>
          </a:p>
          <a:p>
            <a:pPr>
              <a:buFont typeface="Wingdings" pitchFamily="2" charset="2"/>
              <a:buChar char="v"/>
            </a:pPr>
            <a:r>
              <a:rPr lang="en-US" sz="2000" dirty="0" smtClean="0"/>
              <a:t>wife of Tyndareus, king of Sparta</a:t>
            </a:r>
          </a:p>
          <a:p>
            <a:pPr>
              <a:buFont typeface="Wingdings" pitchFamily="2" charset="2"/>
              <a:buChar char="v"/>
            </a:pPr>
            <a:r>
              <a:rPr lang="en-US" sz="2000" dirty="0" smtClean="0"/>
              <a:t>seduced by Zeus in the form of a swan</a:t>
            </a:r>
          </a:p>
          <a:p>
            <a:pPr>
              <a:buFont typeface="Wingdings" pitchFamily="2" charset="2"/>
              <a:buChar char="v"/>
            </a:pPr>
            <a:r>
              <a:rPr lang="en-US" sz="2000" dirty="0" smtClean="0"/>
              <a:t>she bore four (4) children:</a:t>
            </a:r>
          </a:p>
          <a:p>
            <a:pPr>
              <a:buNone/>
            </a:pPr>
            <a:r>
              <a:rPr lang="en-US" sz="2000" dirty="0" smtClean="0"/>
              <a:t>	Castor and Clytemnestra by Tyndareus (mortal)</a:t>
            </a:r>
          </a:p>
          <a:p>
            <a:pPr>
              <a:buNone/>
            </a:pPr>
            <a:r>
              <a:rPr lang="en-US" sz="2000" dirty="0" smtClean="0"/>
              <a:t>	Polydeuces (Pollux) and Helen by Zeus (immortal)</a:t>
            </a:r>
          </a:p>
          <a:p>
            <a:pPr>
              <a:buFont typeface="Wingdings" pitchFamily="2" charset="2"/>
              <a:buChar char="v"/>
            </a:pPr>
            <a:r>
              <a:rPr lang="en-US" sz="2000" dirty="0" smtClean="0"/>
              <a:t>Castor and Pollux are referred to as the </a:t>
            </a:r>
            <a:r>
              <a:rPr lang="en-US" sz="2000" i="1" dirty="0" smtClean="0"/>
              <a:t>Dioscouri</a:t>
            </a:r>
            <a:r>
              <a:rPr lang="en-US" sz="2000" dirty="0" smtClean="0"/>
              <a:t> (striplings of Zeus) or the </a:t>
            </a:r>
            <a:r>
              <a:rPr lang="en-US" sz="2000" i="1" dirty="0" smtClean="0"/>
              <a:t>Tyndaridae</a:t>
            </a:r>
            <a:r>
              <a:rPr lang="en-US" sz="2000" dirty="0" smtClean="0"/>
              <a:t> (sons of Tyndareus)</a:t>
            </a:r>
          </a:p>
          <a:p>
            <a:pPr>
              <a:buFont typeface="Wingdings" pitchFamily="2" charset="2"/>
              <a:buChar char="v"/>
            </a:pPr>
            <a:r>
              <a:rPr lang="en-US" sz="2000" dirty="0" smtClean="0"/>
              <a:t>neither took part in the Trojan War</a:t>
            </a:r>
            <a:endParaRPr lang="en-US" sz="2000" dirty="0"/>
          </a:p>
        </p:txBody>
      </p:sp>
      <p:pic>
        <p:nvPicPr>
          <p:cNvPr id="36866" name="Picture 2" descr="http://ts1.mm.bing.net/th?id=H.4529559634313948&amp;pid=15.1"/>
          <p:cNvPicPr>
            <a:picLocks noChangeAspect="1" noChangeArrowheads="1"/>
          </p:cNvPicPr>
          <p:nvPr/>
        </p:nvPicPr>
        <p:blipFill>
          <a:blip r:embed="rId2" cstate="print"/>
          <a:srcRect/>
          <a:stretch>
            <a:fillRect/>
          </a:stretch>
        </p:blipFill>
        <p:spPr bwMode="auto">
          <a:xfrm>
            <a:off x="457200" y="1600199"/>
            <a:ext cx="3505200" cy="4572001"/>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THE ORIGIN (cont’d)</a:t>
            </a:r>
            <a:endParaRPr lang="en-US" sz="4800" dirty="0"/>
          </a:p>
        </p:txBody>
      </p:sp>
      <p:sp>
        <p:nvSpPr>
          <p:cNvPr id="3" name="Content Placeholder 2"/>
          <p:cNvSpPr>
            <a:spLocks noGrp="1"/>
          </p:cNvSpPr>
          <p:nvPr>
            <p:ph sz="half" idx="1"/>
          </p:nvPr>
        </p:nvSpPr>
        <p:spPr>
          <a:xfrm>
            <a:off x="457200" y="1600200"/>
            <a:ext cx="5029200" cy="5257800"/>
          </a:xfrm>
        </p:spPr>
        <p:txBody>
          <a:bodyPr>
            <a:normAutofit lnSpcReduction="10000"/>
          </a:bodyPr>
          <a:lstStyle/>
          <a:p>
            <a:pPr>
              <a:buNone/>
            </a:pPr>
            <a:r>
              <a:rPr lang="en-US" sz="2000" dirty="0" smtClean="0"/>
              <a:t>Helen</a:t>
            </a:r>
          </a:p>
          <a:p>
            <a:pPr>
              <a:buFont typeface="Wingdings" pitchFamily="2" charset="2"/>
              <a:buChar char="v"/>
            </a:pPr>
            <a:r>
              <a:rPr lang="en-US" sz="2000" dirty="0" smtClean="0"/>
              <a:t>the most beautiful woman in Greece</a:t>
            </a:r>
          </a:p>
          <a:p>
            <a:pPr>
              <a:buFont typeface="Wingdings" pitchFamily="2" charset="2"/>
              <a:buChar char="v"/>
            </a:pPr>
            <a:r>
              <a:rPr lang="en-US" sz="2000" dirty="0" smtClean="0"/>
              <a:t>chose Menelaus out of all her suitors who swore to respect her choice and assist Menelaus in time of need</a:t>
            </a:r>
          </a:p>
          <a:p>
            <a:pPr>
              <a:buFont typeface="Wingdings" pitchFamily="2" charset="2"/>
              <a:buChar char="v"/>
            </a:pPr>
            <a:r>
              <a:rPr lang="en-US" sz="2000" dirty="0" smtClean="0"/>
              <a:t>bore Menelaus a daughter, Hermione</a:t>
            </a:r>
          </a:p>
          <a:p>
            <a:pPr>
              <a:buFont typeface="Wingdings" pitchFamily="2" charset="2"/>
              <a:buChar char="v"/>
            </a:pPr>
            <a:r>
              <a:rPr lang="en-US" sz="2000" dirty="0" smtClean="0"/>
              <a:t>seduced by Paris (a.k.a. Alexander) while Menelaus was in Crete and taken to Troy with him</a:t>
            </a:r>
          </a:p>
          <a:p>
            <a:pPr>
              <a:buFont typeface="Wingdings" pitchFamily="2" charset="2"/>
              <a:buChar char="v"/>
            </a:pPr>
            <a:r>
              <a:rPr lang="en-US" sz="2000" dirty="0" smtClean="0"/>
              <a:t>Agamemnon raised the expedition against Troy to recover her and to vindicate the rights of Menelaus</a:t>
            </a:r>
          </a:p>
          <a:p>
            <a:pPr>
              <a:buFont typeface="Wingdings" pitchFamily="2" charset="2"/>
              <a:buChar char="v"/>
            </a:pPr>
            <a:r>
              <a:rPr lang="en-US" sz="2000" dirty="0" smtClean="0"/>
              <a:t>Helen was also made to be unfaithful by Aphrodite when her father failed to make sacrifices to her</a:t>
            </a:r>
          </a:p>
          <a:p>
            <a:pPr>
              <a:buFont typeface="Wingdings" pitchFamily="2" charset="2"/>
              <a:buChar char="v"/>
            </a:pPr>
            <a:r>
              <a:rPr lang="en-US" sz="2000" dirty="0" smtClean="0"/>
              <a:t>some historical data indicates that is was most likely a trade rivalry</a:t>
            </a:r>
            <a:endParaRPr lang="en-US" sz="2000" dirty="0"/>
          </a:p>
        </p:txBody>
      </p:sp>
      <p:sp>
        <p:nvSpPr>
          <p:cNvPr id="4" name="Content Placeholder 3"/>
          <p:cNvSpPr>
            <a:spLocks noGrp="1"/>
          </p:cNvSpPr>
          <p:nvPr>
            <p:ph sz="half" idx="2"/>
          </p:nvPr>
        </p:nvSpPr>
        <p:spPr/>
        <p:txBody>
          <a:bodyPr>
            <a:normAutofit lnSpcReduction="10000"/>
          </a:bodyPr>
          <a:lstStyle/>
          <a:p>
            <a:endParaRPr lang="en-US" dirty="0" smtClean="0"/>
          </a:p>
          <a:p>
            <a:endParaRPr lang="en-US" dirty="0"/>
          </a:p>
        </p:txBody>
      </p:sp>
      <p:pic>
        <p:nvPicPr>
          <p:cNvPr id="1026" name="Picture 2" descr="http://ts4.mm.bing.net/th?id=H.4891625327822479&amp;pid=15.1"/>
          <p:cNvPicPr>
            <a:picLocks noChangeAspect="1" noChangeArrowheads="1"/>
          </p:cNvPicPr>
          <p:nvPr/>
        </p:nvPicPr>
        <p:blipFill>
          <a:blip r:embed="rId2" cstate="print"/>
          <a:srcRect/>
          <a:stretch>
            <a:fillRect/>
          </a:stretch>
        </p:blipFill>
        <p:spPr bwMode="auto">
          <a:xfrm>
            <a:off x="5486400" y="1600200"/>
            <a:ext cx="3219450" cy="4594049"/>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THE ORIGIN (cont’d)</a:t>
            </a:r>
            <a:endParaRPr lang="en-US" dirty="0"/>
          </a:p>
        </p:txBody>
      </p:sp>
      <p:sp>
        <p:nvSpPr>
          <p:cNvPr id="3" name="Content Placeholder 2"/>
          <p:cNvSpPr>
            <a:spLocks noGrp="1"/>
          </p:cNvSpPr>
          <p:nvPr>
            <p:ph sz="half" idx="1"/>
          </p:nvPr>
        </p:nvSpPr>
        <p:spPr>
          <a:xfrm>
            <a:off x="457200" y="3886200"/>
            <a:ext cx="8229600" cy="2667000"/>
          </a:xfrm>
        </p:spPr>
        <p:txBody>
          <a:bodyPr>
            <a:normAutofit/>
          </a:bodyPr>
          <a:lstStyle/>
          <a:p>
            <a:pPr>
              <a:buNone/>
            </a:pPr>
            <a:r>
              <a:rPr lang="en-US" sz="2000" dirty="0" smtClean="0"/>
              <a:t>Judgment of Paris</a:t>
            </a:r>
          </a:p>
          <a:p>
            <a:pPr>
              <a:buFont typeface="Wingdings" pitchFamily="2" charset="2"/>
              <a:buChar char="v"/>
            </a:pPr>
            <a:r>
              <a:rPr lang="en-US" sz="2000" dirty="0" smtClean="0"/>
              <a:t>All gods and goddesses attended the wedding of Thetis and Peleus except Eris, the goddess of Discord</a:t>
            </a:r>
          </a:p>
          <a:p>
            <a:pPr>
              <a:buFont typeface="Wingdings" pitchFamily="2" charset="2"/>
              <a:buChar char="v"/>
            </a:pPr>
            <a:r>
              <a:rPr lang="en-US" sz="2000" dirty="0" smtClean="0"/>
              <a:t>Discord was stopped at the door by Hermes by order of Zeus</a:t>
            </a:r>
          </a:p>
          <a:p>
            <a:pPr>
              <a:buFont typeface="Wingdings" pitchFamily="2" charset="2"/>
              <a:buChar char="v"/>
            </a:pPr>
            <a:r>
              <a:rPr lang="en-US" sz="2000" dirty="0" smtClean="0"/>
              <a:t>She threw an apple onto the table with the word “To the fairest”</a:t>
            </a:r>
          </a:p>
          <a:p>
            <a:pPr>
              <a:buFont typeface="Wingdings" pitchFamily="2" charset="2"/>
              <a:buChar char="v"/>
            </a:pPr>
            <a:r>
              <a:rPr lang="en-US" sz="2000" dirty="0" smtClean="0"/>
              <a:t>The prize was claimed by Hera, Athena and Aphrodite</a:t>
            </a:r>
          </a:p>
          <a:p>
            <a:pPr>
              <a:buFont typeface="Wingdings" pitchFamily="2" charset="2"/>
              <a:buChar char="v"/>
            </a:pPr>
            <a:r>
              <a:rPr lang="en-US" sz="2000" dirty="0" smtClean="0"/>
              <a:t>Zeus decided that Paris should make the decision</a:t>
            </a:r>
          </a:p>
          <a:p>
            <a:pPr>
              <a:buFont typeface="Wingdings" pitchFamily="2" charset="2"/>
              <a:buChar char="v"/>
            </a:pPr>
            <a:endParaRPr lang="en-US" sz="2000" dirty="0"/>
          </a:p>
        </p:txBody>
      </p:sp>
      <p:sp>
        <p:nvSpPr>
          <p:cNvPr id="4" name="Content Placeholder 3"/>
          <p:cNvSpPr>
            <a:spLocks noGrp="1"/>
          </p:cNvSpPr>
          <p:nvPr>
            <p:ph sz="half" idx="2"/>
          </p:nvPr>
        </p:nvSpPr>
        <p:spPr>
          <a:xfrm>
            <a:off x="4038600" y="1600201"/>
            <a:ext cx="4648200" cy="2057399"/>
          </a:xfrm>
        </p:spPr>
        <p:txBody>
          <a:bodyPr>
            <a:normAutofit/>
          </a:bodyPr>
          <a:lstStyle/>
          <a:p>
            <a:pPr>
              <a:buNone/>
            </a:pPr>
            <a:r>
              <a:rPr lang="en-US" sz="2000" dirty="0" smtClean="0"/>
              <a:t>Zeus’ Plan</a:t>
            </a:r>
          </a:p>
          <a:p>
            <a:pPr>
              <a:buFont typeface="Wingdings" pitchFamily="2" charset="2"/>
              <a:buChar char="v"/>
            </a:pPr>
            <a:r>
              <a:rPr lang="en-US" sz="2000" dirty="0" smtClean="0"/>
              <a:t>Due to his numerous  amorous adventures Zeus felt that it was time to reduce the population of the world, especially of his demigod descendants</a:t>
            </a:r>
          </a:p>
          <a:p>
            <a:pPr>
              <a:buFont typeface="Wingdings" pitchFamily="2" charset="2"/>
              <a:buChar char="v"/>
            </a:pPr>
            <a:endParaRPr lang="en-US" sz="2000" dirty="0"/>
          </a:p>
        </p:txBody>
      </p:sp>
      <p:pic>
        <p:nvPicPr>
          <p:cNvPr id="38913" name="Picture 1" descr="http://farm4.staticflickr.com/3603/3388894645_15abd2ffc1_o.jpg"/>
          <p:cNvPicPr>
            <a:picLocks noChangeAspect="1" noChangeArrowheads="1"/>
          </p:cNvPicPr>
          <p:nvPr/>
        </p:nvPicPr>
        <p:blipFill>
          <a:blip r:embed="rId2" cstate="print"/>
          <a:srcRect/>
          <a:stretch>
            <a:fillRect/>
          </a:stretch>
        </p:blipFill>
        <p:spPr bwMode="auto">
          <a:xfrm>
            <a:off x="457200" y="1600200"/>
            <a:ext cx="3581400" cy="2285999"/>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 ORIGIN (cont’d)</a:t>
            </a:r>
            <a:endParaRPr lang="en-US" dirty="0"/>
          </a:p>
        </p:txBody>
      </p:sp>
      <p:sp>
        <p:nvSpPr>
          <p:cNvPr id="3" name="Content Placeholder 2"/>
          <p:cNvSpPr>
            <a:spLocks noGrp="1"/>
          </p:cNvSpPr>
          <p:nvPr>
            <p:ph sz="half" idx="1"/>
          </p:nvPr>
        </p:nvSpPr>
        <p:spPr>
          <a:xfrm>
            <a:off x="457200" y="1600200"/>
            <a:ext cx="4038600" cy="2743199"/>
          </a:xfrm>
        </p:spPr>
        <p:txBody>
          <a:bodyPr>
            <a:normAutofit fontScale="92500" lnSpcReduction="20000"/>
          </a:bodyPr>
          <a:lstStyle/>
          <a:p>
            <a:pPr>
              <a:buNone/>
            </a:pPr>
            <a:r>
              <a:rPr lang="en-US" dirty="0" smtClean="0"/>
              <a:t>The Judgment of Paris (cont’d)</a:t>
            </a:r>
          </a:p>
          <a:p>
            <a:pPr>
              <a:buFont typeface="Wingdings" pitchFamily="2" charset="2"/>
              <a:buChar char="v"/>
            </a:pPr>
            <a:r>
              <a:rPr lang="en-US" dirty="0" smtClean="0"/>
              <a:t>Hermes led the three goddesses to Paris who was tending sheep on Mt. Ida</a:t>
            </a:r>
          </a:p>
          <a:p>
            <a:pPr>
              <a:buFont typeface="Wingdings" pitchFamily="2" charset="2"/>
              <a:buChar char="v"/>
            </a:pPr>
            <a:r>
              <a:rPr lang="en-US" dirty="0" smtClean="0"/>
              <a:t>Hera promised him royal power</a:t>
            </a:r>
          </a:p>
          <a:p>
            <a:pPr>
              <a:buFont typeface="Wingdings" pitchFamily="2" charset="2"/>
              <a:buChar char="v"/>
            </a:pPr>
            <a:endParaRPr lang="en-US" sz="2000" dirty="0"/>
          </a:p>
        </p:txBody>
      </p:sp>
      <p:sp>
        <p:nvSpPr>
          <p:cNvPr id="4" name="Content Placeholder 3"/>
          <p:cNvSpPr>
            <a:spLocks noGrp="1"/>
          </p:cNvSpPr>
          <p:nvPr>
            <p:ph sz="half" idx="2"/>
          </p:nvPr>
        </p:nvSpPr>
        <p:spPr>
          <a:xfrm>
            <a:off x="457200" y="4343400"/>
            <a:ext cx="8229600" cy="2362200"/>
          </a:xfrm>
        </p:spPr>
        <p:txBody>
          <a:bodyPr>
            <a:normAutofit fontScale="92500" lnSpcReduction="20000"/>
          </a:bodyPr>
          <a:lstStyle/>
          <a:p>
            <a:pPr>
              <a:buFont typeface="Wingdings" pitchFamily="2" charset="2"/>
              <a:buChar char="v"/>
            </a:pPr>
            <a:r>
              <a:rPr lang="en-US" dirty="0" smtClean="0"/>
              <a:t>Athena promised him victory in war</a:t>
            </a:r>
          </a:p>
          <a:p>
            <a:pPr>
              <a:buFont typeface="Wingdings" pitchFamily="2" charset="2"/>
              <a:buChar char="v"/>
            </a:pPr>
            <a:r>
              <a:rPr lang="en-US" dirty="0" smtClean="0"/>
              <a:t>Aphrodite promised him Helen</a:t>
            </a:r>
          </a:p>
          <a:p>
            <a:pPr>
              <a:buFont typeface="Wingdings" pitchFamily="2" charset="2"/>
              <a:buChar char="v"/>
            </a:pPr>
            <a:r>
              <a:rPr lang="en-US" dirty="0" smtClean="0"/>
              <a:t>Paris chose Aphrodite causing unrelenting anger toward the Trojans from Hera and Athena</a:t>
            </a:r>
          </a:p>
          <a:p>
            <a:pPr>
              <a:buFont typeface="Wingdings" pitchFamily="2" charset="2"/>
              <a:buChar char="v"/>
            </a:pPr>
            <a:r>
              <a:rPr lang="en-US" dirty="0" smtClean="0"/>
              <a:t>his decision set in motion the events leading to the Trojan War</a:t>
            </a:r>
          </a:p>
          <a:p>
            <a:pPr>
              <a:buFont typeface="Wingdings" pitchFamily="2" charset="2"/>
              <a:buChar char="v"/>
            </a:pPr>
            <a:endParaRPr lang="en-US" sz="2400" dirty="0"/>
          </a:p>
        </p:txBody>
      </p:sp>
      <p:pic>
        <p:nvPicPr>
          <p:cNvPr id="5" name="Picture 1" descr="http://farm4.staticflickr.com/3603/3388894645_15abd2ffc1_o.jpg"/>
          <p:cNvPicPr>
            <a:picLocks noChangeAspect="1" noChangeArrowheads="1"/>
          </p:cNvPicPr>
          <p:nvPr/>
        </p:nvPicPr>
        <p:blipFill>
          <a:blip r:embed="rId2" cstate="print"/>
          <a:srcRect/>
          <a:stretch>
            <a:fillRect/>
          </a:stretch>
        </p:blipFill>
        <p:spPr bwMode="auto">
          <a:xfrm>
            <a:off x="4648200" y="1600200"/>
            <a:ext cx="4038600" cy="2577829"/>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TROJAN WAR: </a:t>
            </a:r>
            <a:br>
              <a:rPr lang="en-US" dirty="0" smtClean="0"/>
            </a:br>
            <a:r>
              <a:rPr lang="en-US" dirty="0" smtClean="0"/>
              <a:t>PART 4: PREPARATIONS</a:t>
            </a:r>
            <a:endParaRPr lang="en-US" dirty="0"/>
          </a:p>
        </p:txBody>
      </p:sp>
      <p:sp>
        <p:nvSpPr>
          <p:cNvPr id="3" name="Content Placeholder 2"/>
          <p:cNvSpPr>
            <a:spLocks noGrp="1"/>
          </p:cNvSpPr>
          <p:nvPr>
            <p:ph sz="half" idx="1"/>
          </p:nvPr>
        </p:nvSpPr>
        <p:spPr>
          <a:xfrm>
            <a:off x="457200" y="4191000"/>
            <a:ext cx="8382000" cy="2514600"/>
          </a:xfrm>
        </p:spPr>
        <p:txBody>
          <a:bodyPr>
            <a:normAutofit lnSpcReduction="10000"/>
          </a:bodyPr>
          <a:lstStyle/>
          <a:p>
            <a:pPr>
              <a:buFont typeface="Wingdings" pitchFamily="2" charset="2"/>
              <a:buChar char="v"/>
            </a:pPr>
            <a:r>
              <a:rPr lang="en-US" sz="2000" dirty="0" smtClean="0"/>
              <a:t>Calchas knew that Agamemnon had offended Artemis by killing a stag sacred to her</a:t>
            </a:r>
          </a:p>
          <a:p>
            <a:pPr>
              <a:buFont typeface="Wingdings" pitchFamily="2" charset="2"/>
              <a:buChar char="v"/>
            </a:pPr>
            <a:r>
              <a:rPr lang="en-US" sz="2000" dirty="0" smtClean="0"/>
              <a:t>Calchas advised that only the sacrifice of his daughter to Artemis would appease her and allow favorable winds for the expedition</a:t>
            </a:r>
          </a:p>
          <a:p>
            <a:pPr>
              <a:buFont typeface="Wingdings" pitchFamily="2" charset="2"/>
              <a:buChar char="v"/>
            </a:pPr>
            <a:r>
              <a:rPr lang="en-US" sz="2000" dirty="0" smtClean="0"/>
              <a:t>Agamemnon sent for Iphigenia on the pretext that she was to marry Achilles and was sacrificed</a:t>
            </a:r>
          </a:p>
          <a:p>
            <a:pPr>
              <a:buFont typeface="Wingdings" pitchFamily="2" charset="2"/>
              <a:buChar char="v"/>
            </a:pPr>
            <a:r>
              <a:rPr lang="en-US" sz="2000" dirty="0" smtClean="0"/>
              <a:t>Euripides indicates that  she was taken from the altar by Artemis to her temple in Tauri (Crimea) to be her priestess</a:t>
            </a:r>
            <a:endParaRPr lang="en-US" sz="2000" dirty="0"/>
          </a:p>
        </p:txBody>
      </p:sp>
      <p:sp>
        <p:nvSpPr>
          <p:cNvPr id="4" name="Content Placeholder 3"/>
          <p:cNvSpPr>
            <a:spLocks noGrp="1"/>
          </p:cNvSpPr>
          <p:nvPr>
            <p:ph sz="half" idx="2"/>
          </p:nvPr>
        </p:nvSpPr>
        <p:spPr>
          <a:xfrm>
            <a:off x="4648200" y="1600201"/>
            <a:ext cx="4038600" cy="2590800"/>
          </a:xfrm>
        </p:spPr>
        <p:txBody>
          <a:bodyPr>
            <a:normAutofit lnSpcReduction="10000"/>
          </a:bodyPr>
          <a:lstStyle/>
          <a:p>
            <a:pPr>
              <a:buNone/>
            </a:pPr>
            <a:r>
              <a:rPr lang="en-US" sz="2000" dirty="0" smtClean="0"/>
              <a:t>The Sacrifice of Iphigenia</a:t>
            </a:r>
          </a:p>
          <a:p>
            <a:pPr>
              <a:buFont typeface="Wingdings" pitchFamily="2" charset="2"/>
              <a:buChar char="v"/>
            </a:pPr>
            <a:r>
              <a:rPr lang="en-US" sz="2000" dirty="0" smtClean="0"/>
              <a:t>the Greek forces assembled at Aulis</a:t>
            </a:r>
          </a:p>
          <a:p>
            <a:pPr>
              <a:buFont typeface="Wingdings" pitchFamily="2" charset="2"/>
              <a:buChar char="v"/>
            </a:pPr>
            <a:r>
              <a:rPr lang="en-US" sz="2000" dirty="0" smtClean="0"/>
              <a:t>ill winds prevented the ships from sailing</a:t>
            </a:r>
          </a:p>
          <a:p>
            <a:pPr>
              <a:buFont typeface="Wingdings" pitchFamily="2" charset="2"/>
              <a:buChar char="v"/>
            </a:pPr>
            <a:r>
              <a:rPr lang="en-US" sz="2000" dirty="0" smtClean="0"/>
              <a:t>Agamemnon consulted the Greek seer, Calchas</a:t>
            </a:r>
          </a:p>
        </p:txBody>
      </p:sp>
      <p:pic>
        <p:nvPicPr>
          <p:cNvPr id="39937" name="Picture 1" descr="http://images.metmuseum.org/CRDImages/dp/web-large/DR138.jpg"/>
          <p:cNvPicPr>
            <a:picLocks noChangeAspect="1" noChangeArrowheads="1"/>
          </p:cNvPicPr>
          <p:nvPr/>
        </p:nvPicPr>
        <p:blipFill>
          <a:blip r:embed="rId2" cstate="print"/>
          <a:srcRect/>
          <a:stretch>
            <a:fillRect/>
          </a:stretch>
        </p:blipFill>
        <p:spPr bwMode="auto">
          <a:xfrm>
            <a:off x="457200" y="1600200"/>
            <a:ext cx="4040717" cy="25908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TROJANS (cont’d)</a:t>
            </a:r>
            <a:endParaRPr lang="en-US" dirty="0"/>
          </a:p>
        </p:txBody>
      </p:sp>
      <p:sp>
        <p:nvSpPr>
          <p:cNvPr id="8" name="Content Placeholder 7"/>
          <p:cNvSpPr>
            <a:spLocks noGrp="1"/>
          </p:cNvSpPr>
          <p:nvPr>
            <p:ph sz="half" idx="1"/>
          </p:nvPr>
        </p:nvSpPr>
        <p:spPr>
          <a:xfrm>
            <a:off x="457200" y="1600201"/>
            <a:ext cx="4191000" cy="3048000"/>
          </a:xfrm>
        </p:spPr>
        <p:txBody>
          <a:bodyPr>
            <a:noAutofit/>
          </a:bodyPr>
          <a:lstStyle/>
          <a:p>
            <a:pPr>
              <a:buNone/>
            </a:pPr>
            <a:r>
              <a:rPr lang="en-US" sz="2100" dirty="0" smtClean="0"/>
              <a:t>When Zeus took Ganymede, who was an uncle of Laomedon, to Olympus to be the cupbearer of the gods, he gave the immortal horses to Tros, the father of Ganymede, in return.</a:t>
            </a:r>
          </a:p>
          <a:p>
            <a:pPr>
              <a:buNone/>
            </a:pPr>
            <a:r>
              <a:rPr lang="en-US" sz="2100" dirty="0" smtClean="0"/>
              <a:t>Laomedon eventually inherited the horses.</a:t>
            </a:r>
          </a:p>
          <a:p>
            <a:pPr>
              <a:buNone/>
            </a:pPr>
            <a:r>
              <a:rPr lang="en-US" sz="2100" dirty="0" smtClean="0"/>
              <a:t>Once again, Laomedon cheated his benefactor</a:t>
            </a:r>
            <a:r>
              <a:rPr lang="en-US" sz="2200" dirty="0" smtClean="0"/>
              <a:t>.</a:t>
            </a:r>
          </a:p>
        </p:txBody>
      </p:sp>
      <p:sp>
        <p:nvSpPr>
          <p:cNvPr id="9" name="Content Placeholder 8"/>
          <p:cNvSpPr>
            <a:spLocks noGrp="1"/>
          </p:cNvSpPr>
          <p:nvPr>
            <p:ph sz="half" idx="2"/>
          </p:nvPr>
        </p:nvSpPr>
        <p:spPr>
          <a:xfrm>
            <a:off x="533400" y="5334000"/>
            <a:ext cx="8229600" cy="1981200"/>
          </a:xfrm>
        </p:spPr>
        <p:txBody>
          <a:bodyPr>
            <a:normAutofit/>
          </a:bodyPr>
          <a:lstStyle/>
          <a:p>
            <a:pPr>
              <a:buNone/>
            </a:pPr>
            <a:r>
              <a:rPr lang="en-US" sz="2100" dirty="0" smtClean="0"/>
              <a:t>Heracles returned to Troy with an army, captured Troy and gave Hesione to Telamon to whom she bore Teucer.</a:t>
            </a:r>
          </a:p>
          <a:p>
            <a:pPr>
              <a:buNone/>
            </a:pPr>
            <a:r>
              <a:rPr lang="en-US" sz="2100" dirty="0" smtClean="0"/>
              <a:t>Polydarces was spared by Heracles to become the new king of Troy; his name was changed to Priam.</a:t>
            </a:r>
          </a:p>
        </p:txBody>
      </p:sp>
      <p:pic>
        <p:nvPicPr>
          <p:cNvPr id="10" name="Picture 2" descr="http://ts2.mm.bing.net/th?id=H.4602934826369089&amp;pid=15.1"/>
          <p:cNvPicPr>
            <a:picLocks noChangeAspect="1" noChangeArrowheads="1"/>
          </p:cNvPicPr>
          <p:nvPr/>
        </p:nvPicPr>
        <p:blipFill>
          <a:blip r:embed="rId2" cstate="print"/>
          <a:srcRect/>
          <a:stretch>
            <a:fillRect/>
          </a:stretch>
        </p:blipFill>
        <p:spPr bwMode="auto">
          <a:xfrm>
            <a:off x="4648200" y="1600200"/>
            <a:ext cx="4076700" cy="3043937"/>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PREPARATIONS (cont’d)</a:t>
            </a:r>
            <a:endParaRPr lang="en-US" sz="4800" dirty="0"/>
          </a:p>
        </p:txBody>
      </p:sp>
      <p:sp>
        <p:nvSpPr>
          <p:cNvPr id="3" name="Content Placeholder 2"/>
          <p:cNvSpPr>
            <a:spLocks noGrp="1"/>
          </p:cNvSpPr>
          <p:nvPr>
            <p:ph sz="half" idx="1"/>
          </p:nvPr>
        </p:nvSpPr>
        <p:spPr>
          <a:xfrm>
            <a:off x="457200" y="1600200"/>
            <a:ext cx="4876800" cy="4525963"/>
          </a:xfrm>
        </p:spPr>
        <p:txBody>
          <a:bodyPr>
            <a:normAutofit lnSpcReduction="10000"/>
          </a:bodyPr>
          <a:lstStyle/>
          <a:p>
            <a:pPr>
              <a:buNone/>
            </a:pPr>
            <a:r>
              <a:rPr lang="en-US" sz="2000" dirty="0" smtClean="0"/>
              <a:t>Another Omen</a:t>
            </a:r>
          </a:p>
          <a:p>
            <a:pPr>
              <a:buFont typeface="Wingdings" pitchFamily="2" charset="2"/>
              <a:buChar char="v"/>
            </a:pPr>
            <a:r>
              <a:rPr lang="en-US" sz="2000" dirty="0" smtClean="0"/>
              <a:t>at Aulis a snake climbed a tree and devoured eight chicks and then the mother</a:t>
            </a:r>
          </a:p>
          <a:p>
            <a:pPr>
              <a:buFont typeface="Wingdings" pitchFamily="2" charset="2"/>
              <a:buChar char="v"/>
            </a:pPr>
            <a:r>
              <a:rPr lang="en-US" sz="2000" dirty="0" smtClean="0"/>
              <a:t>Zeus then turned the snake into stone</a:t>
            </a:r>
          </a:p>
          <a:p>
            <a:pPr>
              <a:buFont typeface="Wingdings" pitchFamily="2" charset="2"/>
              <a:buChar char="v"/>
            </a:pPr>
            <a:r>
              <a:rPr lang="en-US" sz="2000" dirty="0" smtClean="0"/>
              <a:t>Calchas interpreted this to mean that the war with Troy would last nine years with the city being captured in the tenth</a:t>
            </a:r>
          </a:p>
          <a:p>
            <a:pPr>
              <a:buNone/>
            </a:pPr>
            <a:r>
              <a:rPr lang="en-US" sz="2000" dirty="0" smtClean="0"/>
              <a:t>The Journey Begins</a:t>
            </a:r>
          </a:p>
          <a:p>
            <a:pPr>
              <a:buFont typeface="Wingdings" pitchFamily="2" charset="2"/>
              <a:buChar char="v"/>
            </a:pPr>
            <a:r>
              <a:rPr lang="en-US" sz="2000" dirty="0" smtClean="0"/>
              <a:t>Philoctetes guided them to the island of Chryse to make sacrifices to its goddess</a:t>
            </a:r>
            <a:endParaRPr lang="en-US" sz="2000" dirty="0"/>
          </a:p>
        </p:txBody>
      </p:sp>
      <p:sp>
        <p:nvSpPr>
          <p:cNvPr id="4" name="Content Placeholder 3"/>
          <p:cNvSpPr>
            <a:spLocks noGrp="1"/>
          </p:cNvSpPr>
          <p:nvPr>
            <p:ph sz="half" idx="2"/>
          </p:nvPr>
        </p:nvSpPr>
        <p:spPr/>
        <p:txBody>
          <a:bodyPr>
            <a:normAutofit lnSpcReduction="10000"/>
          </a:bodyPr>
          <a:lstStyle/>
          <a:p>
            <a:endParaRPr lang="en-US" dirty="0"/>
          </a:p>
        </p:txBody>
      </p:sp>
      <p:pic>
        <p:nvPicPr>
          <p:cNvPr id="41986" name="Picture 2" descr="http://ts2.mm.bing.net/th?id=H.4608638548313353&amp;pid=15.1"/>
          <p:cNvPicPr>
            <a:picLocks noChangeAspect="1" noChangeArrowheads="1"/>
          </p:cNvPicPr>
          <p:nvPr/>
        </p:nvPicPr>
        <p:blipFill>
          <a:blip r:embed="rId2" cstate="print"/>
          <a:srcRect/>
          <a:stretch>
            <a:fillRect/>
          </a:stretch>
        </p:blipFill>
        <p:spPr bwMode="auto">
          <a:xfrm>
            <a:off x="5334000" y="1600200"/>
            <a:ext cx="3435097" cy="4572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PREPARATIONS (cont’d)</a:t>
            </a:r>
            <a:endParaRPr lang="en-US" sz="4800"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a:xfrm>
            <a:off x="3657600" y="1600200"/>
            <a:ext cx="5029200" cy="4525963"/>
          </a:xfrm>
        </p:spPr>
        <p:txBody>
          <a:bodyPr>
            <a:normAutofit/>
          </a:bodyPr>
          <a:lstStyle/>
          <a:p>
            <a:pPr>
              <a:buNone/>
            </a:pPr>
            <a:r>
              <a:rPr lang="en-US" sz="2000" dirty="0" smtClean="0"/>
              <a:t>The Journey Begins (cont’d)</a:t>
            </a:r>
          </a:p>
          <a:p>
            <a:pPr>
              <a:buFont typeface="Wingdings" pitchFamily="2" charset="2"/>
              <a:buChar char="v"/>
            </a:pPr>
            <a:r>
              <a:rPr lang="en-US" sz="2000" dirty="0" smtClean="0"/>
              <a:t>Philoctetes was bitten by a snake on Chryse</a:t>
            </a:r>
          </a:p>
          <a:p>
            <a:pPr>
              <a:buFont typeface="Wingdings" pitchFamily="2" charset="2"/>
              <a:buChar char="v"/>
            </a:pPr>
            <a:r>
              <a:rPr lang="en-US" sz="2000" dirty="0" smtClean="0"/>
              <a:t>as the fleet sailed on to Troy, the wound began to smell</a:t>
            </a:r>
          </a:p>
          <a:p>
            <a:pPr>
              <a:buFont typeface="Wingdings" pitchFamily="2" charset="2"/>
              <a:buChar char="v"/>
            </a:pPr>
            <a:r>
              <a:rPr lang="en-US" sz="2000" dirty="0" smtClean="0"/>
              <a:t>the smell was so bad that he was left on the island of Lemnos</a:t>
            </a:r>
          </a:p>
          <a:p>
            <a:pPr>
              <a:buFont typeface="Wingdings" pitchFamily="2" charset="2"/>
              <a:buChar char="v"/>
            </a:pPr>
            <a:r>
              <a:rPr lang="en-US" sz="2000" dirty="0" smtClean="0"/>
              <a:t>Philoctetes was the son Poeas who had lit the funeral pyre of Heracles and to whom Heracles had given his bow and arrows</a:t>
            </a:r>
          </a:p>
          <a:p>
            <a:pPr>
              <a:buFont typeface="Wingdings" pitchFamily="2" charset="2"/>
              <a:buChar char="v"/>
            </a:pPr>
            <a:r>
              <a:rPr lang="en-US" sz="2000" dirty="0" smtClean="0"/>
              <a:t>Philoctetes now had the bow and arrows of Heracles</a:t>
            </a:r>
            <a:endParaRPr lang="en-US" sz="2000" dirty="0"/>
          </a:p>
        </p:txBody>
      </p:sp>
      <p:pic>
        <p:nvPicPr>
          <p:cNvPr id="43009" name="Picture 1" descr="http://upload.wikimedia.org/wikipedia/commons/thumb/8/81/Philoctetes.jpg/200px-Philoctetes.jpg"/>
          <p:cNvPicPr>
            <a:picLocks noChangeAspect="1" noChangeArrowheads="1"/>
          </p:cNvPicPr>
          <p:nvPr/>
        </p:nvPicPr>
        <p:blipFill>
          <a:blip r:embed="rId2" cstate="print"/>
          <a:srcRect/>
          <a:stretch>
            <a:fillRect/>
          </a:stretch>
        </p:blipFill>
        <p:spPr bwMode="auto">
          <a:xfrm>
            <a:off x="457200" y="1600200"/>
            <a:ext cx="3200400" cy="4576572"/>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PREPARATIONS (cont’d)</a:t>
            </a:r>
            <a:endParaRPr lang="en-US" sz="4800" dirty="0"/>
          </a:p>
        </p:txBody>
      </p:sp>
      <p:sp>
        <p:nvSpPr>
          <p:cNvPr id="3" name="Content Placeholder 2"/>
          <p:cNvSpPr>
            <a:spLocks noGrp="1"/>
          </p:cNvSpPr>
          <p:nvPr>
            <p:ph sz="half" idx="1"/>
          </p:nvPr>
        </p:nvSpPr>
        <p:spPr>
          <a:xfrm>
            <a:off x="457200" y="1600200"/>
            <a:ext cx="5105400" cy="4525963"/>
          </a:xfrm>
        </p:spPr>
        <p:txBody>
          <a:bodyPr>
            <a:normAutofit/>
          </a:bodyPr>
          <a:lstStyle/>
          <a:p>
            <a:pPr>
              <a:buNone/>
            </a:pPr>
            <a:r>
              <a:rPr lang="en-US" sz="2000" dirty="0" smtClean="0"/>
              <a:t>The Journey (cont’d)</a:t>
            </a:r>
          </a:p>
          <a:p>
            <a:pPr>
              <a:buFont typeface="Wingdings" pitchFamily="2" charset="2"/>
              <a:buChar char="v"/>
            </a:pPr>
            <a:r>
              <a:rPr lang="en-US" sz="2000" dirty="0" smtClean="0"/>
              <a:t>when Helenus was captured, he prophesied that Troy could not be captured with the bow and arrows of Heracles</a:t>
            </a:r>
          </a:p>
          <a:p>
            <a:pPr>
              <a:buFont typeface="Wingdings" pitchFamily="2" charset="2"/>
              <a:buChar char="v"/>
            </a:pPr>
            <a:r>
              <a:rPr lang="en-US" sz="2000" dirty="0" smtClean="0"/>
              <a:t>Diomedes and Odysseus returned to Lemnos and returned with Philoctetes and the bow and arrows</a:t>
            </a:r>
          </a:p>
          <a:p>
            <a:pPr>
              <a:buFont typeface="Wingdings" pitchFamily="2" charset="2"/>
              <a:buChar char="v"/>
            </a:pPr>
            <a:r>
              <a:rPr lang="en-US" sz="2000" dirty="0" smtClean="0"/>
              <a:t>the wound was healed by Machaon and Podalirius, sons of Aescelapius the god of medicine</a:t>
            </a:r>
          </a:p>
          <a:p>
            <a:pPr>
              <a:buFont typeface="Wingdings" pitchFamily="2" charset="2"/>
              <a:buChar char="v"/>
            </a:pPr>
            <a:r>
              <a:rPr lang="en-US" sz="2000" dirty="0" smtClean="0"/>
              <a:t>Paris was killed by Philoctetes with the bow and arrows of Heracles</a:t>
            </a:r>
            <a:endParaRPr lang="en-US" sz="2000" dirty="0"/>
          </a:p>
        </p:txBody>
      </p:sp>
      <p:sp>
        <p:nvSpPr>
          <p:cNvPr id="4" name="Content Placeholder 3"/>
          <p:cNvSpPr>
            <a:spLocks noGrp="1"/>
          </p:cNvSpPr>
          <p:nvPr>
            <p:ph sz="half" idx="2"/>
          </p:nvPr>
        </p:nvSpPr>
        <p:spPr/>
        <p:txBody>
          <a:bodyPr/>
          <a:lstStyle/>
          <a:p>
            <a:endParaRPr lang="en-US" dirty="0"/>
          </a:p>
        </p:txBody>
      </p:sp>
      <p:pic>
        <p:nvPicPr>
          <p:cNvPr id="44033" name="Picture 1" descr="http://upload.wikimedia.org/wikipedia/commons/thumb/8/81/Philoctetes.jpg/200px-Philoctetes.jpg"/>
          <p:cNvPicPr>
            <a:picLocks noChangeAspect="1" noChangeArrowheads="1"/>
          </p:cNvPicPr>
          <p:nvPr/>
        </p:nvPicPr>
        <p:blipFill>
          <a:blip r:embed="rId2" cstate="print"/>
          <a:srcRect/>
          <a:stretch>
            <a:fillRect/>
          </a:stretch>
        </p:blipFill>
        <p:spPr bwMode="auto">
          <a:xfrm>
            <a:off x="5542884" y="1600200"/>
            <a:ext cx="3143916" cy="44958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PREPARATIONS (cont’d)</a:t>
            </a:r>
            <a:endParaRPr lang="en-US" sz="4800"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a:xfrm>
            <a:off x="3657600" y="1600200"/>
            <a:ext cx="5029200" cy="5029200"/>
          </a:xfrm>
        </p:spPr>
        <p:txBody>
          <a:bodyPr>
            <a:normAutofit/>
          </a:bodyPr>
          <a:lstStyle/>
          <a:p>
            <a:pPr>
              <a:buNone/>
            </a:pPr>
            <a:r>
              <a:rPr lang="en-US" sz="2000" dirty="0" smtClean="0"/>
              <a:t>The Journey (cont’d)</a:t>
            </a:r>
          </a:p>
          <a:p>
            <a:pPr>
              <a:buFont typeface="Wingdings" pitchFamily="2" charset="2"/>
              <a:buChar char="v"/>
            </a:pPr>
            <a:r>
              <a:rPr lang="en-US" sz="2000" dirty="0" smtClean="0"/>
              <a:t>Telephus, son of Heracles and king of Mysia is wounded by Achilles</a:t>
            </a:r>
          </a:p>
          <a:p>
            <a:pPr>
              <a:buFont typeface="Wingdings" pitchFamily="2" charset="2"/>
              <a:buChar char="v"/>
            </a:pPr>
            <a:r>
              <a:rPr lang="en-US" sz="2000" dirty="0" smtClean="0"/>
              <a:t>when the wound would not heal, Delphi was consulted with the reply “he that wounded shall heal”</a:t>
            </a:r>
          </a:p>
          <a:p>
            <a:pPr>
              <a:buFont typeface="Wingdings" pitchFamily="2" charset="2"/>
              <a:buChar char="v"/>
            </a:pPr>
            <a:r>
              <a:rPr lang="en-US" sz="2000" dirty="0" smtClean="0"/>
              <a:t>Telephus entered the Greek camp disguised as a beggar and asked Achilles to cure his wound</a:t>
            </a:r>
          </a:p>
          <a:p>
            <a:pPr>
              <a:buFont typeface="Wingdings" pitchFamily="2" charset="2"/>
              <a:buChar char="v"/>
            </a:pPr>
            <a:r>
              <a:rPr lang="en-US" sz="2000" dirty="0" smtClean="0"/>
              <a:t>Achilles said that he was not physician and could heal the wound, but Odysseus pointed out that it was his spear that wounded him</a:t>
            </a:r>
          </a:p>
          <a:p>
            <a:pPr>
              <a:buFont typeface="Wingdings" pitchFamily="2" charset="2"/>
              <a:buChar char="v"/>
            </a:pPr>
            <a:r>
              <a:rPr lang="en-US" sz="2000" dirty="0" smtClean="0"/>
              <a:t>Straps from the spear were applied to the wound and Telephus was healed</a:t>
            </a:r>
          </a:p>
          <a:p>
            <a:pPr>
              <a:buFont typeface="Wingdings" pitchFamily="2" charset="2"/>
              <a:buChar char="v"/>
            </a:pPr>
            <a:endParaRPr lang="en-US" sz="2000" dirty="0"/>
          </a:p>
        </p:txBody>
      </p:sp>
      <p:pic>
        <p:nvPicPr>
          <p:cNvPr id="45058" name="Picture 2" descr="http://ts4.mm.bing.net/th?id=H.4628970924673695&amp;pid=15.1"/>
          <p:cNvPicPr>
            <a:picLocks noChangeAspect="1" noChangeArrowheads="1"/>
          </p:cNvPicPr>
          <p:nvPr/>
        </p:nvPicPr>
        <p:blipFill>
          <a:blip r:embed="rId2" cstate="print"/>
          <a:srcRect/>
          <a:stretch>
            <a:fillRect/>
          </a:stretch>
        </p:blipFill>
        <p:spPr bwMode="auto">
          <a:xfrm>
            <a:off x="457200" y="1600200"/>
            <a:ext cx="3200400" cy="4494944"/>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PREPARATIONS (cont’d)</a:t>
            </a:r>
            <a:endParaRPr lang="en-US" sz="4800" dirty="0"/>
          </a:p>
        </p:txBody>
      </p:sp>
      <p:sp>
        <p:nvSpPr>
          <p:cNvPr id="3" name="Content Placeholder 2"/>
          <p:cNvSpPr>
            <a:spLocks noGrp="1"/>
          </p:cNvSpPr>
          <p:nvPr>
            <p:ph sz="half" idx="1"/>
          </p:nvPr>
        </p:nvSpPr>
        <p:spPr>
          <a:xfrm>
            <a:off x="457200" y="1447800"/>
            <a:ext cx="4038600" cy="2743201"/>
          </a:xfrm>
        </p:spPr>
        <p:txBody>
          <a:bodyPr>
            <a:normAutofit lnSpcReduction="10000"/>
          </a:bodyPr>
          <a:lstStyle/>
          <a:p>
            <a:pPr>
              <a:buNone/>
            </a:pPr>
            <a:r>
              <a:rPr lang="en-US" sz="2000" dirty="0" smtClean="0"/>
              <a:t>The Journey (cont’d)</a:t>
            </a:r>
          </a:p>
          <a:p>
            <a:pPr>
              <a:buFont typeface="Wingdings" pitchFamily="2" charset="2"/>
              <a:buChar char="v"/>
            </a:pPr>
            <a:r>
              <a:rPr lang="en-US" sz="2000" dirty="0" smtClean="0"/>
              <a:t>it was foretold that the first Greek to set foot on Trojan soil would be killed</a:t>
            </a:r>
          </a:p>
          <a:p>
            <a:pPr>
              <a:buFont typeface="Wingdings" pitchFamily="2" charset="2"/>
              <a:buChar char="v"/>
            </a:pPr>
            <a:r>
              <a:rPr lang="en-US" sz="2000" dirty="0" smtClean="0"/>
              <a:t>Greeks were hesitant to depart their ships</a:t>
            </a:r>
          </a:p>
          <a:p>
            <a:pPr>
              <a:buFont typeface="Wingdings" pitchFamily="2" charset="2"/>
              <a:buChar char="v"/>
            </a:pPr>
            <a:r>
              <a:rPr lang="en-US" sz="2000" dirty="0" smtClean="0"/>
              <a:t>Odysseus threw his shield on the beach and jumped onto it</a:t>
            </a:r>
            <a:endParaRPr lang="en-US" sz="2000" dirty="0"/>
          </a:p>
        </p:txBody>
      </p:sp>
      <p:sp>
        <p:nvSpPr>
          <p:cNvPr id="4" name="Content Placeholder 3"/>
          <p:cNvSpPr>
            <a:spLocks noGrp="1"/>
          </p:cNvSpPr>
          <p:nvPr>
            <p:ph sz="half" idx="2"/>
          </p:nvPr>
        </p:nvSpPr>
        <p:spPr>
          <a:xfrm>
            <a:off x="457200" y="4191000"/>
            <a:ext cx="8229600" cy="2438400"/>
          </a:xfrm>
        </p:spPr>
        <p:txBody>
          <a:bodyPr>
            <a:normAutofit lnSpcReduction="10000"/>
          </a:bodyPr>
          <a:lstStyle/>
          <a:p>
            <a:pPr>
              <a:buFont typeface="Wingdings" pitchFamily="2" charset="2"/>
              <a:buChar char="v"/>
            </a:pPr>
            <a:r>
              <a:rPr lang="en-US" sz="2000" dirty="0" smtClean="0"/>
              <a:t>Protesilaus jumped onto the beach and was slain by Hector in single combat as his foot was first to touch Trojan soil</a:t>
            </a:r>
          </a:p>
          <a:p>
            <a:pPr>
              <a:buFont typeface="Wingdings" pitchFamily="2" charset="2"/>
              <a:buChar char="v"/>
            </a:pPr>
            <a:r>
              <a:rPr lang="en-US" sz="2000" dirty="0" smtClean="0"/>
              <a:t>Laodamia  his wife could not be comforted </a:t>
            </a:r>
          </a:p>
          <a:p>
            <a:pPr>
              <a:buFont typeface="Wingdings" pitchFamily="2" charset="2"/>
              <a:buChar char="v"/>
            </a:pPr>
            <a:r>
              <a:rPr lang="en-US" sz="2000" dirty="0" smtClean="0"/>
              <a:t>Hermes brought him back from Hades for a few hours and when he returned she killed herself</a:t>
            </a:r>
          </a:p>
          <a:p>
            <a:pPr>
              <a:buFont typeface="Wingdings" pitchFamily="2" charset="2"/>
              <a:buChar char="v"/>
            </a:pPr>
            <a:r>
              <a:rPr lang="en-US" sz="2000" dirty="0" smtClean="0"/>
              <a:t>Cycnus the son of Poseidon was killed by Achilles and turned into a swan</a:t>
            </a:r>
            <a:endParaRPr lang="en-US" sz="2000" dirty="0"/>
          </a:p>
        </p:txBody>
      </p:sp>
      <p:pic>
        <p:nvPicPr>
          <p:cNvPr id="46082" name="Picture 2" descr="http://ts3.mm.bing.net/th?id=H.4996826262669762&amp;pid=15.1"/>
          <p:cNvPicPr>
            <a:picLocks noChangeAspect="1" noChangeArrowheads="1"/>
          </p:cNvPicPr>
          <p:nvPr/>
        </p:nvPicPr>
        <p:blipFill>
          <a:blip r:embed="rId2" cstate="print"/>
          <a:srcRect/>
          <a:stretch>
            <a:fillRect/>
          </a:stretch>
        </p:blipFill>
        <p:spPr bwMode="auto">
          <a:xfrm>
            <a:off x="4648200" y="1447800"/>
            <a:ext cx="4076700" cy="2693544"/>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TROJAN WAR: </a:t>
            </a:r>
            <a:br>
              <a:rPr lang="en-US" dirty="0" smtClean="0"/>
            </a:br>
            <a:r>
              <a:rPr lang="en-US" dirty="0" smtClean="0"/>
              <a:t>PART 5-THE WAR</a:t>
            </a:r>
            <a:endParaRPr lang="en-US" dirty="0"/>
          </a:p>
        </p:txBody>
      </p:sp>
      <p:sp>
        <p:nvSpPr>
          <p:cNvPr id="3" name="Content Placeholder 2"/>
          <p:cNvSpPr>
            <a:spLocks noGrp="1"/>
          </p:cNvSpPr>
          <p:nvPr>
            <p:ph sz="half" idx="1"/>
          </p:nvPr>
        </p:nvSpPr>
        <p:spPr>
          <a:xfrm>
            <a:off x="457200" y="4267200"/>
            <a:ext cx="8229600" cy="1858963"/>
          </a:xfrm>
        </p:spPr>
        <p:txBody>
          <a:bodyPr>
            <a:normAutofit fontScale="92500" lnSpcReduction="10000"/>
          </a:bodyPr>
          <a:lstStyle/>
          <a:p>
            <a:pPr>
              <a:buFont typeface="Wingdings" pitchFamily="2" charset="2"/>
              <a:buChar char="v"/>
            </a:pPr>
            <a:r>
              <a:rPr lang="en-US" sz="2000" dirty="0" smtClean="0"/>
              <a:t>Achilles was given Briseis with whom he fell deeply in love</a:t>
            </a:r>
          </a:p>
          <a:p>
            <a:pPr>
              <a:buFont typeface="Wingdings" pitchFamily="2" charset="2"/>
              <a:buChar char="v"/>
            </a:pPr>
            <a:r>
              <a:rPr lang="en-US" sz="2000" dirty="0" smtClean="0"/>
              <a:t>Agamemnon refused to allow Chryses to ransom his daughter</a:t>
            </a:r>
          </a:p>
          <a:p>
            <a:pPr>
              <a:buFont typeface="Wingdings" pitchFamily="2" charset="2"/>
              <a:buChar char="v"/>
            </a:pPr>
            <a:r>
              <a:rPr lang="en-US" sz="2000" dirty="0" smtClean="0"/>
              <a:t>Chryses prayed to Apollo to punish the Greeks</a:t>
            </a:r>
          </a:p>
          <a:p>
            <a:pPr>
              <a:buFont typeface="Wingdings" pitchFamily="2" charset="2"/>
              <a:buChar char="v"/>
            </a:pPr>
            <a:r>
              <a:rPr lang="en-US" sz="2000" dirty="0" smtClean="0"/>
              <a:t>Apollo sent a plague to punish the Greeks and Calchas advised Agamemnon that the plague would end if he returned Chryseis without ransom</a:t>
            </a:r>
            <a:endParaRPr lang="en-US" sz="2000" dirty="0"/>
          </a:p>
        </p:txBody>
      </p:sp>
      <p:sp>
        <p:nvSpPr>
          <p:cNvPr id="4" name="Content Placeholder 3"/>
          <p:cNvSpPr>
            <a:spLocks noGrp="1"/>
          </p:cNvSpPr>
          <p:nvPr>
            <p:ph sz="half" idx="2"/>
          </p:nvPr>
        </p:nvSpPr>
        <p:spPr>
          <a:xfrm>
            <a:off x="3276600" y="1447800"/>
            <a:ext cx="5410200" cy="2895600"/>
          </a:xfrm>
        </p:spPr>
        <p:txBody>
          <a:bodyPr>
            <a:normAutofit fontScale="92500" lnSpcReduction="10000"/>
          </a:bodyPr>
          <a:lstStyle/>
          <a:p>
            <a:pPr>
              <a:buFont typeface="Wingdings" pitchFamily="2" charset="2"/>
              <a:buChar char="v"/>
            </a:pPr>
            <a:r>
              <a:rPr lang="en-US" sz="2000" dirty="0" smtClean="0"/>
              <a:t>with the deaths of Cycnus and Protesilaus the Greeks pulled their ships to shore and laid siege to Troy</a:t>
            </a:r>
          </a:p>
          <a:p>
            <a:pPr>
              <a:buFont typeface="Wingdings" pitchFamily="2" charset="2"/>
              <a:buChar char="v"/>
            </a:pPr>
            <a:r>
              <a:rPr lang="en-US" sz="2000" dirty="0" smtClean="0"/>
              <a:t>being well-fortified the war was in the ninth year when the quarrel between Achilles and Agamemnon began (principal theme of </a:t>
            </a:r>
            <a:r>
              <a:rPr lang="en-US" sz="2000" i="1" dirty="0" smtClean="0"/>
              <a:t>The Iliad)</a:t>
            </a:r>
          </a:p>
          <a:p>
            <a:pPr>
              <a:buFont typeface="Wingdings" pitchFamily="2" charset="2"/>
              <a:buChar char="v"/>
            </a:pPr>
            <a:r>
              <a:rPr lang="en-US" sz="2000" dirty="0" smtClean="0"/>
              <a:t>Agamemnon had been given Chryseis, the daughter of Chryses, a priest of Apollo</a:t>
            </a:r>
            <a:endParaRPr lang="en-US" sz="2000" dirty="0"/>
          </a:p>
        </p:txBody>
      </p:sp>
      <p:pic>
        <p:nvPicPr>
          <p:cNvPr id="48130" name="Picture 2" descr="http://ts1.mm.bing.net/th?id=H.4741198400523496&amp;pid=15.1"/>
          <p:cNvPicPr>
            <a:picLocks noChangeAspect="1" noChangeArrowheads="1"/>
          </p:cNvPicPr>
          <p:nvPr/>
        </p:nvPicPr>
        <p:blipFill>
          <a:blip r:embed="rId2" cstate="print"/>
          <a:srcRect/>
          <a:stretch>
            <a:fillRect/>
          </a:stretch>
        </p:blipFill>
        <p:spPr bwMode="auto">
          <a:xfrm>
            <a:off x="457200" y="1600200"/>
            <a:ext cx="2857500" cy="27051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THE WAR (cont’d)</a:t>
            </a:r>
            <a:endParaRPr lang="en-US" sz="4400" dirty="0"/>
          </a:p>
        </p:txBody>
      </p:sp>
      <p:sp>
        <p:nvSpPr>
          <p:cNvPr id="3" name="Content Placeholder 2"/>
          <p:cNvSpPr>
            <a:spLocks noGrp="1"/>
          </p:cNvSpPr>
          <p:nvPr>
            <p:ph sz="half" idx="1"/>
          </p:nvPr>
        </p:nvSpPr>
        <p:spPr>
          <a:xfrm>
            <a:off x="457200" y="1600200"/>
            <a:ext cx="4267200" cy="3428999"/>
          </a:xfrm>
        </p:spPr>
        <p:txBody>
          <a:bodyPr>
            <a:normAutofit lnSpcReduction="10000"/>
          </a:bodyPr>
          <a:lstStyle/>
          <a:p>
            <a:pPr>
              <a:buFont typeface="Wingdings" pitchFamily="2" charset="2"/>
              <a:buChar char="v"/>
            </a:pPr>
            <a:r>
              <a:rPr lang="en-US" dirty="0" smtClean="0"/>
              <a:t>Agamemnon returned Chryseis but was left without any spoils (humiliation for one of the greatest leaders in Greece)</a:t>
            </a:r>
          </a:p>
          <a:p>
            <a:pPr>
              <a:buFont typeface="Wingdings" pitchFamily="2" charset="2"/>
              <a:buChar char="v"/>
            </a:pPr>
            <a:r>
              <a:rPr lang="en-US" dirty="0" smtClean="0"/>
              <a:t>Took Briseis from Achilles which was a dishonor to him</a:t>
            </a:r>
          </a:p>
          <a:p>
            <a:pPr>
              <a:buFont typeface="Wingdings" pitchFamily="2" charset="2"/>
              <a:buChar char="v"/>
            </a:pPr>
            <a:endParaRPr lang="en-US" sz="2000" dirty="0"/>
          </a:p>
        </p:txBody>
      </p:sp>
      <p:sp>
        <p:nvSpPr>
          <p:cNvPr id="4" name="Content Placeholder 3"/>
          <p:cNvSpPr>
            <a:spLocks noGrp="1"/>
          </p:cNvSpPr>
          <p:nvPr>
            <p:ph sz="half" idx="2"/>
          </p:nvPr>
        </p:nvSpPr>
        <p:spPr>
          <a:xfrm>
            <a:off x="304800" y="4953000"/>
            <a:ext cx="8229600" cy="1173163"/>
          </a:xfrm>
        </p:spPr>
        <p:txBody>
          <a:bodyPr>
            <a:normAutofit lnSpcReduction="10000"/>
          </a:bodyPr>
          <a:lstStyle/>
          <a:p>
            <a:pPr>
              <a:buFont typeface="Wingdings" pitchFamily="2" charset="2"/>
              <a:buChar char="v"/>
            </a:pPr>
            <a:r>
              <a:rPr lang="en-US" sz="2400" dirty="0" smtClean="0"/>
              <a:t>Achilles withdrew the Myrmidons from the war, which is the opening scene of </a:t>
            </a:r>
            <a:r>
              <a:rPr lang="en-US" sz="2400" i="1" dirty="0" smtClean="0"/>
              <a:t>The Iliad</a:t>
            </a:r>
            <a:endParaRPr lang="en-US" sz="2400" dirty="0"/>
          </a:p>
        </p:txBody>
      </p:sp>
      <p:pic>
        <p:nvPicPr>
          <p:cNvPr id="49154" name="Picture 2" descr="http://ts3.explicit.bing.net/th?id=H.5001825583825198&amp;pid=15.1"/>
          <p:cNvPicPr>
            <a:picLocks noChangeAspect="1" noChangeArrowheads="1"/>
          </p:cNvPicPr>
          <p:nvPr/>
        </p:nvPicPr>
        <p:blipFill>
          <a:blip r:embed="rId2" cstate="print"/>
          <a:srcRect/>
          <a:stretch>
            <a:fillRect/>
          </a:stretch>
        </p:blipFill>
        <p:spPr bwMode="auto">
          <a:xfrm>
            <a:off x="4648200" y="1600200"/>
            <a:ext cx="4076700" cy="2690622"/>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THE WAR (cont’d)</a:t>
            </a:r>
            <a:endParaRPr lang="en-US" sz="4400" dirty="0"/>
          </a:p>
        </p:txBody>
      </p:sp>
      <p:sp>
        <p:nvSpPr>
          <p:cNvPr id="3" name="Content Placeholder 2"/>
          <p:cNvSpPr>
            <a:spLocks noGrp="1"/>
          </p:cNvSpPr>
          <p:nvPr>
            <p:ph sz="half" idx="1"/>
          </p:nvPr>
        </p:nvSpPr>
        <p:spPr/>
        <p:txBody>
          <a:bodyPr>
            <a:normAutofit/>
          </a:bodyPr>
          <a:lstStyle/>
          <a:p>
            <a:endParaRPr lang="en-US" dirty="0"/>
          </a:p>
        </p:txBody>
      </p:sp>
      <p:sp>
        <p:nvSpPr>
          <p:cNvPr id="4" name="Content Placeholder 3"/>
          <p:cNvSpPr>
            <a:spLocks noGrp="1"/>
          </p:cNvSpPr>
          <p:nvPr>
            <p:ph sz="half" idx="2"/>
          </p:nvPr>
        </p:nvSpPr>
        <p:spPr>
          <a:xfrm>
            <a:off x="3657600" y="1600200"/>
            <a:ext cx="5029200" cy="5257800"/>
          </a:xfrm>
        </p:spPr>
        <p:txBody>
          <a:bodyPr>
            <a:normAutofit/>
          </a:bodyPr>
          <a:lstStyle/>
          <a:p>
            <a:pPr>
              <a:buNone/>
            </a:pPr>
            <a:r>
              <a:rPr lang="en-US" sz="2000" dirty="0" smtClean="0"/>
              <a:t>The Death of Palamedes (Apollodorus)</a:t>
            </a:r>
          </a:p>
          <a:p>
            <a:pPr>
              <a:buFont typeface="Wingdings" pitchFamily="2" charset="2"/>
              <a:buChar char="v"/>
            </a:pPr>
            <a:r>
              <a:rPr lang="en-US" sz="2000" dirty="0" smtClean="0"/>
              <a:t>Odysseus had been sent to Thrace to retrieve grain but return with none</a:t>
            </a:r>
          </a:p>
          <a:p>
            <a:pPr>
              <a:buFont typeface="Wingdings" pitchFamily="2" charset="2"/>
              <a:buChar char="v"/>
            </a:pPr>
            <a:r>
              <a:rPr lang="en-US" sz="2000" dirty="0" smtClean="0"/>
              <a:t>Palamedes ridiculed him to which Odysseus challenged him to do better</a:t>
            </a:r>
          </a:p>
          <a:p>
            <a:pPr>
              <a:buFont typeface="Wingdings" pitchFamily="2" charset="2"/>
              <a:buChar char="v"/>
            </a:pPr>
            <a:r>
              <a:rPr lang="en-US" sz="2000" dirty="0" smtClean="0"/>
              <a:t>Palamedes returned with the grain</a:t>
            </a:r>
          </a:p>
          <a:p>
            <a:pPr>
              <a:buFont typeface="Wingdings" pitchFamily="2" charset="2"/>
              <a:buChar char="v"/>
            </a:pPr>
            <a:r>
              <a:rPr lang="en-US" sz="2000" dirty="0" smtClean="0"/>
              <a:t>Odysseus was still angry with him for putting his son in danger and conceived a plot</a:t>
            </a:r>
          </a:p>
          <a:p>
            <a:pPr>
              <a:buFont typeface="Wingdings" pitchFamily="2" charset="2"/>
              <a:buChar char="v"/>
            </a:pPr>
            <a:r>
              <a:rPr lang="en-US" sz="2000" dirty="0" smtClean="0"/>
              <a:t>Odysseus arranged for a Phrygian prisoner to forge a letter from Priam to Palamedes</a:t>
            </a:r>
          </a:p>
          <a:p>
            <a:pPr>
              <a:buFont typeface="Wingdings" pitchFamily="2" charset="2"/>
              <a:buChar char="v"/>
            </a:pPr>
            <a:r>
              <a:rPr lang="en-US" sz="2000" dirty="0" smtClean="0"/>
              <a:t>Odysseus placed the letter and gold in the tent of Palamedes which was later “discovered”</a:t>
            </a:r>
          </a:p>
          <a:p>
            <a:pPr>
              <a:buFont typeface="Wingdings" pitchFamily="2" charset="2"/>
              <a:buChar char="v"/>
            </a:pPr>
            <a:endParaRPr lang="en-US" sz="2000" dirty="0"/>
          </a:p>
        </p:txBody>
      </p:sp>
      <p:pic>
        <p:nvPicPr>
          <p:cNvPr id="50178" name="Picture 2" descr="http://ts3.mm.bing.net/th?id=H.4994081745602886&amp;pid=15.1"/>
          <p:cNvPicPr>
            <a:picLocks noChangeAspect="1" noChangeArrowheads="1"/>
          </p:cNvPicPr>
          <p:nvPr/>
        </p:nvPicPr>
        <p:blipFill>
          <a:blip r:embed="rId2" cstate="print"/>
          <a:srcRect/>
          <a:stretch>
            <a:fillRect/>
          </a:stretch>
        </p:blipFill>
        <p:spPr bwMode="auto">
          <a:xfrm>
            <a:off x="457200" y="1600200"/>
            <a:ext cx="3200400" cy="50292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THE WAR (cont’d)</a:t>
            </a:r>
            <a:endParaRPr lang="en-US" sz="4400" dirty="0"/>
          </a:p>
        </p:txBody>
      </p:sp>
      <p:sp>
        <p:nvSpPr>
          <p:cNvPr id="3" name="Content Placeholder 2"/>
          <p:cNvSpPr>
            <a:spLocks noGrp="1"/>
          </p:cNvSpPr>
          <p:nvPr>
            <p:ph sz="half" idx="1"/>
          </p:nvPr>
        </p:nvSpPr>
        <p:spPr>
          <a:xfrm>
            <a:off x="457200" y="1600200"/>
            <a:ext cx="4800600" cy="4953000"/>
          </a:xfrm>
        </p:spPr>
        <p:txBody>
          <a:bodyPr>
            <a:normAutofit/>
          </a:bodyPr>
          <a:lstStyle/>
          <a:p>
            <a:pPr>
              <a:buNone/>
            </a:pPr>
            <a:r>
              <a:rPr lang="en-US" sz="2000" dirty="0" smtClean="0"/>
              <a:t>The Death of Palamedes (cont’d)</a:t>
            </a:r>
          </a:p>
          <a:p>
            <a:pPr>
              <a:buFont typeface="Wingdings" pitchFamily="2" charset="2"/>
              <a:buChar char="v"/>
            </a:pPr>
            <a:r>
              <a:rPr lang="en-US" sz="2000" dirty="0" smtClean="0"/>
              <a:t>Agamemnon had him stoned to death for treason</a:t>
            </a:r>
          </a:p>
          <a:p>
            <a:pPr>
              <a:buFont typeface="Wingdings" pitchFamily="2" charset="2"/>
              <a:buChar char="v"/>
            </a:pPr>
            <a:r>
              <a:rPr lang="en-US" sz="2000" dirty="0" smtClean="0"/>
              <a:t>Nauplius, the father of Palamedes, sailed to Troy to seek justice for his son’s death but was refused</a:t>
            </a:r>
          </a:p>
          <a:p>
            <a:pPr>
              <a:buFont typeface="Wingdings" pitchFamily="2" charset="2"/>
              <a:buChar char="v"/>
            </a:pPr>
            <a:r>
              <a:rPr lang="en-US" sz="2000" dirty="0" smtClean="0"/>
              <a:t>He traveled about the Achaean kingdoms telling the wives of the Greek leaders that their husbands were bringing Trojan concubines to dethrone them</a:t>
            </a:r>
          </a:p>
          <a:p>
            <a:pPr>
              <a:buFont typeface="Wingdings" pitchFamily="2" charset="2"/>
              <a:buChar char="v"/>
            </a:pPr>
            <a:r>
              <a:rPr lang="en-US" sz="2000" dirty="0" smtClean="0"/>
              <a:t>Clytemnestra was one of the most famous Greek wives who was seduced by Aegisthus, son of Thyestes</a:t>
            </a:r>
            <a:endParaRPr lang="en-US" sz="2000" dirty="0"/>
          </a:p>
        </p:txBody>
      </p:sp>
      <p:sp>
        <p:nvSpPr>
          <p:cNvPr id="4" name="Content Placeholder 3"/>
          <p:cNvSpPr>
            <a:spLocks noGrp="1"/>
          </p:cNvSpPr>
          <p:nvPr>
            <p:ph sz="half" idx="2"/>
          </p:nvPr>
        </p:nvSpPr>
        <p:spPr/>
        <p:txBody>
          <a:bodyPr>
            <a:normAutofit/>
          </a:bodyPr>
          <a:lstStyle/>
          <a:p>
            <a:endParaRPr lang="en-US" dirty="0"/>
          </a:p>
        </p:txBody>
      </p:sp>
      <p:pic>
        <p:nvPicPr>
          <p:cNvPr id="51202" name="Picture 2" descr="http://ts3.mm.bing.net/th?id=H.4994081745602886&amp;pid=15.1"/>
          <p:cNvPicPr>
            <a:picLocks noChangeAspect="1" noChangeArrowheads="1"/>
          </p:cNvPicPr>
          <p:nvPr/>
        </p:nvPicPr>
        <p:blipFill>
          <a:blip r:embed="rId2" cstate="print"/>
          <a:srcRect/>
          <a:stretch>
            <a:fillRect/>
          </a:stretch>
        </p:blipFill>
        <p:spPr bwMode="auto">
          <a:xfrm>
            <a:off x="5257800" y="1600200"/>
            <a:ext cx="3448050" cy="4925786"/>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THE WAR (cont’d)</a:t>
            </a:r>
            <a:endParaRPr lang="en-US" sz="4400" dirty="0"/>
          </a:p>
        </p:txBody>
      </p:sp>
      <p:sp>
        <p:nvSpPr>
          <p:cNvPr id="3" name="Content Placeholder 2"/>
          <p:cNvSpPr>
            <a:spLocks noGrp="1"/>
          </p:cNvSpPr>
          <p:nvPr>
            <p:ph sz="half" idx="1"/>
          </p:nvPr>
        </p:nvSpPr>
        <p:spPr>
          <a:xfrm>
            <a:off x="457200" y="4038600"/>
            <a:ext cx="8229600" cy="2819400"/>
          </a:xfrm>
        </p:spPr>
        <p:txBody>
          <a:bodyPr>
            <a:normAutofit/>
          </a:bodyPr>
          <a:lstStyle/>
          <a:p>
            <a:pPr>
              <a:buFont typeface="Wingdings" pitchFamily="2" charset="2"/>
              <a:buChar char="v"/>
            </a:pPr>
            <a:r>
              <a:rPr lang="en-US" sz="2000" dirty="0" smtClean="0"/>
              <a:t>Diomedes kills Pandarus and wounds Ares and Aphrodite with the aid of Athena</a:t>
            </a:r>
          </a:p>
          <a:p>
            <a:pPr>
              <a:buFont typeface="Wingdings" pitchFamily="2" charset="2"/>
              <a:buChar char="v"/>
            </a:pPr>
            <a:r>
              <a:rPr lang="en-US" sz="2000" dirty="0" smtClean="0"/>
              <a:t>Trojan forces then push through the Achaean wall and enter the Greek camp almost setting fire to the Greek fleet </a:t>
            </a:r>
          </a:p>
          <a:p>
            <a:pPr>
              <a:buFont typeface="Wingdings" pitchFamily="2" charset="2"/>
              <a:buChar char="v"/>
            </a:pPr>
            <a:r>
              <a:rPr lang="en-US" sz="2000" dirty="0" smtClean="0"/>
              <a:t>Achilles yielded to the pleas of Patroclus to allow him to wear his armor and fight after the Trojans set fire to Protesilaus’ ship</a:t>
            </a:r>
          </a:p>
          <a:p>
            <a:pPr>
              <a:buFont typeface="Wingdings" pitchFamily="2" charset="2"/>
              <a:buChar char="v"/>
            </a:pPr>
            <a:r>
              <a:rPr lang="en-US" sz="2000" dirty="0" smtClean="0"/>
              <a:t>Patroclus was successful, killing Sarpedon and driving the Trojans back to the walls of Troy but was stopped from entering by Apollo</a:t>
            </a:r>
            <a:endParaRPr lang="en-US" sz="2000" dirty="0"/>
          </a:p>
        </p:txBody>
      </p:sp>
      <p:sp>
        <p:nvSpPr>
          <p:cNvPr id="4" name="Content Placeholder 3"/>
          <p:cNvSpPr>
            <a:spLocks noGrp="1"/>
          </p:cNvSpPr>
          <p:nvPr>
            <p:ph sz="half" idx="2"/>
          </p:nvPr>
        </p:nvSpPr>
        <p:spPr>
          <a:xfrm>
            <a:off x="4419600" y="1600201"/>
            <a:ext cx="4267200" cy="2590800"/>
          </a:xfrm>
        </p:spPr>
        <p:txBody>
          <a:bodyPr>
            <a:normAutofit/>
          </a:bodyPr>
          <a:lstStyle/>
          <a:p>
            <a:pPr>
              <a:buNone/>
            </a:pPr>
            <a:r>
              <a:rPr lang="en-US" sz="2000" dirty="0" smtClean="0"/>
              <a:t>The Death of Patroclus</a:t>
            </a:r>
          </a:p>
          <a:p>
            <a:pPr>
              <a:buFont typeface="Wingdings" pitchFamily="2" charset="2"/>
              <a:buChar char="v"/>
            </a:pPr>
            <a:r>
              <a:rPr lang="en-US" sz="2000" dirty="0" smtClean="0"/>
              <a:t>Achilles’ withdrawal emboldens both sides to meet head on</a:t>
            </a:r>
          </a:p>
          <a:p>
            <a:pPr>
              <a:buFont typeface="Wingdings" pitchFamily="2" charset="2"/>
              <a:buChar char="v"/>
            </a:pPr>
            <a:r>
              <a:rPr lang="en-US" sz="2000" dirty="0" smtClean="0"/>
              <a:t>Paris and Menelaus fight a duel but Aphrodite saves Paris from death </a:t>
            </a:r>
            <a:endParaRPr lang="en-US" sz="2000" dirty="0"/>
          </a:p>
        </p:txBody>
      </p:sp>
      <p:pic>
        <p:nvPicPr>
          <p:cNvPr id="52226" name="Picture 2" descr="http://ts1.mm.bing.net/th?id=H.4652953984304060&amp;pid=15.1"/>
          <p:cNvPicPr>
            <a:picLocks noChangeAspect="1" noChangeArrowheads="1"/>
          </p:cNvPicPr>
          <p:nvPr/>
        </p:nvPicPr>
        <p:blipFill>
          <a:blip r:embed="rId2" cstate="print"/>
          <a:srcRect/>
          <a:stretch>
            <a:fillRect/>
          </a:stretch>
        </p:blipFill>
        <p:spPr bwMode="auto">
          <a:xfrm>
            <a:off x="457200" y="1600201"/>
            <a:ext cx="4038600" cy="2362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TROJANS (cont’d)</a:t>
            </a:r>
            <a:endParaRPr lang="en-US" dirty="0"/>
          </a:p>
        </p:txBody>
      </p:sp>
      <p:sp>
        <p:nvSpPr>
          <p:cNvPr id="3" name="Content Placeholder 2"/>
          <p:cNvSpPr>
            <a:spLocks noGrp="1"/>
          </p:cNvSpPr>
          <p:nvPr>
            <p:ph sz="half" idx="1"/>
          </p:nvPr>
        </p:nvSpPr>
        <p:spPr>
          <a:xfrm>
            <a:off x="3505200" y="1295400"/>
            <a:ext cx="4191000" cy="5257799"/>
          </a:xfrm>
        </p:spPr>
        <p:txBody>
          <a:bodyPr>
            <a:noAutofit/>
          </a:bodyPr>
          <a:lstStyle/>
          <a:p>
            <a:pPr>
              <a:buNone/>
            </a:pPr>
            <a:r>
              <a:rPr lang="en-US" sz="2200" dirty="0" smtClean="0"/>
              <a:t>After killing Pallas, the daughter of Triton, during a quarrel, Athena made a carving of the girl.</a:t>
            </a:r>
          </a:p>
          <a:p>
            <a:pPr>
              <a:buNone/>
            </a:pPr>
            <a:r>
              <a:rPr lang="en-US" sz="2200" dirty="0" smtClean="0"/>
              <a:t>Zeus cast the image from Olympus into Troy where it was worshiped and considered a protector of the city.</a:t>
            </a:r>
          </a:p>
          <a:p>
            <a:pPr>
              <a:buNone/>
            </a:pPr>
            <a:r>
              <a:rPr lang="en-US" sz="2200" dirty="0" smtClean="0"/>
              <a:t>This was the Palladium.</a:t>
            </a:r>
          </a:p>
          <a:p>
            <a:pPr>
              <a:buNone/>
            </a:pPr>
            <a:r>
              <a:rPr lang="en-US" sz="2200" dirty="0" smtClean="0"/>
              <a:t>When it was stolen by Odysseus and Diomedes, Troy was doomed.</a:t>
            </a:r>
            <a:endParaRPr lang="en-US" sz="2200" dirty="0"/>
          </a:p>
        </p:txBody>
      </p:sp>
      <p:pic>
        <p:nvPicPr>
          <p:cNvPr id="15362" name="Picture 2" descr="http://ts2.mm.bing.net/th?id=H.4900168026161893&amp;pid=15.1"/>
          <p:cNvPicPr>
            <a:picLocks noChangeAspect="1" noChangeArrowheads="1"/>
          </p:cNvPicPr>
          <p:nvPr/>
        </p:nvPicPr>
        <p:blipFill>
          <a:blip r:embed="rId2" cstate="print"/>
          <a:srcRect/>
          <a:stretch>
            <a:fillRect/>
          </a:stretch>
        </p:blipFill>
        <p:spPr bwMode="auto">
          <a:xfrm>
            <a:off x="228600" y="1250830"/>
            <a:ext cx="2971800" cy="461657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THE WAR (cont’d)</a:t>
            </a:r>
            <a:endParaRPr lang="en-US" sz="4400" dirty="0"/>
          </a:p>
        </p:txBody>
      </p:sp>
      <p:sp>
        <p:nvSpPr>
          <p:cNvPr id="3" name="Content Placeholder 2"/>
          <p:cNvSpPr>
            <a:spLocks noGrp="1"/>
          </p:cNvSpPr>
          <p:nvPr>
            <p:ph sz="half" idx="1"/>
          </p:nvPr>
        </p:nvSpPr>
        <p:spPr>
          <a:xfrm>
            <a:off x="457200" y="1600201"/>
            <a:ext cx="4191000" cy="3048000"/>
          </a:xfrm>
        </p:spPr>
        <p:txBody>
          <a:bodyPr>
            <a:normAutofit/>
          </a:bodyPr>
          <a:lstStyle/>
          <a:p>
            <a:pPr>
              <a:buNone/>
            </a:pPr>
            <a:r>
              <a:rPr lang="en-US" sz="2000" dirty="0" smtClean="0"/>
              <a:t>The Death of Patroclus (cont’d)</a:t>
            </a:r>
          </a:p>
          <a:p>
            <a:pPr>
              <a:buFont typeface="Wingdings" pitchFamily="2" charset="2"/>
              <a:buChar char="v"/>
            </a:pPr>
            <a:r>
              <a:rPr lang="en-US" sz="2000" dirty="0" smtClean="0"/>
              <a:t>Hector slays Patroclus and takes the armor of Achilles</a:t>
            </a:r>
          </a:p>
          <a:p>
            <a:pPr>
              <a:buFont typeface="Wingdings" pitchFamily="2" charset="2"/>
              <a:buChar char="v"/>
            </a:pPr>
            <a:r>
              <a:rPr lang="en-US" sz="2000" dirty="0" smtClean="0"/>
              <a:t>Achilles puts aside his quarrel with Agamemnon and Briseis is returned to him untouched</a:t>
            </a:r>
          </a:p>
          <a:p>
            <a:pPr>
              <a:buFont typeface="Wingdings" pitchFamily="2" charset="2"/>
              <a:buChar char="v"/>
            </a:pPr>
            <a:r>
              <a:rPr lang="en-US" sz="2000" dirty="0" smtClean="0"/>
              <a:t>Achilles leads the Greeks and drives the Trojans back to the city walls</a:t>
            </a:r>
          </a:p>
          <a:p>
            <a:pPr>
              <a:buFont typeface="Wingdings" pitchFamily="2" charset="2"/>
              <a:buChar char="v"/>
            </a:pPr>
            <a:endParaRPr lang="en-US" sz="2000" dirty="0"/>
          </a:p>
        </p:txBody>
      </p:sp>
      <p:sp>
        <p:nvSpPr>
          <p:cNvPr id="4" name="Content Placeholder 3"/>
          <p:cNvSpPr>
            <a:spLocks noGrp="1"/>
          </p:cNvSpPr>
          <p:nvPr>
            <p:ph sz="half" idx="2"/>
          </p:nvPr>
        </p:nvSpPr>
        <p:spPr>
          <a:xfrm>
            <a:off x="381000" y="4648200"/>
            <a:ext cx="8305800" cy="2209800"/>
          </a:xfrm>
        </p:spPr>
        <p:txBody>
          <a:bodyPr>
            <a:normAutofit/>
          </a:bodyPr>
          <a:lstStyle/>
          <a:p>
            <a:pPr>
              <a:buFont typeface="Wingdings" pitchFamily="2" charset="2"/>
              <a:buChar char="v"/>
            </a:pPr>
            <a:r>
              <a:rPr lang="en-US" sz="2000" dirty="0" smtClean="0"/>
              <a:t>Hector alone stays outside the gates after being tricked by Athena to fight Achilles which ends in Hector’s death</a:t>
            </a:r>
          </a:p>
          <a:p>
            <a:pPr>
              <a:buFont typeface="Wingdings" pitchFamily="2" charset="2"/>
              <a:buChar char="v"/>
            </a:pPr>
            <a:r>
              <a:rPr lang="en-US" sz="2000" dirty="0" smtClean="0"/>
              <a:t>Achilles had 12 Trojan prisoners sacrificed at the funeral of Patroclus and defiled the body of Hector in a manner that went against all Greek ethics</a:t>
            </a:r>
          </a:p>
        </p:txBody>
      </p:sp>
      <p:pic>
        <p:nvPicPr>
          <p:cNvPr id="53252" name="Picture 4" descr="http://ts1.mm.bing.net/th?id=H.4548225555171704&amp;pid=15.1"/>
          <p:cNvPicPr>
            <a:picLocks noChangeAspect="1" noChangeArrowheads="1"/>
          </p:cNvPicPr>
          <p:nvPr/>
        </p:nvPicPr>
        <p:blipFill>
          <a:blip r:embed="rId2" cstate="print"/>
          <a:srcRect/>
          <a:stretch>
            <a:fillRect/>
          </a:stretch>
        </p:blipFill>
        <p:spPr bwMode="auto">
          <a:xfrm>
            <a:off x="4648200" y="1600200"/>
            <a:ext cx="4076700" cy="3057525"/>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THE WAR (cont’d)</a:t>
            </a:r>
            <a:endParaRPr lang="en-US" sz="4400"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normAutofit/>
          </a:bodyPr>
          <a:lstStyle/>
          <a:p>
            <a:pPr>
              <a:buNone/>
            </a:pPr>
            <a:r>
              <a:rPr lang="en-US" sz="2000" dirty="0" smtClean="0"/>
              <a:t>The Death of Patroclus (cont’d)</a:t>
            </a:r>
          </a:p>
          <a:p>
            <a:pPr>
              <a:buFont typeface="Wingdings" pitchFamily="2" charset="2"/>
              <a:buChar char="v"/>
            </a:pPr>
            <a:r>
              <a:rPr lang="en-US" sz="2000" dirty="0" smtClean="0"/>
              <a:t>Achilles dragged the body of Hector around  the city walls for  12 days with Apollo restoring the defiled body each day</a:t>
            </a:r>
          </a:p>
          <a:p>
            <a:pPr>
              <a:buFont typeface="Wingdings" pitchFamily="2" charset="2"/>
              <a:buChar char="v"/>
            </a:pPr>
            <a:r>
              <a:rPr lang="en-US" sz="2000" dirty="0" smtClean="0"/>
              <a:t>Hermes  assisted Priam in reaching Achilles’ camp</a:t>
            </a:r>
          </a:p>
          <a:p>
            <a:pPr>
              <a:buFont typeface="Wingdings" pitchFamily="2" charset="2"/>
              <a:buChar char="v"/>
            </a:pPr>
            <a:r>
              <a:rPr lang="en-US" sz="2000" dirty="0" smtClean="0"/>
              <a:t>Priam ransomed the body of Hector</a:t>
            </a:r>
          </a:p>
          <a:p>
            <a:pPr>
              <a:buFont typeface="Wingdings" pitchFamily="2" charset="2"/>
              <a:buChar char="v"/>
            </a:pPr>
            <a:r>
              <a:rPr lang="en-US" sz="2000" dirty="0" smtClean="0"/>
              <a:t>Achilles grief ends</a:t>
            </a:r>
          </a:p>
          <a:p>
            <a:pPr>
              <a:buFont typeface="Wingdings" pitchFamily="2" charset="2"/>
              <a:buChar char="v"/>
            </a:pPr>
            <a:r>
              <a:rPr lang="en-US" sz="2000" i="1" dirty="0" smtClean="0"/>
              <a:t>The Iliad </a:t>
            </a:r>
            <a:r>
              <a:rPr lang="en-US" sz="2000" dirty="0" smtClean="0"/>
              <a:t>ends with the funeral of Hector</a:t>
            </a:r>
            <a:endParaRPr lang="en-US" sz="2000" i="1" dirty="0"/>
          </a:p>
        </p:txBody>
      </p:sp>
      <p:pic>
        <p:nvPicPr>
          <p:cNvPr id="54274" name="Picture 2" descr="http://ts2.mm.bing.net/th?id=H.4657287635664901&amp;pid=15.1"/>
          <p:cNvPicPr>
            <a:picLocks noChangeAspect="1" noChangeArrowheads="1"/>
          </p:cNvPicPr>
          <p:nvPr/>
        </p:nvPicPr>
        <p:blipFill>
          <a:blip r:embed="rId2" cstate="print"/>
          <a:srcRect/>
          <a:stretch>
            <a:fillRect/>
          </a:stretch>
        </p:blipFill>
        <p:spPr bwMode="auto">
          <a:xfrm>
            <a:off x="457200" y="1600199"/>
            <a:ext cx="4038600" cy="4648201"/>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THE WAR (cont’d)</a:t>
            </a:r>
            <a:endParaRPr lang="en-US" sz="4400" dirty="0"/>
          </a:p>
        </p:txBody>
      </p:sp>
      <p:sp>
        <p:nvSpPr>
          <p:cNvPr id="3" name="Content Placeholder 2"/>
          <p:cNvSpPr>
            <a:spLocks noGrp="1"/>
          </p:cNvSpPr>
          <p:nvPr>
            <p:ph sz="half" idx="1"/>
          </p:nvPr>
        </p:nvSpPr>
        <p:spPr>
          <a:xfrm>
            <a:off x="457200" y="1600201"/>
            <a:ext cx="4495800" cy="2819400"/>
          </a:xfrm>
        </p:spPr>
        <p:txBody>
          <a:bodyPr>
            <a:normAutofit lnSpcReduction="10000"/>
          </a:bodyPr>
          <a:lstStyle/>
          <a:p>
            <a:pPr>
              <a:buNone/>
            </a:pPr>
            <a:r>
              <a:rPr lang="en-US" sz="2000" dirty="0" smtClean="0"/>
              <a:t>The Death of Achilles</a:t>
            </a:r>
          </a:p>
          <a:p>
            <a:pPr>
              <a:buFont typeface="Wingdings" pitchFamily="2" charset="2"/>
              <a:buChar char="v"/>
            </a:pPr>
            <a:r>
              <a:rPr lang="en-US" sz="2000" dirty="0" smtClean="0"/>
              <a:t>Achilles slays Penthesilea and Memnon</a:t>
            </a:r>
          </a:p>
          <a:p>
            <a:pPr>
              <a:buFont typeface="Wingdings" pitchFamily="2" charset="2"/>
              <a:buChar char="v"/>
            </a:pPr>
            <a:r>
              <a:rPr lang="en-US" sz="2000" dirty="0" smtClean="0"/>
              <a:t>Achilles is slain by Paris with the aid of Apollo while pursuing the Trojans</a:t>
            </a:r>
          </a:p>
          <a:p>
            <a:pPr>
              <a:buFont typeface="Wingdings" pitchFamily="2" charset="2"/>
              <a:buChar char="v"/>
            </a:pPr>
            <a:r>
              <a:rPr lang="en-US" sz="2000" dirty="0" smtClean="0"/>
              <a:t>Ajax Telamon recovered the body of Achilles after fierce fighting</a:t>
            </a:r>
            <a:endParaRPr lang="en-US" sz="2000" dirty="0"/>
          </a:p>
        </p:txBody>
      </p:sp>
      <p:sp>
        <p:nvSpPr>
          <p:cNvPr id="4" name="Content Placeholder 3"/>
          <p:cNvSpPr>
            <a:spLocks noGrp="1"/>
          </p:cNvSpPr>
          <p:nvPr>
            <p:ph sz="half" idx="2"/>
          </p:nvPr>
        </p:nvSpPr>
        <p:spPr>
          <a:xfrm>
            <a:off x="381000" y="4419600"/>
            <a:ext cx="8305800" cy="2209800"/>
          </a:xfrm>
        </p:spPr>
        <p:txBody>
          <a:bodyPr>
            <a:normAutofit lnSpcReduction="10000"/>
          </a:bodyPr>
          <a:lstStyle/>
          <a:p>
            <a:pPr>
              <a:buFont typeface="Wingdings" pitchFamily="2" charset="2"/>
              <a:buChar char="v"/>
            </a:pPr>
            <a:r>
              <a:rPr lang="en-US" sz="2000" dirty="0" smtClean="0"/>
              <a:t>Thetis and the sea nymphs attended the funeral of Achilles</a:t>
            </a:r>
          </a:p>
          <a:p>
            <a:pPr>
              <a:buFont typeface="Wingdings" pitchFamily="2" charset="2"/>
              <a:buChar char="v"/>
            </a:pPr>
            <a:r>
              <a:rPr lang="en-US" sz="2000" dirty="0" smtClean="0"/>
              <a:t>Thetis is said to have removed the body to the island of Leuce in the Black Sea and restored it to life giving him immortality</a:t>
            </a:r>
          </a:p>
          <a:p>
            <a:pPr>
              <a:buFont typeface="Wingdings" pitchFamily="2" charset="2"/>
              <a:buChar char="v"/>
            </a:pPr>
            <a:r>
              <a:rPr lang="en-US" sz="2000" dirty="0" smtClean="0"/>
              <a:t>Homer sends Achilles to the Underworld where his shade meets Odysseus and complains of his fate</a:t>
            </a:r>
          </a:p>
          <a:p>
            <a:pPr>
              <a:buFont typeface="Wingdings" pitchFamily="2" charset="2"/>
              <a:buChar char="v"/>
            </a:pPr>
            <a:r>
              <a:rPr lang="en-US" sz="2000" dirty="0" smtClean="0"/>
              <a:t>Achilles’ body was buried at Sigeum, the promontory near Troy</a:t>
            </a:r>
            <a:endParaRPr lang="en-US" sz="2000" dirty="0"/>
          </a:p>
        </p:txBody>
      </p:sp>
      <p:pic>
        <p:nvPicPr>
          <p:cNvPr id="1028" name="Picture 4" descr="http://ts1.mm.bing.net/th?id=H.4984662891693048&amp;pid=15.1"/>
          <p:cNvPicPr>
            <a:picLocks noChangeAspect="1" noChangeArrowheads="1"/>
          </p:cNvPicPr>
          <p:nvPr/>
        </p:nvPicPr>
        <p:blipFill>
          <a:blip r:embed="rId2" cstate="print"/>
          <a:srcRect/>
          <a:stretch>
            <a:fillRect/>
          </a:stretch>
        </p:blipFill>
        <p:spPr bwMode="auto">
          <a:xfrm>
            <a:off x="4953000" y="1600200"/>
            <a:ext cx="3771900" cy="2828925"/>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THE WAR (cont’d)</a:t>
            </a:r>
            <a:endParaRPr lang="en-US" sz="4400" dirty="0"/>
          </a:p>
        </p:txBody>
      </p:sp>
      <p:sp>
        <p:nvSpPr>
          <p:cNvPr id="3" name="Content Placeholder 2"/>
          <p:cNvSpPr>
            <a:spLocks noGrp="1"/>
          </p:cNvSpPr>
          <p:nvPr>
            <p:ph sz="half" idx="1"/>
          </p:nvPr>
        </p:nvSpPr>
        <p:spPr>
          <a:xfrm>
            <a:off x="457200" y="4191000"/>
            <a:ext cx="8305800" cy="2667000"/>
          </a:xfrm>
        </p:spPr>
        <p:txBody>
          <a:bodyPr>
            <a:normAutofit lnSpcReduction="10000"/>
          </a:bodyPr>
          <a:lstStyle/>
          <a:p>
            <a:pPr>
              <a:buFont typeface="Wingdings" pitchFamily="2" charset="2"/>
              <a:buChar char="v"/>
            </a:pPr>
            <a:r>
              <a:rPr lang="en-US" sz="2000" dirty="0" smtClean="0"/>
              <a:t>Ajax and Odysseus made speeches to argue their claim to the armor</a:t>
            </a:r>
          </a:p>
          <a:p>
            <a:pPr>
              <a:buFont typeface="Wingdings" pitchFamily="2" charset="2"/>
              <a:buChar char="v"/>
            </a:pPr>
            <a:r>
              <a:rPr lang="en-US" sz="2000" dirty="0" smtClean="0"/>
              <a:t>Trojan prisoners claimed that Odysseus did more harm to them than Ajax and the armor is awarded to Odysseus</a:t>
            </a:r>
          </a:p>
          <a:p>
            <a:pPr>
              <a:buFont typeface="Wingdings" pitchFamily="2" charset="2"/>
              <a:buChar char="v"/>
            </a:pPr>
            <a:r>
              <a:rPr lang="en-US" sz="2000" dirty="0" smtClean="0"/>
              <a:t>Ajax is driven mad by the disgrace of losing and slaughters  a flock of sheep</a:t>
            </a:r>
          </a:p>
          <a:p>
            <a:pPr>
              <a:buFont typeface="Wingdings" pitchFamily="2" charset="2"/>
              <a:buChar char="v"/>
            </a:pPr>
            <a:r>
              <a:rPr lang="en-US" sz="2000" dirty="0" smtClean="0"/>
              <a:t>Ajax kills himself when he regains his sanity</a:t>
            </a:r>
          </a:p>
          <a:p>
            <a:pPr>
              <a:buFont typeface="Wingdings" pitchFamily="2" charset="2"/>
              <a:buChar char="v"/>
            </a:pPr>
            <a:r>
              <a:rPr lang="en-US" sz="2000" dirty="0" smtClean="0"/>
              <a:t>a flower springs from his blood with the initials AI-AI on the petals</a:t>
            </a:r>
          </a:p>
          <a:p>
            <a:pPr>
              <a:buFont typeface="Wingdings" pitchFamily="2" charset="2"/>
              <a:buChar char="v"/>
            </a:pPr>
            <a:endParaRPr lang="en-US" sz="2000" dirty="0"/>
          </a:p>
        </p:txBody>
      </p:sp>
      <p:sp>
        <p:nvSpPr>
          <p:cNvPr id="4" name="Content Placeholder 3"/>
          <p:cNvSpPr>
            <a:spLocks noGrp="1"/>
          </p:cNvSpPr>
          <p:nvPr>
            <p:ph sz="half" idx="2"/>
          </p:nvPr>
        </p:nvSpPr>
        <p:spPr>
          <a:xfrm>
            <a:off x="4495800" y="1447800"/>
            <a:ext cx="4343400" cy="2819400"/>
          </a:xfrm>
        </p:spPr>
        <p:txBody>
          <a:bodyPr>
            <a:normAutofit lnSpcReduction="10000"/>
          </a:bodyPr>
          <a:lstStyle/>
          <a:p>
            <a:pPr>
              <a:buNone/>
            </a:pPr>
            <a:r>
              <a:rPr lang="en-US" sz="2000" dirty="0" smtClean="0"/>
              <a:t>The Armor of Achilles</a:t>
            </a:r>
          </a:p>
          <a:p>
            <a:pPr>
              <a:buFont typeface="Wingdings" pitchFamily="2" charset="2"/>
              <a:buChar char="v"/>
            </a:pPr>
            <a:r>
              <a:rPr lang="en-US" sz="2000" dirty="0" smtClean="0"/>
              <a:t>Odysseus and Ajax Telamon both claimed the armor of Achilles, being the surviving leading warriors of the Greeks</a:t>
            </a:r>
          </a:p>
          <a:p>
            <a:pPr>
              <a:buFont typeface="Wingdings" pitchFamily="2" charset="2"/>
              <a:buChar char="v"/>
            </a:pPr>
            <a:r>
              <a:rPr lang="en-US" sz="2000" dirty="0" smtClean="0"/>
              <a:t>Athena presided over an assembly of the Greeks and their Trojan prisoners</a:t>
            </a:r>
            <a:endParaRPr lang="en-US" sz="2000" dirty="0"/>
          </a:p>
        </p:txBody>
      </p:sp>
      <p:pic>
        <p:nvPicPr>
          <p:cNvPr id="56321" name="Picture 1" descr="http://www.maicar.com/GML/000Iconography/Odysseus/slides/2814.jpg"/>
          <p:cNvPicPr>
            <a:picLocks noChangeAspect="1" noChangeArrowheads="1"/>
          </p:cNvPicPr>
          <p:nvPr/>
        </p:nvPicPr>
        <p:blipFill>
          <a:blip r:embed="rId2" cstate="print"/>
          <a:srcRect/>
          <a:stretch>
            <a:fillRect/>
          </a:stretch>
        </p:blipFill>
        <p:spPr bwMode="auto">
          <a:xfrm>
            <a:off x="457200" y="1447800"/>
            <a:ext cx="4038600" cy="2821411"/>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TROJAN WAR: </a:t>
            </a:r>
            <a:br>
              <a:rPr lang="en-US" dirty="0" smtClean="0"/>
            </a:br>
            <a:r>
              <a:rPr lang="en-US" dirty="0" smtClean="0"/>
              <a:t>PART 6: THE FALL OF TROY</a:t>
            </a:r>
            <a:endParaRPr lang="en-US" dirty="0"/>
          </a:p>
        </p:txBody>
      </p:sp>
      <p:sp>
        <p:nvSpPr>
          <p:cNvPr id="3" name="Content Placeholder 2"/>
          <p:cNvSpPr>
            <a:spLocks noGrp="1"/>
          </p:cNvSpPr>
          <p:nvPr>
            <p:ph sz="half" idx="1"/>
          </p:nvPr>
        </p:nvSpPr>
        <p:spPr>
          <a:xfrm>
            <a:off x="457200" y="5105400"/>
            <a:ext cx="8305800" cy="1447800"/>
          </a:xfrm>
        </p:spPr>
        <p:txBody>
          <a:bodyPr>
            <a:normAutofit/>
          </a:bodyPr>
          <a:lstStyle/>
          <a:p>
            <a:pPr>
              <a:buFont typeface="Wingdings" pitchFamily="2" charset="2"/>
              <a:buChar char="v"/>
            </a:pPr>
            <a:r>
              <a:rPr lang="en-US" sz="2000" dirty="0" smtClean="0"/>
              <a:t>Pelops’ bones must be brought to Troy in order for the Greeks to win (according to Pausinas  the ivory shoulder was brought)</a:t>
            </a:r>
          </a:p>
          <a:p>
            <a:pPr>
              <a:buFont typeface="Wingdings" pitchFamily="2" charset="2"/>
              <a:buChar char="v"/>
            </a:pPr>
            <a:r>
              <a:rPr lang="en-US" sz="2000" dirty="0" smtClean="0"/>
              <a:t>the Paladium must be stolen and removed from the city walls</a:t>
            </a:r>
            <a:endParaRPr lang="en-US" sz="2000" dirty="0"/>
          </a:p>
        </p:txBody>
      </p:sp>
      <p:sp>
        <p:nvSpPr>
          <p:cNvPr id="4" name="Content Placeholder 3"/>
          <p:cNvSpPr>
            <a:spLocks noGrp="1"/>
          </p:cNvSpPr>
          <p:nvPr>
            <p:ph sz="half" idx="2"/>
          </p:nvPr>
        </p:nvSpPr>
        <p:spPr>
          <a:xfrm>
            <a:off x="3124200" y="1600201"/>
            <a:ext cx="5562600" cy="3505200"/>
          </a:xfrm>
        </p:spPr>
        <p:txBody>
          <a:bodyPr>
            <a:normAutofit/>
          </a:bodyPr>
          <a:lstStyle/>
          <a:p>
            <a:pPr>
              <a:buNone/>
            </a:pPr>
            <a:r>
              <a:rPr lang="en-US" sz="2000" dirty="0" smtClean="0"/>
              <a:t>Prophecies of Helenus</a:t>
            </a:r>
          </a:p>
          <a:p>
            <a:pPr>
              <a:buNone/>
            </a:pPr>
            <a:r>
              <a:rPr lang="en-US" sz="2000" dirty="0" smtClean="0"/>
              <a:t>After the death of Achilles, Helenus was captured by Odysseus and Diomedes while he was traveling to Mt. Ida.</a:t>
            </a:r>
          </a:p>
          <a:p>
            <a:pPr>
              <a:buNone/>
            </a:pPr>
            <a:r>
              <a:rPr lang="en-US" sz="2000" dirty="0" smtClean="0"/>
              <a:t>He was forced to reveal the conditions for the Greeks to win the war.</a:t>
            </a:r>
          </a:p>
          <a:p>
            <a:pPr>
              <a:buFont typeface="Wingdings" pitchFamily="2" charset="2"/>
              <a:buChar char="v"/>
            </a:pPr>
            <a:r>
              <a:rPr lang="en-US" sz="2000" dirty="0" smtClean="0"/>
              <a:t>Troy could not be taken without the bow of Heracles (Philoctetes)</a:t>
            </a:r>
          </a:p>
          <a:p>
            <a:pPr>
              <a:buFont typeface="Wingdings" pitchFamily="2" charset="2"/>
              <a:buChar char="v"/>
            </a:pPr>
            <a:r>
              <a:rPr lang="en-US" sz="2000" dirty="0" smtClean="0"/>
              <a:t>Neoptolemus (Achilles’ son) must be persuaded to fight with the Greeks</a:t>
            </a:r>
            <a:endParaRPr lang="en-US" sz="2000" dirty="0"/>
          </a:p>
        </p:txBody>
      </p:sp>
      <p:pic>
        <p:nvPicPr>
          <p:cNvPr id="57347" name="Picture 3" descr="http://ts4.mm.bing.net/th?id=H.4783778732900855&amp;pid=15.1"/>
          <p:cNvPicPr>
            <a:picLocks noChangeAspect="1" noChangeArrowheads="1"/>
          </p:cNvPicPr>
          <p:nvPr/>
        </p:nvPicPr>
        <p:blipFill>
          <a:blip r:embed="rId2" cstate="print"/>
          <a:srcRect/>
          <a:stretch>
            <a:fillRect/>
          </a:stretch>
        </p:blipFill>
        <p:spPr bwMode="auto">
          <a:xfrm>
            <a:off x="533400" y="1524000"/>
            <a:ext cx="2514600" cy="353527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FALL OF TROY (cont’d)</a:t>
            </a:r>
            <a:endParaRPr lang="en-US" dirty="0"/>
          </a:p>
        </p:txBody>
      </p:sp>
      <p:sp>
        <p:nvSpPr>
          <p:cNvPr id="3" name="Content Placeholder 2"/>
          <p:cNvSpPr>
            <a:spLocks noGrp="1"/>
          </p:cNvSpPr>
          <p:nvPr>
            <p:ph sz="half" idx="1"/>
          </p:nvPr>
        </p:nvSpPr>
        <p:spPr>
          <a:xfrm>
            <a:off x="457200" y="1371600"/>
            <a:ext cx="4191000" cy="3048001"/>
          </a:xfrm>
        </p:spPr>
        <p:txBody>
          <a:bodyPr>
            <a:normAutofit fontScale="85000" lnSpcReduction="20000"/>
          </a:bodyPr>
          <a:lstStyle/>
          <a:p>
            <a:pPr>
              <a:buNone/>
            </a:pPr>
            <a:r>
              <a:rPr lang="en-US" dirty="0" smtClean="0"/>
              <a:t>The Trojan Horse</a:t>
            </a:r>
          </a:p>
          <a:p>
            <a:pPr>
              <a:buFont typeface="Wingdings" pitchFamily="2" charset="2"/>
              <a:buChar char="v"/>
            </a:pPr>
            <a:r>
              <a:rPr lang="en-US" dirty="0" smtClean="0"/>
              <a:t>Odysseus  entered Troy disguised as a beggar but was recognized by Helen who plotted with him to steal the Paladium (homesick)</a:t>
            </a:r>
          </a:p>
          <a:p>
            <a:pPr>
              <a:buFont typeface="Wingdings" pitchFamily="2" charset="2"/>
              <a:buChar char="v"/>
            </a:pPr>
            <a:r>
              <a:rPr lang="en-US" dirty="0" smtClean="0"/>
              <a:t>Odysseus and Diomedes return and steal the Paladium</a:t>
            </a:r>
          </a:p>
          <a:p>
            <a:pPr>
              <a:buFont typeface="Wingdings" pitchFamily="2" charset="2"/>
              <a:buChar char="v"/>
            </a:pPr>
            <a:endParaRPr lang="en-US" sz="2000" dirty="0" smtClean="0"/>
          </a:p>
        </p:txBody>
      </p:sp>
      <p:sp>
        <p:nvSpPr>
          <p:cNvPr id="4" name="Content Placeholder 3"/>
          <p:cNvSpPr>
            <a:spLocks noGrp="1"/>
          </p:cNvSpPr>
          <p:nvPr>
            <p:ph sz="half" idx="2"/>
          </p:nvPr>
        </p:nvSpPr>
        <p:spPr>
          <a:xfrm>
            <a:off x="381000" y="4419600"/>
            <a:ext cx="8305800" cy="1706563"/>
          </a:xfrm>
        </p:spPr>
        <p:txBody>
          <a:bodyPr>
            <a:noAutofit/>
          </a:bodyPr>
          <a:lstStyle/>
          <a:p>
            <a:pPr>
              <a:buFont typeface="Wingdings" pitchFamily="2" charset="2"/>
              <a:buChar char="v"/>
            </a:pPr>
            <a:r>
              <a:rPr lang="en-US" sz="2200" dirty="0" smtClean="0"/>
              <a:t>Odysseus’ plan was to craft a wooden horse and hollow inside to hold 50 Greek warriors</a:t>
            </a:r>
          </a:p>
          <a:p>
            <a:pPr>
              <a:buFont typeface="Wingdings" pitchFamily="2" charset="2"/>
              <a:buChar char="v"/>
            </a:pPr>
            <a:r>
              <a:rPr lang="en-US" sz="2200" dirty="0" smtClean="0"/>
              <a:t>Epeus was given the task of building the horse</a:t>
            </a:r>
          </a:p>
          <a:p>
            <a:pPr>
              <a:buFont typeface="Wingdings" pitchFamily="2" charset="2"/>
              <a:buChar char="v"/>
            </a:pPr>
            <a:r>
              <a:rPr lang="en-US" sz="2200" dirty="0" smtClean="0"/>
              <a:t>Sinon was to be left with the horse outside the city gates while the remaining forces withdrew to the island of Tenedos</a:t>
            </a:r>
            <a:endParaRPr lang="en-US" sz="2200" dirty="0"/>
          </a:p>
        </p:txBody>
      </p:sp>
      <p:pic>
        <p:nvPicPr>
          <p:cNvPr id="58372" name="Picture 4" descr="http://ts4.mm.bing.net/th?id=H.4521553816978099&amp;pid=15.1"/>
          <p:cNvPicPr>
            <a:picLocks noChangeAspect="1" noChangeArrowheads="1"/>
          </p:cNvPicPr>
          <p:nvPr/>
        </p:nvPicPr>
        <p:blipFill>
          <a:blip r:embed="rId2" cstate="print"/>
          <a:srcRect/>
          <a:stretch>
            <a:fillRect/>
          </a:stretch>
        </p:blipFill>
        <p:spPr bwMode="auto">
          <a:xfrm>
            <a:off x="4648200" y="1295400"/>
            <a:ext cx="4038600" cy="31242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THE FALL OF TROY (cont’d)</a:t>
            </a:r>
            <a:endParaRPr lang="en-US" sz="4400" dirty="0"/>
          </a:p>
        </p:txBody>
      </p:sp>
      <p:sp>
        <p:nvSpPr>
          <p:cNvPr id="3" name="Content Placeholder 2"/>
          <p:cNvSpPr>
            <a:spLocks noGrp="1"/>
          </p:cNvSpPr>
          <p:nvPr>
            <p:ph sz="half" idx="1"/>
          </p:nvPr>
        </p:nvSpPr>
        <p:spPr>
          <a:xfrm>
            <a:off x="457200" y="4495800"/>
            <a:ext cx="8229600" cy="1935163"/>
          </a:xfrm>
        </p:spPr>
        <p:txBody>
          <a:bodyPr>
            <a:normAutofit fontScale="92500" lnSpcReduction="10000"/>
          </a:bodyPr>
          <a:lstStyle/>
          <a:p>
            <a:pPr>
              <a:buFont typeface="Wingdings" pitchFamily="2" charset="2"/>
              <a:buChar char="v"/>
            </a:pPr>
            <a:r>
              <a:rPr lang="en-US" sz="2000" dirty="0" smtClean="0"/>
              <a:t>Sinon was the Greek that was to be sacrificed</a:t>
            </a:r>
          </a:p>
          <a:p>
            <a:pPr>
              <a:buFont typeface="Wingdings" pitchFamily="2" charset="2"/>
              <a:buChar char="v"/>
            </a:pPr>
            <a:r>
              <a:rPr lang="en-US" sz="2000" dirty="0" smtClean="0"/>
              <a:t>The horse was an offering to Athena but it was made too large since the oracle also stated that if within the city walls, Troy could not be taken</a:t>
            </a:r>
          </a:p>
          <a:p>
            <a:pPr>
              <a:buFont typeface="Wingdings" pitchFamily="2" charset="2"/>
              <a:buChar char="v"/>
            </a:pPr>
            <a:r>
              <a:rPr lang="en-US" sz="2000" dirty="0" smtClean="0"/>
              <a:t>Cassandra  was the first to doubt his story, but her prophesy would not be heeded (remember Apollo’s curse)</a:t>
            </a:r>
          </a:p>
          <a:p>
            <a:pPr>
              <a:buFont typeface="Wingdings" pitchFamily="2" charset="2"/>
              <a:buChar char="v"/>
            </a:pPr>
            <a:endParaRPr lang="en-US" sz="2000" dirty="0"/>
          </a:p>
        </p:txBody>
      </p:sp>
      <p:sp>
        <p:nvSpPr>
          <p:cNvPr id="4" name="Content Placeholder 3"/>
          <p:cNvSpPr>
            <a:spLocks noGrp="1"/>
          </p:cNvSpPr>
          <p:nvPr>
            <p:ph sz="half" idx="2"/>
          </p:nvPr>
        </p:nvSpPr>
        <p:spPr>
          <a:xfrm>
            <a:off x="4419600" y="1447800"/>
            <a:ext cx="4267200" cy="3124200"/>
          </a:xfrm>
        </p:spPr>
        <p:txBody>
          <a:bodyPr>
            <a:normAutofit fontScale="92500" lnSpcReduction="10000"/>
          </a:bodyPr>
          <a:lstStyle/>
          <a:p>
            <a:pPr>
              <a:buNone/>
            </a:pPr>
            <a:r>
              <a:rPr lang="en-US" sz="2200" dirty="0" smtClean="0"/>
              <a:t>The Trojan Horse :  Sinon</a:t>
            </a:r>
          </a:p>
          <a:p>
            <a:pPr>
              <a:buFont typeface="Wingdings" pitchFamily="2" charset="2"/>
              <a:buChar char="v"/>
            </a:pPr>
            <a:r>
              <a:rPr lang="en-US" sz="2200" dirty="0" smtClean="0"/>
              <a:t>Sinon claimed hatred for Odysseus and many of the Greek leaders to Priam</a:t>
            </a:r>
          </a:p>
          <a:p>
            <a:pPr>
              <a:buFont typeface="Wingdings" pitchFamily="2" charset="2"/>
              <a:buChar char="v"/>
            </a:pPr>
            <a:r>
              <a:rPr lang="en-US" sz="2200" dirty="0" smtClean="0"/>
              <a:t>Athena had become angry at the theft of the Palladium</a:t>
            </a:r>
          </a:p>
          <a:p>
            <a:pPr>
              <a:buFont typeface="Wingdings" pitchFamily="2" charset="2"/>
              <a:buChar char="v"/>
            </a:pPr>
            <a:r>
              <a:rPr lang="en-US" sz="2200" dirty="0" smtClean="0"/>
              <a:t>The oracle claimed that her appeasement could only come at the sacrifice of a Greek since the expedition began with one</a:t>
            </a:r>
          </a:p>
          <a:p>
            <a:pPr>
              <a:buFont typeface="Wingdings" pitchFamily="2" charset="2"/>
              <a:buChar char="v"/>
            </a:pPr>
            <a:endParaRPr lang="en-US" sz="2000" dirty="0"/>
          </a:p>
        </p:txBody>
      </p:sp>
      <p:pic>
        <p:nvPicPr>
          <p:cNvPr id="6" name="Picture 4" descr="http://ts4.mm.bing.net/th?id=H.4521553816978099&amp;pid=15.1"/>
          <p:cNvPicPr>
            <a:picLocks noChangeAspect="1" noChangeArrowheads="1"/>
          </p:cNvPicPr>
          <p:nvPr/>
        </p:nvPicPr>
        <p:blipFill>
          <a:blip r:embed="rId2" cstate="print"/>
          <a:srcRect/>
          <a:stretch>
            <a:fillRect/>
          </a:stretch>
        </p:blipFill>
        <p:spPr bwMode="auto">
          <a:xfrm>
            <a:off x="457200" y="1524000"/>
            <a:ext cx="4038600" cy="28194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THE FALL OF TROY (cont’d)</a:t>
            </a:r>
            <a:endParaRPr lang="en-US" sz="4400" dirty="0"/>
          </a:p>
        </p:txBody>
      </p:sp>
      <p:sp>
        <p:nvSpPr>
          <p:cNvPr id="3" name="Content Placeholder 2"/>
          <p:cNvSpPr>
            <a:spLocks noGrp="1"/>
          </p:cNvSpPr>
          <p:nvPr>
            <p:ph sz="half" idx="1"/>
          </p:nvPr>
        </p:nvSpPr>
        <p:spPr>
          <a:xfrm>
            <a:off x="457200" y="1447801"/>
            <a:ext cx="5791200" cy="3124200"/>
          </a:xfrm>
        </p:spPr>
        <p:txBody>
          <a:bodyPr>
            <a:normAutofit fontScale="92500" lnSpcReduction="20000"/>
          </a:bodyPr>
          <a:lstStyle/>
          <a:p>
            <a:pPr>
              <a:buNone/>
            </a:pPr>
            <a:r>
              <a:rPr lang="en-US" sz="2000" dirty="0" smtClean="0"/>
              <a:t>The Trojan Horse:  Laocoon</a:t>
            </a:r>
          </a:p>
          <a:p>
            <a:pPr>
              <a:buFont typeface="Wingdings" pitchFamily="2" charset="2"/>
              <a:buChar char="v"/>
            </a:pPr>
            <a:r>
              <a:rPr lang="en-US" sz="2000" dirty="0" smtClean="0"/>
              <a:t>Laocoon was a priest of either Apollo (Sophocles and Apollodorus) or Poseidon (Vergil) </a:t>
            </a:r>
          </a:p>
          <a:p>
            <a:pPr>
              <a:buFont typeface="Wingdings" pitchFamily="2" charset="2"/>
              <a:buChar char="v"/>
            </a:pPr>
            <a:r>
              <a:rPr lang="en-US" sz="2000" dirty="0" smtClean="0"/>
              <a:t>Apollo or Poseidon became angry with him because he had married and consummated the marriage on the sacred altar</a:t>
            </a:r>
          </a:p>
          <a:p>
            <a:pPr>
              <a:buFont typeface="Wingdings" pitchFamily="2" charset="2"/>
              <a:buChar char="v"/>
            </a:pPr>
            <a:r>
              <a:rPr lang="en-US" sz="2000" dirty="0" smtClean="0"/>
              <a:t>Laocoon threw a spear into the side of the horse causing the Greek armor to rattle but no one could hear it over the celebration in Troy</a:t>
            </a:r>
          </a:p>
          <a:p>
            <a:pPr>
              <a:buFont typeface="Wingdings" pitchFamily="2" charset="2"/>
              <a:buChar char="v"/>
            </a:pPr>
            <a:endParaRPr lang="en-US" sz="2000" dirty="0"/>
          </a:p>
        </p:txBody>
      </p:sp>
      <p:sp>
        <p:nvSpPr>
          <p:cNvPr id="4" name="Content Placeholder 3"/>
          <p:cNvSpPr>
            <a:spLocks noGrp="1"/>
          </p:cNvSpPr>
          <p:nvPr>
            <p:ph sz="half" idx="2"/>
          </p:nvPr>
        </p:nvSpPr>
        <p:spPr>
          <a:xfrm>
            <a:off x="457200" y="4267200"/>
            <a:ext cx="8229600" cy="2438400"/>
          </a:xfrm>
        </p:spPr>
        <p:txBody>
          <a:bodyPr>
            <a:normAutofit fontScale="92500" lnSpcReduction="20000"/>
          </a:bodyPr>
          <a:lstStyle/>
          <a:p>
            <a:pPr>
              <a:buFont typeface="Wingdings" pitchFamily="2" charset="2"/>
              <a:buChar char="v"/>
            </a:pPr>
            <a:r>
              <a:rPr lang="en-US" sz="1900" dirty="0" smtClean="0"/>
              <a:t>“Equo ne credite, Teucri/Quidquid id est, timeo Danaos et dona ferentis” (</a:t>
            </a:r>
            <a:r>
              <a:rPr lang="en-US" sz="1900" i="1" dirty="0" smtClean="0"/>
              <a:t>The Aeneid)</a:t>
            </a:r>
          </a:p>
          <a:p>
            <a:pPr>
              <a:buFont typeface="Wingdings" pitchFamily="2" charset="2"/>
              <a:buChar char="v"/>
            </a:pPr>
            <a:r>
              <a:rPr lang="en-US" sz="1900" dirty="0" smtClean="0"/>
              <a:t>Drakones Troiades  (Trojan Dragons) were sent by either Apollo as he was sacrificing to Poseidon; by Poseidon for his sacrilege; or by Athena to  support Sinon’s tale</a:t>
            </a:r>
          </a:p>
          <a:p>
            <a:pPr>
              <a:buFont typeface="Wingdings" pitchFamily="2" charset="2"/>
              <a:buChar char="v"/>
            </a:pPr>
            <a:r>
              <a:rPr lang="en-US" sz="1900" dirty="0" smtClean="0"/>
              <a:t>Laocoon and his sons, Antiphantes and Thymbraeus, were strangled by the serpents</a:t>
            </a:r>
          </a:p>
          <a:p>
            <a:pPr>
              <a:buFont typeface="Wingdings" pitchFamily="2" charset="2"/>
              <a:buChar char="v"/>
            </a:pPr>
            <a:r>
              <a:rPr lang="en-US" sz="1900" dirty="0" smtClean="0"/>
              <a:t>Curissia and Periboea (Porces and Chariboea), offspring of Typhoeus, were the serpents that strangled Laocoon and his sons</a:t>
            </a:r>
          </a:p>
          <a:p>
            <a:pPr>
              <a:buFont typeface="Wingdings" pitchFamily="2" charset="2"/>
              <a:buChar char="v"/>
            </a:pPr>
            <a:endParaRPr lang="en-US" sz="2000" dirty="0"/>
          </a:p>
        </p:txBody>
      </p:sp>
      <p:pic>
        <p:nvPicPr>
          <p:cNvPr id="59394" name="Picture 2" descr="http://ts3.mm.bing.net/th?id=H.4565036047074174&amp;pid=15.1"/>
          <p:cNvPicPr>
            <a:picLocks noChangeAspect="1" noChangeArrowheads="1"/>
          </p:cNvPicPr>
          <p:nvPr/>
        </p:nvPicPr>
        <p:blipFill>
          <a:blip r:embed="rId2" cstate="print"/>
          <a:srcRect/>
          <a:stretch>
            <a:fillRect/>
          </a:stretch>
        </p:blipFill>
        <p:spPr bwMode="auto">
          <a:xfrm>
            <a:off x="6248400" y="1447800"/>
            <a:ext cx="2447925" cy="27432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THE FALL OF TROY (cont’d)</a:t>
            </a:r>
            <a:endParaRPr lang="en-US" sz="4400" dirty="0"/>
          </a:p>
        </p:txBody>
      </p:sp>
      <p:sp>
        <p:nvSpPr>
          <p:cNvPr id="3" name="Content Placeholder 2"/>
          <p:cNvSpPr>
            <a:spLocks noGrp="1"/>
          </p:cNvSpPr>
          <p:nvPr>
            <p:ph sz="half" idx="1"/>
          </p:nvPr>
        </p:nvSpPr>
        <p:spPr>
          <a:xfrm>
            <a:off x="457200" y="4724400"/>
            <a:ext cx="8458200" cy="1905000"/>
          </a:xfrm>
        </p:spPr>
        <p:txBody>
          <a:bodyPr>
            <a:normAutofit/>
          </a:bodyPr>
          <a:lstStyle/>
          <a:p>
            <a:pPr>
              <a:buFont typeface="Wingdings" pitchFamily="2" charset="2"/>
              <a:buChar char="v"/>
            </a:pPr>
            <a:r>
              <a:rPr lang="en-US" sz="2400" dirty="0" smtClean="0"/>
              <a:t>Trojans were put to the sword</a:t>
            </a:r>
          </a:p>
          <a:p>
            <a:pPr>
              <a:buFont typeface="Wingdings" pitchFamily="2" charset="2"/>
              <a:buChar char="v"/>
            </a:pPr>
            <a:r>
              <a:rPr lang="en-US" sz="2400" dirty="0" smtClean="0"/>
              <a:t>Neoptolemus (Pyrrhus) slew Polites, the youngest son of Priam, and then slew Priam at the altar of Zeus of the Courtyard</a:t>
            </a:r>
          </a:p>
          <a:p>
            <a:pPr>
              <a:buFont typeface="Wingdings" pitchFamily="2" charset="2"/>
              <a:buChar char="v"/>
            </a:pPr>
            <a:endParaRPr lang="en-US" sz="2000" dirty="0" smtClean="0"/>
          </a:p>
          <a:p>
            <a:pPr>
              <a:buFont typeface="Wingdings" pitchFamily="2" charset="2"/>
              <a:buChar char="v"/>
            </a:pPr>
            <a:endParaRPr lang="en-US" sz="2000" dirty="0"/>
          </a:p>
        </p:txBody>
      </p:sp>
      <p:sp>
        <p:nvSpPr>
          <p:cNvPr id="4" name="Content Placeholder 3"/>
          <p:cNvSpPr>
            <a:spLocks noGrp="1"/>
          </p:cNvSpPr>
          <p:nvPr>
            <p:ph sz="half" idx="2"/>
          </p:nvPr>
        </p:nvSpPr>
        <p:spPr>
          <a:xfrm>
            <a:off x="4648200" y="1600200"/>
            <a:ext cx="4267200" cy="4525963"/>
          </a:xfrm>
        </p:spPr>
        <p:txBody>
          <a:bodyPr>
            <a:normAutofit/>
          </a:bodyPr>
          <a:lstStyle/>
          <a:p>
            <a:pPr>
              <a:buNone/>
            </a:pPr>
            <a:r>
              <a:rPr lang="en-US" sz="2400" dirty="0" smtClean="0"/>
              <a:t>The Sack of Troy</a:t>
            </a:r>
          </a:p>
          <a:p>
            <a:pPr>
              <a:buFont typeface="Wingdings" pitchFamily="2" charset="2"/>
              <a:buChar char="v"/>
            </a:pPr>
            <a:r>
              <a:rPr lang="en-US" sz="2400" dirty="0" smtClean="0"/>
              <a:t>The Trojans  returned to their homes in peace</a:t>
            </a:r>
          </a:p>
          <a:p>
            <a:pPr>
              <a:buFont typeface="Wingdings" pitchFamily="2" charset="2"/>
              <a:buChar char="v"/>
            </a:pPr>
            <a:r>
              <a:rPr lang="en-US" sz="2400" dirty="0" smtClean="0"/>
              <a:t>Sinon opened the door of the horse</a:t>
            </a:r>
          </a:p>
          <a:p>
            <a:pPr>
              <a:buFont typeface="Wingdings" pitchFamily="2" charset="2"/>
              <a:buChar char="v"/>
            </a:pPr>
            <a:r>
              <a:rPr lang="en-US" sz="2400" dirty="0" smtClean="0"/>
              <a:t>The Greeks climbed from inside the horse and opened the gates</a:t>
            </a:r>
          </a:p>
          <a:p>
            <a:pPr>
              <a:buFont typeface="Wingdings" pitchFamily="2" charset="2"/>
              <a:buChar char="v"/>
            </a:pPr>
            <a:endParaRPr lang="en-US" sz="2000" dirty="0"/>
          </a:p>
        </p:txBody>
      </p:sp>
      <p:pic>
        <p:nvPicPr>
          <p:cNvPr id="5" name="Picture 2" descr="http://ts3.mm.bing.net/th?id=H.4952966023480002&amp;pid=15.1"/>
          <p:cNvPicPr>
            <a:picLocks noChangeAspect="1" noChangeArrowheads="1"/>
          </p:cNvPicPr>
          <p:nvPr/>
        </p:nvPicPr>
        <p:blipFill>
          <a:blip r:embed="rId2" cstate="print"/>
          <a:srcRect/>
          <a:stretch>
            <a:fillRect/>
          </a:stretch>
        </p:blipFill>
        <p:spPr bwMode="auto">
          <a:xfrm>
            <a:off x="457200" y="1600200"/>
            <a:ext cx="4076700" cy="2840101"/>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THE FALL OF TROY (cont’d)</a:t>
            </a:r>
            <a:endParaRPr lang="en-US" sz="4400" dirty="0"/>
          </a:p>
        </p:txBody>
      </p:sp>
      <p:sp>
        <p:nvSpPr>
          <p:cNvPr id="3" name="Content Placeholder 2"/>
          <p:cNvSpPr>
            <a:spLocks noGrp="1"/>
          </p:cNvSpPr>
          <p:nvPr>
            <p:ph sz="half" idx="1"/>
          </p:nvPr>
        </p:nvSpPr>
        <p:spPr>
          <a:xfrm>
            <a:off x="457200" y="1600201"/>
            <a:ext cx="4038600" cy="3505199"/>
          </a:xfrm>
        </p:spPr>
        <p:txBody>
          <a:bodyPr>
            <a:normAutofit fontScale="92500"/>
          </a:bodyPr>
          <a:lstStyle/>
          <a:p>
            <a:pPr>
              <a:buNone/>
            </a:pPr>
            <a:r>
              <a:rPr lang="en-US" sz="2200" dirty="0" smtClean="0"/>
              <a:t>Aeneas</a:t>
            </a:r>
          </a:p>
          <a:p>
            <a:pPr>
              <a:buFont typeface="Wingdings" pitchFamily="2" charset="2"/>
              <a:buChar char="v"/>
            </a:pPr>
            <a:r>
              <a:rPr lang="en-US" sz="2200" dirty="0" smtClean="0"/>
              <a:t>Only Trojan leader to escape</a:t>
            </a:r>
          </a:p>
          <a:p>
            <a:pPr>
              <a:buFont typeface="Wingdings" pitchFamily="2" charset="2"/>
              <a:buChar char="v"/>
            </a:pPr>
            <a:r>
              <a:rPr lang="en-US" sz="2200" dirty="0" smtClean="0"/>
              <a:t>Anchises (father) and Ascanius, or Iulus, (son) escaped with him</a:t>
            </a:r>
          </a:p>
          <a:p>
            <a:pPr>
              <a:buFont typeface="Wingdings" pitchFamily="2" charset="2"/>
              <a:buChar char="v"/>
            </a:pPr>
            <a:r>
              <a:rPr lang="en-US" sz="2200" dirty="0" smtClean="0"/>
              <a:t>Creusa his wife got separated during the escape and was killed</a:t>
            </a:r>
          </a:p>
          <a:p>
            <a:pPr>
              <a:buFont typeface="Wingdings" pitchFamily="2" charset="2"/>
              <a:buChar char="v"/>
            </a:pPr>
            <a:r>
              <a:rPr lang="en-US" sz="2200" dirty="0" smtClean="0"/>
              <a:t>Lares and Penates are brought to Italy by Aeneas</a:t>
            </a:r>
          </a:p>
          <a:p>
            <a:pPr>
              <a:buFont typeface="Wingdings" pitchFamily="2" charset="2"/>
              <a:buChar char="v"/>
            </a:pPr>
            <a:endParaRPr lang="en-US" sz="2000" dirty="0"/>
          </a:p>
        </p:txBody>
      </p:sp>
      <p:sp>
        <p:nvSpPr>
          <p:cNvPr id="4" name="Content Placeholder 3"/>
          <p:cNvSpPr>
            <a:spLocks noGrp="1"/>
          </p:cNvSpPr>
          <p:nvPr>
            <p:ph sz="half" idx="2"/>
          </p:nvPr>
        </p:nvSpPr>
        <p:spPr>
          <a:xfrm>
            <a:off x="381000" y="4876800"/>
            <a:ext cx="8305800" cy="1981200"/>
          </a:xfrm>
        </p:spPr>
        <p:txBody>
          <a:bodyPr>
            <a:normAutofit fontScale="92500"/>
          </a:bodyPr>
          <a:lstStyle/>
          <a:p>
            <a:pPr>
              <a:buFont typeface="Wingdings" pitchFamily="2" charset="2"/>
              <a:buChar char="v"/>
            </a:pPr>
            <a:r>
              <a:rPr lang="en-US" sz="2000" dirty="0" smtClean="0"/>
              <a:t>Passed Helen in the temple of Hestia but advised by Aphrodite to keep moving after casting angry words at her</a:t>
            </a:r>
          </a:p>
          <a:p>
            <a:pPr>
              <a:buFont typeface="Wingdings" pitchFamily="2" charset="2"/>
              <a:buChar char="v"/>
            </a:pPr>
            <a:r>
              <a:rPr lang="en-US" sz="2000" dirty="0" smtClean="0"/>
              <a:t>Anchises wanted to remain in Troy and die there but Aphrodite sent an omen, a glowing light above his head followed by thunder and a shooting star</a:t>
            </a:r>
          </a:p>
          <a:p>
            <a:pPr>
              <a:buFont typeface="Wingdings" pitchFamily="2" charset="2"/>
              <a:buChar char="v"/>
            </a:pPr>
            <a:endParaRPr lang="en-US" sz="2000" dirty="0"/>
          </a:p>
        </p:txBody>
      </p:sp>
      <p:pic>
        <p:nvPicPr>
          <p:cNvPr id="61442" name="Picture 2" descr="http://ts1.mm.bing.net/th?id=H.4590380641157220&amp;pid=15.1"/>
          <p:cNvPicPr>
            <a:picLocks noChangeAspect="1" noChangeArrowheads="1"/>
          </p:cNvPicPr>
          <p:nvPr/>
        </p:nvPicPr>
        <p:blipFill>
          <a:blip r:embed="rId2" cstate="print"/>
          <a:srcRect/>
          <a:stretch>
            <a:fillRect/>
          </a:stretch>
        </p:blipFill>
        <p:spPr bwMode="auto">
          <a:xfrm>
            <a:off x="4648200" y="1600200"/>
            <a:ext cx="4076700" cy="317982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TROJANS (cont’d)</a:t>
            </a:r>
            <a:endParaRPr lang="en-US" dirty="0"/>
          </a:p>
        </p:txBody>
      </p:sp>
      <p:sp>
        <p:nvSpPr>
          <p:cNvPr id="3" name="Content Placeholder 2"/>
          <p:cNvSpPr>
            <a:spLocks noGrp="1"/>
          </p:cNvSpPr>
          <p:nvPr>
            <p:ph sz="half" idx="1"/>
          </p:nvPr>
        </p:nvSpPr>
        <p:spPr/>
        <p:txBody>
          <a:bodyPr>
            <a:normAutofit fontScale="92500"/>
          </a:bodyPr>
          <a:lstStyle/>
          <a:p>
            <a:endParaRPr lang="en-US" dirty="0"/>
          </a:p>
        </p:txBody>
      </p:sp>
      <p:sp>
        <p:nvSpPr>
          <p:cNvPr id="4" name="Content Placeholder 3"/>
          <p:cNvSpPr>
            <a:spLocks noGrp="1"/>
          </p:cNvSpPr>
          <p:nvPr>
            <p:ph sz="half" idx="2"/>
          </p:nvPr>
        </p:nvSpPr>
        <p:spPr>
          <a:xfrm>
            <a:off x="4648200" y="1600200"/>
            <a:ext cx="4038600" cy="5029200"/>
          </a:xfrm>
        </p:spPr>
        <p:txBody>
          <a:bodyPr>
            <a:normAutofit fontScale="92500"/>
          </a:bodyPr>
          <a:lstStyle/>
          <a:p>
            <a:pPr>
              <a:buNone/>
            </a:pPr>
            <a:r>
              <a:rPr lang="en-US" sz="2000" dirty="0" smtClean="0"/>
              <a:t>Gods supporting Troy:</a:t>
            </a:r>
          </a:p>
          <a:p>
            <a:pPr>
              <a:buNone/>
            </a:pPr>
            <a:r>
              <a:rPr lang="en-US" sz="2000" dirty="0" smtClean="0"/>
              <a:t>Aphrodite (Venus)-her son, Aeneas is a Trojan</a:t>
            </a:r>
          </a:p>
          <a:p>
            <a:pPr>
              <a:buNone/>
            </a:pPr>
            <a:r>
              <a:rPr lang="en-US" sz="2000" dirty="0" smtClean="0"/>
              <a:t>Ares (Mars)-always followed Aphrodite</a:t>
            </a:r>
          </a:p>
          <a:p>
            <a:pPr>
              <a:buNone/>
            </a:pPr>
            <a:r>
              <a:rPr lang="en-US" sz="2000" dirty="0" smtClean="0"/>
              <a:t>Apollo-patron god of Troy</a:t>
            </a:r>
          </a:p>
          <a:p>
            <a:pPr>
              <a:buNone/>
            </a:pPr>
            <a:r>
              <a:rPr lang="en-US" sz="2000" dirty="0" smtClean="0"/>
              <a:t>Artemis (Diana)-twin sister of Apollo would follow her brother</a:t>
            </a:r>
          </a:p>
          <a:p>
            <a:pPr>
              <a:buNone/>
            </a:pPr>
            <a:r>
              <a:rPr lang="en-US" sz="2000" dirty="0" smtClean="0"/>
              <a:t>Scamander-river god and son of Oceanus and Tethys on whose plains many battles were fought and fought Achilles</a:t>
            </a:r>
          </a:p>
          <a:p>
            <a:pPr>
              <a:buNone/>
            </a:pPr>
            <a:r>
              <a:rPr lang="en-US" sz="2000" dirty="0" smtClean="0"/>
              <a:t>Eris, goddess of Discord, and Leto, mother of Apollo and Artemis</a:t>
            </a:r>
          </a:p>
          <a:p>
            <a:pPr>
              <a:buNone/>
            </a:pPr>
            <a:endParaRPr lang="en-US" sz="2000" dirty="0" smtClean="0"/>
          </a:p>
          <a:p>
            <a:pPr>
              <a:buNone/>
            </a:pPr>
            <a:endParaRPr lang="en-US" sz="2000" dirty="0" smtClean="0"/>
          </a:p>
          <a:p>
            <a:pPr>
              <a:buNone/>
            </a:pPr>
            <a:endParaRPr lang="en-US" sz="2000" dirty="0"/>
          </a:p>
        </p:txBody>
      </p:sp>
      <p:pic>
        <p:nvPicPr>
          <p:cNvPr id="17409" name="Picture 1" descr="http://img.wareseeker.com/software/iphone/Games/index_greek-gods-trivia-1.1_035505015.jpg"/>
          <p:cNvPicPr>
            <a:picLocks noChangeAspect="1" noChangeArrowheads="1"/>
          </p:cNvPicPr>
          <p:nvPr/>
        </p:nvPicPr>
        <p:blipFill>
          <a:blip r:embed="rId2" cstate="print"/>
          <a:srcRect/>
          <a:stretch>
            <a:fillRect/>
          </a:stretch>
        </p:blipFill>
        <p:spPr bwMode="auto">
          <a:xfrm>
            <a:off x="457200" y="1590676"/>
            <a:ext cx="3962400" cy="4581524"/>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THE FALL OF TROY (cont’d)</a:t>
            </a:r>
            <a:endParaRPr lang="en-US" sz="4400"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a:xfrm>
            <a:off x="3352800" y="1600200"/>
            <a:ext cx="5334000" cy="4525963"/>
          </a:xfrm>
        </p:spPr>
        <p:txBody>
          <a:bodyPr>
            <a:normAutofit/>
          </a:bodyPr>
          <a:lstStyle/>
          <a:p>
            <a:pPr>
              <a:buNone/>
            </a:pPr>
            <a:r>
              <a:rPr lang="en-US" sz="2400" dirty="0" smtClean="0"/>
              <a:t>Aeneas (cont’)</a:t>
            </a:r>
          </a:p>
          <a:p>
            <a:pPr>
              <a:buFont typeface="Wingdings" pitchFamily="2" charset="2"/>
              <a:buChar char="v"/>
            </a:pPr>
            <a:r>
              <a:rPr lang="en-US" sz="2400" dirty="0" smtClean="0"/>
              <a:t>Androgeos, a Greek warrior, is slain by Aeneas when he mistook Aeneas for another Greek warrior</a:t>
            </a:r>
          </a:p>
          <a:p>
            <a:pPr>
              <a:buFont typeface="Wingdings" pitchFamily="2" charset="2"/>
              <a:buChar char="v"/>
            </a:pPr>
            <a:r>
              <a:rPr lang="en-US" sz="2400" dirty="0" smtClean="0"/>
              <a:t>Coroebus, a companion of Aeneas, put on the armor of Androgeos and continued the fight out of the city</a:t>
            </a:r>
          </a:p>
          <a:p>
            <a:pPr>
              <a:buFont typeface="Wingdings" pitchFamily="2" charset="2"/>
              <a:buChar char="v"/>
            </a:pPr>
            <a:r>
              <a:rPr lang="en-US" sz="2400" dirty="0" smtClean="0"/>
              <a:t>Aeneas gathered the survivors on Mt. Ida before beginning his journey to Italy</a:t>
            </a:r>
            <a:endParaRPr lang="en-US" sz="2400" dirty="0"/>
          </a:p>
        </p:txBody>
      </p:sp>
      <p:sp>
        <p:nvSpPr>
          <p:cNvPr id="63490" name="AutoShape 2" descr="http://ts2.mm.bing.net/th?id=H.4767483624425093&amp;pid=15.1"/>
          <p:cNvSpPr>
            <a:spLocks noChangeAspect="1" noChangeArrowheads="1"/>
          </p:cNvSpPr>
          <p:nvPr/>
        </p:nvSpPr>
        <p:spPr bwMode="auto">
          <a:xfrm>
            <a:off x="63500" y="-1371600"/>
            <a:ext cx="2219325" cy="28575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3492" name="AutoShape 4" descr="http://ts2.mm.bing.net/th?id=H.4767483624425093&amp;pid=15.1"/>
          <p:cNvSpPr>
            <a:spLocks noChangeAspect="1" noChangeArrowheads="1"/>
          </p:cNvSpPr>
          <p:nvPr/>
        </p:nvSpPr>
        <p:spPr bwMode="auto">
          <a:xfrm>
            <a:off x="63500" y="-1371600"/>
            <a:ext cx="2219325" cy="28575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63494" name="Picture 6" descr="http://ts3.mm.bing.net/th?id=H.4759086970176722&amp;pid=15.1"/>
          <p:cNvPicPr>
            <a:picLocks noChangeAspect="1" noChangeArrowheads="1"/>
          </p:cNvPicPr>
          <p:nvPr/>
        </p:nvPicPr>
        <p:blipFill>
          <a:blip r:embed="rId2" cstate="print"/>
          <a:srcRect/>
          <a:stretch>
            <a:fillRect/>
          </a:stretch>
        </p:blipFill>
        <p:spPr bwMode="auto">
          <a:xfrm>
            <a:off x="457200" y="1524000"/>
            <a:ext cx="2895600" cy="4673876"/>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THE FALL OF TROY (cont’d)</a:t>
            </a:r>
            <a:endParaRPr lang="en-US" sz="4400" dirty="0"/>
          </a:p>
        </p:txBody>
      </p:sp>
      <p:sp>
        <p:nvSpPr>
          <p:cNvPr id="3" name="Content Placeholder 2"/>
          <p:cNvSpPr>
            <a:spLocks noGrp="1"/>
          </p:cNvSpPr>
          <p:nvPr>
            <p:ph sz="half" idx="1"/>
          </p:nvPr>
        </p:nvSpPr>
        <p:spPr>
          <a:xfrm>
            <a:off x="457200" y="1600200"/>
            <a:ext cx="5029200" cy="5257800"/>
          </a:xfrm>
        </p:spPr>
        <p:txBody>
          <a:bodyPr>
            <a:normAutofit/>
          </a:bodyPr>
          <a:lstStyle/>
          <a:p>
            <a:pPr>
              <a:buNone/>
            </a:pPr>
            <a:r>
              <a:rPr lang="en-US" sz="2000" dirty="0" smtClean="0"/>
              <a:t>The Trojan Women</a:t>
            </a:r>
          </a:p>
          <a:p>
            <a:pPr>
              <a:buNone/>
            </a:pPr>
            <a:r>
              <a:rPr lang="en-US" sz="2000" dirty="0" smtClean="0"/>
              <a:t>Hecuba</a:t>
            </a:r>
          </a:p>
          <a:p>
            <a:pPr>
              <a:buFont typeface="Wingdings" pitchFamily="2" charset="2"/>
              <a:buChar char="v"/>
            </a:pPr>
            <a:r>
              <a:rPr lang="en-US" sz="2000" dirty="0" smtClean="0"/>
              <a:t>given to Odysseus as part of his spoils</a:t>
            </a:r>
          </a:p>
          <a:p>
            <a:pPr>
              <a:buFont typeface="Wingdings" pitchFamily="2" charset="2"/>
              <a:buChar char="v"/>
            </a:pPr>
            <a:r>
              <a:rPr lang="en-US" sz="2000" dirty="0" smtClean="0"/>
              <a:t>when they landed in Thrace, the body of her son Polydorus washed up on the shore</a:t>
            </a:r>
          </a:p>
          <a:p>
            <a:pPr>
              <a:buFont typeface="Wingdings" pitchFamily="2" charset="2"/>
              <a:buChar char="v"/>
            </a:pPr>
            <a:r>
              <a:rPr lang="en-US" sz="2000" dirty="0" smtClean="0"/>
              <a:t>Polydorus had been sent to stay with Polymestor, the local king, with a sizeable treasure</a:t>
            </a:r>
          </a:p>
          <a:p>
            <a:pPr>
              <a:buFont typeface="Wingdings" pitchFamily="2" charset="2"/>
              <a:buChar char="v"/>
            </a:pPr>
            <a:r>
              <a:rPr lang="en-US" sz="2000" dirty="0" smtClean="0"/>
              <a:t>enticed Polymestor and his two sons into her tent with an offer of more treasure</a:t>
            </a:r>
          </a:p>
          <a:p>
            <a:pPr>
              <a:buFont typeface="Wingdings" pitchFamily="2" charset="2"/>
              <a:buChar char="v"/>
            </a:pPr>
            <a:r>
              <a:rPr lang="en-US" sz="2000" dirty="0" smtClean="0"/>
              <a:t>Hecuba’s handmaidens slay the children of Polymestor and blind him with their brooches</a:t>
            </a:r>
            <a:endParaRPr lang="en-US" sz="2000" dirty="0"/>
          </a:p>
        </p:txBody>
      </p:sp>
      <p:sp>
        <p:nvSpPr>
          <p:cNvPr id="4" name="Content Placeholder 3"/>
          <p:cNvSpPr>
            <a:spLocks noGrp="1"/>
          </p:cNvSpPr>
          <p:nvPr>
            <p:ph sz="half" idx="2"/>
          </p:nvPr>
        </p:nvSpPr>
        <p:spPr/>
        <p:txBody>
          <a:bodyPr>
            <a:normAutofit/>
          </a:bodyPr>
          <a:lstStyle/>
          <a:p>
            <a:endParaRPr lang="en-US" dirty="0"/>
          </a:p>
        </p:txBody>
      </p:sp>
      <p:sp>
        <p:nvSpPr>
          <p:cNvPr id="64514" name="AutoShape 2" descr="http://ts4.mm.bing.net/th?id=H.5021685515682903&amp;pid=15.1"/>
          <p:cNvSpPr>
            <a:spLocks noChangeAspect="1" noChangeArrowheads="1"/>
          </p:cNvSpPr>
          <p:nvPr/>
        </p:nvSpPr>
        <p:spPr bwMode="auto">
          <a:xfrm>
            <a:off x="63500" y="-1371600"/>
            <a:ext cx="1981200" cy="28575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64516" name="Picture 4" descr="http://ts4.mm.bing.net/th?id=H.5021685515682903&amp;pid=15.1"/>
          <p:cNvPicPr>
            <a:picLocks noChangeAspect="1" noChangeArrowheads="1"/>
          </p:cNvPicPr>
          <p:nvPr/>
        </p:nvPicPr>
        <p:blipFill>
          <a:blip r:embed="rId2" cstate="print"/>
          <a:srcRect/>
          <a:stretch>
            <a:fillRect/>
          </a:stretch>
        </p:blipFill>
        <p:spPr bwMode="auto">
          <a:xfrm>
            <a:off x="5486400" y="1600200"/>
            <a:ext cx="3200400" cy="4615962"/>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THE FALL OF TROY (cont’d)</a:t>
            </a:r>
            <a:endParaRPr lang="en-US" sz="4400" dirty="0"/>
          </a:p>
        </p:txBody>
      </p:sp>
      <p:sp>
        <p:nvSpPr>
          <p:cNvPr id="3" name="Content Placeholder 2"/>
          <p:cNvSpPr>
            <a:spLocks noGrp="1"/>
          </p:cNvSpPr>
          <p:nvPr>
            <p:ph sz="half" idx="1"/>
          </p:nvPr>
        </p:nvSpPr>
        <p:spPr/>
        <p:txBody>
          <a:bodyPr>
            <a:normAutofit lnSpcReduction="10000"/>
          </a:bodyPr>
          <a:lstStyle/>
          <a:p>
            <a:endParaRPr lang="en-US" dirty="0"/>
          </a:p>
        </p:txBody>
      </p:sp>
      <p:sp>
        <p:nvSpPr>
          <p:cNvPr id="4" name="Content Placeholder 3"/>
          <p:cNvSpPr>
            <a:spLocks noGrp="1"/>
          </p:cNvSpPr>
          <p:nvPr>
            <p:ph sz="half" idx="2"/>
          </p:nvPr>
        </p:nvSpPr>
        <p:spPr>
          <a:xfrm>
            <a:off x="3657600" y="1600200"/>
            <a:ext cx="5029200" cy="4525963"/>
          </a:xfrm>
        </p:spPr>
        <p:txBody>
          <a:bodyPr>
            <a:normAutofit lnSpcReduction="10000"/>
          </a:bodyPr>
          <a:lstStyle/>
          <a:p>
            <a:pPr>
              <a:buNone/>
            </a:pPr>
            <a:r>
              <a:rPr lang="en-US" sz="2000" dirty="0" smtClean="0"/>
              <a:t>Hecuba (cont’d)</a:t>
            </a:r>
          </a:p>
          <a:p>
            <a:pPr>
              <a:buFont typeface="Wingdings" pitchFamily="2" charset="2"/>
              <a:buChar char="v"/>
            </a:pPr>
            <a:r>
              <a:rPr lang="en-US" sz="2000" dirty="0" smtClean="0"/>
              <a:t>Hecuba was turned into a bitch</a:t>
            </a:r>
          </a:p>
          <a:p>
            <a:pPr>
              <a:buFont typeface="Wingdings" pitchFamily="2" charset="2"/>
              <a:buChar char="v"/>
            </a:pPr>
            <a:r>
              <a:rPr lang="en-US" sz="2000" dirty="0" smtClean="0"/>
              <a:t>when she died, her place of  burial was called Cynossema, the tomb of the dog</a:t>
            </a:r>
          </a:p>
          <a:p>
            <a:pPr>
              <a:buNone/>
            </a:pPr>
            <a:r>
              <a:rPr lang="en-US" sz="2000" dirty="0" smtClean="0"/>
              <a:t>Andromache</a:t>
            </a:r>
          </a:p>
          <a:p>
            <a:pPr>
              <a:buFont typeface="Wingdings" pitchFamily="2" charset="2"/>
              <a:buChar char="v"/>
            </a:pPr>
            <a:r>
              <a:rPr lang="en-US" sz="2000" dirty="0" smtClean="0"/>
              <a:t>Widow of Hector and given to Neoptolemus as part of his spoils</a:t>
            </a:r>
          </a:p>
          <a:p>
            <a:pPr>
              <a:buFont typeface="Wingdings" pitchFamily="2" charset="2"/>
              <a:buChar char="v"/>
            </a:pPr>
            <a:r>
              <a:rPr lang="en-US" sz="2000" dirty="0" smtClean="0"/>
              <a:t>begged for the life of her son, Astyanax</a:t>
            </a:r>
          </a:p>
          <a:p>
            <a:pPr>
              <a:buFont typeface="Wingdings" pitchFamily="2" charset="2"/>
              <a:buChar char="v"/>
            </a:pPr>
            <a:r>
              <a:rPr lang="en-US" sz="2000" dirty="0" smtClean="0"/>
              <a:t>Astyanax was thrown from the walls of Troy either out of hatred for the Trojans or fear of retribution when was grown</a:t>
            </a:r>
          </a:p>
          <a:p>
            <a:pPr>
              <a:buFont typeface="Wingdings" pitchFamily="2" charset="2"/>
              <a:buChar char="v"/>
            </a:pPr>
            <a:endParaRPr lang="en-US" sz="2000" dirty="0" smtClean="0"/>
          </a:p>
          <a:p>
            <a:pPr>
              <a:buFont typeface="Wingdings" pitchFamily="2" charset="2"/>
              <a:buChar char="v"/>
            </a:pPr>
            <a:endParaRPr lang="en-US" sz="2000" dirty="0"/>
          </a:p>
        </p:txBody>
      </p:sp>
      <p:pic>
        <p:nvPicPr>
          <p:cNvPr id="65538" name="Picture 2" descr="http://ts4.mm.bing.net/th?id=H.5021685515682903&amp;pid=15.1"/>
          <p:cNvPicPr>
            <a:picLocks noChangeAspect="1" noChangeArrowheads="1"/>
          </p:cNvPicPr>
          <p:nvPr/>
        </p:nvPicPr>
        <p:blipFill>
          <a:blip r:embed="rId2" cstate="print"/>
          <a:srcRect/>
          <a:stretch>
            <a:fillRect/>
          </a:stretch>
        </p:blipFill>
        <p:spPr bwMode="auto">
          <a:xfrm>
            <a:off x="457200" y="1600200"/>
            <a:ext cx="3200400" cy="4602822"/>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THE FALL OF TROY (cont’d)</a:t>
            </a:r>
            <a:endParaRPr lang="en-US" sz="4400" dirty="0"/>
          </a:p>
        </p:txBody>
      </p:sp>
      <p:sp>
        <p:nvSpPr>
          <p:cNvPr id="3" name="Content Placeholder 2"/>
          <p:cNvSpPr>
            <a:spLocks noGrp="1"/>
          </p:cNvSpPr>
          <p:nvPr>
            <p:ph sz="half" idx="1"/>
          </p:nvPr>
        </p:nvSpPr>
        <p:spPr>
          <a:xfrm>
            <a:off x="457200" y="1600200"/>
            <a:ext cx="5181600" cy="5105400"/>
          </a:xfrm>
        </p:spPr>
        <p:txBody>
          <a:bodyPr>
            <a:normAutofit/>
          </a:bodyPr>
          <a:lstStyle/>
          <a:p>
            <a:pPr>
              <a:buNone/>
            </a:pPr>
            <a:r>
              <a:rPr lang="en-US" sz="2000" dirty="0" smtClean="0"/>
              <a:t>Andromache (cont’d)</a:t>
            </a:r>
          </a:p>
          <a:p>
            <a:pPr>
              <a:buFont typeface="Wingdings" pitchFamily="2" charset="2"/>
              <a:buChar char="v"/>
            </a:pPr>
            <a:r>
              <a:rPr lang="en-US" sz="2000" dirty="0" smtClean="0"/>
              <a:t>later married Helenus and with him plays a prominent role in Book 3 of </a:t>
            </a:r>
            <a:r>
              <a:rPr lang="en-US" sz="2000" i="1" dirty="0" smtClean="0"/>
              <a:t>The Aeneid</a:t>
            </a:r>
          </a:p>
          <a:p>
            <a:pPr>
              <a:buFont typeface="Wingdings" pitchFamily="2" charset="2"/>
              <a:buChar char="v"/>
            </a:pPr>
            <a:r>
              <a:rPr lang="en-US" sz="2000" dirty="0" smtClean="0"/>
              <a:t>founded the Molossian dynasty with Helenus</a:t>
            </a:r>
          </a:p>
          <a:p>
            <a:pPr>
              <a:buNone/>
            </a:pPr>
            <a:r>
              <a:rPr lang="en-US" sz="2000" dirty="0" smtClean="0"/>
              <a:t>Cassandra</a:t>
            </a:r>
          </a:p>
          <a:p>
            <a:pPr>
              <a:buFont typeface="Wingdings" pitchFamily="2" charset="2"/>
              <a:buChar char="v"/>
            </a:pPr>
            <a:r>
              <a:rPr lang="en-US" sz="2000" dirty="0" smtClean="0"/>
              <a:t>awarded to Agamemnon as part of his spoils</a:t>
            </a:r>
          </a:p>
          <a:p>
            <a:pPr>
              <a:buFont typeface="Wingdings" pitchFamily="2" charset="2"/>
              <a:buChar char="v"/>
            </a:pPr>
            <a:r>
              <a:rPr lang="en-US" sz="2000" dirty="0" smtClean="0"/>
              <a:t>raped by Ajax Oileus in the temple of Athena</a:t>
            </a:r>
          </a:p>
          <a:p>
            <a:pPr>
              <a:buFont typeface="Wingdings" pitchFamily="2" charset="2"/>
              <a:buChar char="v"/>
            </a:pPr>
            <a:r>
              <a:rPr lang="en-US" sz="2000" dirty="0" smtClean="0"/>
              <a:t>predicted that Clytemnestra would kill Agamemnon and herself</a:t>
            </a:r>
          </a:p>
          <a:p>
            <a:pPr>
              <a:buFont typeface="Wingdings" pitchFamily="2" charset="2"/>
              <a:buChar char="v"/>
            </a:pPr>
            <a:r>
              <a:rPr lang="en-US" sz="2000" dirty="0" smtClean="0"/>
              <a:t>prophecy ignored and both were killed by Clytemnestra and Aegisthus</a:t>
            </a:r>
          </a:p>
          <a:p>
            <a:pPr>
              <a:buFont typeface="Wingdings" pitchFamily="2" charset="2"/>
              <a:buChar char="v"/>
            </a:pPr>
            <a:endParaRPr lang="en-US" sz="2000" dirty="0"/>
          </a:p>
        </p:txBody>
      </p:sp>
      <p:sp>
        <p:nvSpPr>
          <p:cNvPr id="4" name="Content Placeholder 3"/>
          <p:cNvSpPr>
            <a:spLocks noGrp="1"/>
          </p:cNvSpPr>
          <p:nvPr>
            <p:ph sz="half" idx="2"/>
          </p:nvPr>
        </p:nvSpPr>
        <p:spPr/>
        <p:txBody>
          <a:bodyPr/>
          <a:lstStyle/>
          <a:p>
            <a:endParaRPr lang="en-US" dirty="0"/>
          </a:p>
        </p:txBody>
      </p:sp>
      <p:pic>
        <p:nvPicPr>
          <p:cNvPr id="66562" name="Picture 2" descr="http://ts4.mm.bing.net/th?id=H.5021685515682903&amp;pid=15.1"/>
          <p:cNvPicPr>
            <a:picLocks noChangeAspect="1" noChangeArrowheads="1"/>
          </p:cNvPicPr>
          <p:nvPr/>
        </p:nvPicPr>
        <p:blipFill>
          <a:blip r:embed="rId2" cstate="print"/>
          <a:srcRect/>
          <a:stretch>
            <a:fillRect/>
          </a:stretch>
        </p:blipFill>
        <p:spPr bwMode="auto">
          <a:xfrm>
            <a:off x="5638800" y="1600200"/>
            <a:ext cx="3381248" cy="48768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THE FALL OF TROY (cont’d)</a:t>
            </a:r>
            <a:endParaRPr lang="en-US" sz="4400"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a:xfrm>
            <a:off x="3733800" y="1600200"/>
            <a:ext cx="4953000" cy="4525963"/>
          </a:xfrm>
        </p:spPr>
        <p:txBody>
          <a:bodyPr>
            <a:normAutofit/>
          </a:bodyPr>
          <a:lstStyle/>
          <a:p>
            <a:pPr>
              <a:buNone/>
            </a:pPr>
            <a:r>
              <a:rPr lang="en-US" sz="2000" dirty="0" smtClean="0"/>
              <a:t>Polyxena</a:t>
            </a:r>
          </a:p>
          <a:p>
            <a:pPr>
              <a:buFont typeface="Wingdings" pitchFamily="2" charset="2"/>
              <a:buChar char="v"/>
            </a:pPr>
            <a:r>
              <a:rPr lang="en-US" sz="2000" dirty="0" smtClean="0"/>
              <a:t>daughter of Priam</a:t>
            </a:r>
          </a:p>
          <a:p>
            <a:pPr>
              <a:buFont typeface="Wingdings" pitchFamily="2" charset="2"/>
              <a:buChar char="v"/>
            </a:pPr>
            <a:r>
              <a:rPr lang="en-US" sz="2000" dirty="0" smtClean="0"/>
              <a:t>sacrificed on the tomb of Achilles by Neoptolemus after Achilles’ ghost appeared and claimed her as part of his spoils</a:t>
            </a:r>
          </a:p>
          <a:p>
            <a:pPr>
              <a:buNone/>
            </a:pPr>
            <a:r>
              <a:rPr lang="en-US" sz="2000" dirty="0" smtClean="0"/>
              <a:t>Helen</a:t>
            </a:r>
          </a:p>
          <a:p>
            <a:pPr>
              <a:buFont typeface="Wingdings" pitchFamily="2" charset="2"/>
              <a:buChar char="v"/>
            </a:pPr>
            <a:r>
              <a:rPr lang="en-US" sz="2000" dirty="0" smtClean="0"/>
              <a:t>led by Aphrodite to Menelaus who returns her to Sparta</a:t>
            </a:r>
          </a:p>
          <a:p>
            <a:pPr>
              <a:buFont typeface="Wingdings" pitchFamily="2" charset="2"/>
              <a:buChar char="v"/>
            </a:pPr>
            <a:r>
              <a:rPr lang="en-US" sz="2000" dirty="0" smtClean="0"/>
              <a:t>Menelaus threatens death for her infidelity but surrenders to her beauty once again</a:t>
            </a:r>
          </a:p>
          <a:p>
            <a:pPr>
              <a:buFont typeface="Wingdings" pitchFamily="2" charset="2"/>
              <a:buChar char="v"/>
            </a:pPr>
            <a:endParaRPr lang="en-US" sz="2000" dirty="0"/>
          </a:p>
        </p:txBody>
      </p:sp>
      <p:pic>
        <p:nvPicPr>
          <p:cNvPr id="67586" name="Picture 2" descr="http://ts4.mm.bing.net/th?id=H.5021685515682903&amp;pid=15.1"/>
          <p:cNvPicPr>
            <a:picLocks noChangeAspect="1" noChangeArrowheads="1"/>
          </p:cNvPicPr>
          <p:nvPr/>
        </p:nvPicPr>
        <p:blipFill>
          <a:blip r:embed="rId2" cstate="print"/>
          <a:srcRect/>
          <a:stretch>
            <a:fillRect/>
          </a:stretch>
        </p:blipFill>
        <p:spPr bwMode="auto">
          <a:xfrm>
            <a:off x="457200" y="1600199"/>
            <a:ext cx="3276600" cy="4725865"/>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THE FALL OF TROY (cont’d)</a:t>
            </a:r>
            <a:endParaRPr lang="en-US" sz="4400" dirty="0"/>
          </a:p>
        </p:txBody>
      </p:sp>
      <p:sp>
        <p:nvSpPr>
          <p:cNvPr id="3" name="Content Placeholder 2"/>
          <p:cNvSpPr>
            <a:spLocks noGrp="1"/>
          </p:cNvSpPr>
          <p:nvPr>
            <p:ph sz="half" idx="1"/>
          </p:nvPr>
        </p:nvSpPr>
        <p:spPr>
          <a:xfrm>
            <a:off x="457200" y="1600200"/>
            <a:ext cx="5181600" cy="4525963"/>
          </a:xfrm>
        </p:spPr>
        <p:txBody>
          <a:bodyPr>
            <a:normAutofit fontScale="92500"/>
          </a:bodyPr>
          <a:lstStyle/>
          <a:p>
            <a:pPr>
              <a:buNone/>
            </a:pPr>
            <a:r>
              <a:rPr lang="en-US" i="1" dirty="0" smtClean="0"/>
              <a:t>The Trojan Women </a:t>
            </a:r>
            <a:r>
              <a:rPr lang="en-US" dirty="0" smtClean="0"/>
              <a:t>is the third part of a trilogy concerning the Trojan War by Euripides</a:t>
            </a:r>
          </a:p>
          <a:p>
            <a:pPr>
              <a:buNone/>
            </a:pPr>
            <a:r>
              <a:rPr lang="en-US" i="1" dirty="0" smtClean="0"/>
              <a:t>Alexandros </a:t>
            </a:r>
            <a:r>
              <a:rPr lang="en-US" dirty="0" smtClean="0"/>
              <a:t>is the first concerning his abandonment on Mt. Ida and his rediscovery</a:t>
            </a:r>
          </a:p>
          <a:p>
            <a:pPr>
              <a:buNone/>
            </a:pPr>
            <a:r>
              <a:rPr lang="en-US" i="1" dirty="0" smtClean="0"/>
              <a:t>Palamedes </a:t>
            </a:r>
            <a:r>
              <a:rPr lang="en-US" dirty="0" smtClean="0"/>
              <a:t>is the second dealing with the treatment of Palamedes by his fellow Greeks</a:t>
            </a:r>
          </a:p>
          <a:p>
            <a:pPr>
              <a:buNone/>
            </a:pPr>
            <a:r>
              <a:rPr lang="en-US" i="1" dirty="0" smtClean="0"/>
              <a:t>Troiades </a:t>
            </a:r>
            <a:r>
              <a:rPr lang="en-US" dirty="0" smtClean="0"/>
              <a:t>is the name of the trilogy.</a:t>
            </a:r>
            <a:endParaRPr lang="en-US" i="1" dirty="0"/>
          </a:p>
        </p:txBody>
      </p:sp>
      <p:sp>
        <p:nvSpPr>
          <p:cNvPr id="4" name="Content Placeholder 3"/>
          <p:cNvSpPr>
            <a:spLocks noGrp="1"/>
          </p:cNvSpPr>
          <p:nvPr>
            <p:ph sz="half" idx="2"/>
          </p:nvPr>
        </p:nvSpPr>
        <p:spPr/>
        <p:txBody>
          <a:bodyPr>
            <a:normAutofit fontScale="92500"/>
          </a:bodyPr>
          <a:lstStyle/>
          <a:p>
            <a:endParaRPr lang="en-US" dirty="0"/>
          </a:p>
        </p:txBody>
      </p:sp>
      <p:pic>
        <p:nvPicPr>
          <p:cNvPr id="68610" name="Picture 2" descr="http://ts4.mm.bing.net/th?id=H.5021685515682903&amp;pid=15.1"/>
          <p:cNvPicPr>
            <a:picLocks noChangeAspect="1" noChangeArrowheads="1"/>
          </p:cNvPicPr>
          <p:nvPr/>
        </p:nvPicPr>
        <p:blipFill>
          <a:blip r:embed="rId2" cstate="print"/>
          <a:srcRect/>
          <a:stretch>
            <a:fillRect/>
          </a:stretch>
        </p:blipFill>
        <p:spPr bwMode="auto">
          <a:xfrm>
            <a:off x="5638800" y="1600200"/>
            <a:ext cx="3124200" cy="4506058"/>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TROJAN WAR: </a:t>
            </a:r>
            <a:br>
              <a:rPr lang="en-US" dirty="0" smtClean="0"/>
            </a:br>
            <a:r>
              <a:rPr lang="en-US" dirty="0" smtClean="0"/>
              <a:t>PART 7: THE RETURNS</a:t>
            </a:r>
            <a:endParaRPr lang="en-US" dirty="0"/>
          </a:p>
        </p:txBody>
      </p:sp>
      <p:sp>
        <p:nvSpPr>
          <p:cNvPr id="3" name="Content Placeholder 2"/>
          <p:cNvSpPr>
            <a:spLocks noGrp="1"/>
          </p:cNvSpPr>
          <p:nvPr>
            <p:ph sz="half" idx="1"/>
          </p:nvPr>
        </p:nvSpPr>
        <p:spPr>
          <a:xfrm>
            <a:off x="457200" y="5791201"/>
            <a:ext cx="8305800" cy="914400"/>
          </a:xfrm>
        </p:spPr>
        <p:txBody>
          <a:bodyPr>
            <a:normAutofit/>
          </a:bodyPr>
          <a:lstStyle/>
          <a:p>
            <a:pPr>
              <a:buFont typeface="Wingdings" pitchFamily="2" charset="2"/>
              <a:buChar char="v"/>
            </a:pPr>
            <a:r>
              <a:rPr lang="en-US" sz="2000" dirty="0" smtClean="0"/>
              <a:t>took no spoils for himself</a:t>
            </a:r>
          </a:p>
          <a:p>
            <a:pPr>
              <a:buFont typeface="Wingdings" pitchFamily="2" charset="2"/>
              <a:buChar char="v"/>
            </a:pPr>
            <a:r>
              <a:rPr lang="en-US" sz="2000" dirty="0" smtClean="0"/>
              <a:t>later colonized Metapontium in Southern Italy</a:t>
            </a:r>
          </a:p>
          <a:p>
            <a:pPr>
              <a:buFont typeface="Wingdings" pitchFamily="2" charset="2"/>
              <a:buChar char="v"/>
            </a:pPr>
            <a:endParaRPr lang="en-US" sz="2400" dirty="0"/>
          </a:p>
        </p:txBody>
      </p:sp>
      <p:sp>
        <p:nvSpPr>
          <p:cNvPr id="4" name="Content Placeholder 3"/>
          <p:cNvSpPr>
            <a:spLocks noGrp="1"/>
          </p:cNvSpPr>
          <p:nvPr>
            <p:ph sz="half" idx="2"/>
          </p:nvPr>
        </p:nvSpPr>
        <p:spPr>
          <a:xfrm>
            <a:off x="4648200" y="1371600"/>
            <a:ext cx="4191000" cy="5105400"/>
          </a:xfrm>
        </p:spPr>
        <p:txBody>
          <a:bodyPr>
            <a:normAutofit/>
          </a:bodyPr>
          <a:lstStyle/>
          <a:p>
            <a:pPr>
              <a:buNone/>
            </a:pPr>
            <a:r>
              <a:rPr lang="en-US" sz="2000" i="1" dirty="0" smtClean="0"/>
              <a:t>Nostoi:  </a:t>
            </a:r>
            <a:r>
              <a:rPr lang="en-US" sz="2000" dirty="0" smtClean="0"/>
              <a:t>lost epic that chronicles the returns of the Greek leaders to their homes</a:t>
            </a:r>
          </a:p>
          <a:p>
            <a:pPr>
              <a:buNone/>
            </a:pPr>
            <a:r>
              <a:rPr lang="en-US" sz="2000" dirty="0" smtClean="0"/>
              <a:t>Gods were angry with the destruction and sacrilegious acts committed in their temples and decided that few should return to Greece</a:t>
            </a:r>
          </a:p>
          <a:p>
            <a:pPr>
              <a:buNone/>
            </a:pPr>
            <a:r>
              <a:rPr lang="en-US" sz="2000" dirty="0" smtClean="0"/>
              <a:t>Nestor</a:t>
            </a:r>
          </a:p>
          <a:p>
            <a:pPr>
              <a:buFont typeface="Wingdings" pitchFamily="2" charset="2"/>
              <a:buChar char="v"/>
            </a:pPr>
            <a:r>
              <a:rPr lang="en-US" sz="2000" dirty="0" smtClean="0"/>
              <a:t>set sail with Diomedes and Menelaus</a:t>
            </a:r>
          </a:p>
          <a:p>
            <a:pPr>
              <a:buFont typeface="Wingdings" pitchFamily="2" charset="2"/>
              <a:buChar char="v"/>
            </a:pPr>
            <a:r>
              <a:rPr lang="en-US" sz="2000" dirty="0" smtClean="0"/>
              <a:t>had the best conduct of the Achaean leaders; safest journey home</a:t>
            </a:r>
          </a:p>
          <a:p>
            <a:pPr>
              <a:buFont typeface="Wingdings" pitchFamily="2" charset="2"/>
              <a:buChar char="v"/>
            </a:pPr>
            <a:endParaRPr lang="en-US" sz="2400" dirty="0" smtClean="0"/>
          </a:p>
          <a:p>
            <a:pPr>
              <a:buFont typeface="Wingdings" pitchFamily="2" charset="2"/>
              <a:buChar char="v"/>
            </a:pPr>
            <a:endParaRPr lang="en-US" sz="2400" dirty="0" smtClean="0"/>
          </a:p>
          <a:p>
            <a:pPr>
              <a:buNone/>
            </a:pPr>
            <a:endParaRPr lang="en-US" sz="2000" dirty="0"/>
          </a:p>
        </p:txBody>
      </p:sp>
      <p:pic>
        <p:nvPicPr>
          <p:cNvPr id="69634" name="Picture 2" descr="http://ts2.mm.bing.net/th?id=H.4956281782798513&amp;pid=15.1"/>
          <p:cNvPicPr>
            <a:picLocks noChangeAspect="1" noChangeArrowheads="1"/>
          </p:cNvPicPr>
          <p:nvPr/>
        </p:nvPicPr>
        <p:blipFill>
          <a:blip r:embed="rId2" cstate="print"/>
          <a:srcRect/>
          <a:stretch>
            <a:fillRect/>
          </a:stretch>
        </p:blipFill>
        <p:spPr bwMode="auto">
          <a:xfrm>
            <a:off x="457200" y="1600200"/>
            <a:ext cx="4064000" cy="373380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400" dirty="0" smtClean="0"/>
              <a:t>THE RETURNS (cont’d)</a:t>
            </a:r>
            <a:endParaRPr lang="en-US" sz="4400" dirty="0"/>
          </a:p>
        </p:txBody>
      </p:sp>
      <p:sp>
        <p:nvSpPr>
          <p:cNvPr id="3" name="Content Placeholder 2"/>
          <p:cNvSpPr>
            <a:spLocks noGrp="1"/>
          </p:cNvSpPr>
          <p:nvPr>
            <p:ph sz="half" idx="1"/>
          </p:nvPr>
        </p:nvSpPr>
        <p:spPr>
          <a:xfrm>
            <a:off x="457200" y="1447800"/>
            <a:ext cx="4267200" cy="2819401"/>
          </a:xfrm>
        </p:spPr>
        <p:txBody>
          <a:bodyPr>
            <a:normAutofit lnSpcReduction="10000"/>
          </a:bodyPr>
          <a:lstStyle/>
          <a:p>
            <a:pPr>
              <a:buNone/>
            </a:pPr>
            <a:r>
              <a:rPr lang="en-US" sz="2000" dirty="0" smtClean="0"/>
              <a:t>Menelaus</a:t>
            </a:r>
          </a:p>
          <a:p>
            <a:pPr>
              <a:buFont typeface="Wingdings" pitchFamily="2" charset="2"/>
              <a:buChar char="v"/>
            </a:pPr>
            <a:r>
              <a:rPr lang="en-US" sz="2200" dirty="0" smtClean="0"/>
              <a:t>set sail with Nestor but a storm destroyed all but five (5) of his ships</a:t>
            </a:r>
          </a:p>
          <a:p>
            <a:pPr>
              <a:buFont typeface="Wingdings" pitchFamily="2" charset="2"/>
              <a:buChar char="v"/>
            </a:pPr>
            <a:r>
              <a:rPr lang="en-US" sz="2200" dirty="0" smtClean="0"/>
              <a:t>reached Egypt and spent eight years wandering over North Africa before returning to Sparta</a:t>
            </a:r>
            <a:endParaRPr lang="en-US" sz="2200" dirty="0"/>
          </a:p>
        </p:txBody>
      </p:sp>
      <p:sp>
        <p:nvSpPr>
          <p:cNvPr id="4" name="Content Placeholder 3"/>
          <p:cNvSpPr>
            <a:spLocks noGrp="1"/>
          </p:cNvSpPr>
          <p:nvPr>
            <p:ph sz="half" idx="2"/>
          </p:nvPr>
        </p:nvSpPr>
        <p:spPr>
          <a:xfrm>
            <a:off x="457200" y="4038600"/>
            <a:ext cx="8229600" cy="2590800"/>
          </a:xfrm>
        </p:spPr>
        <p:txBody>
          <a:bodyPr>
            <a:normAutofit lnSpcReduction="10000"/>
          </a:bodyPr>
          <a:lstStyle/>
          <a:p>
            <a:pPr>
              <a:buFont typeface="Wingdings" pitchFamily="2" charset="2"/>
              <a:buChar char="v"/>
            </a:pPr>
            <a:r>
              <a:rPr lang="en-US" sz="2000" dirty="0" smtClean="0"/>
              <a:t>transported to the Elysian Fields at death where he and Helen live forever</a:t>
            </a:r>
          </a:p>
          <a:p>
            <a:pPr>
              <a:buNone/>
            </a:pPr>
            <a:r>
              <a:rPr lang="en-US" sz="2000" dirty="0" smtClean="0"/>
              <a:t>Diomedes</a:t>
            </a:r>
          </a:p>
          <a:p>
            <a:pPr>
              <a:buFont typeface="Wingdings" pitchFamily="2" charset="2"/>
              <a:buChar char="v"/>
            </a:pPr>
            <a:r>
              <a:rPr lang="en-US" sz="2000" dirty="0" smtClean="0"/>
              <a:t>reached Argos but lost much of his fleet to Nauplius who decoyed many of the ships onto the rocks using a false beacon</a:t>
            </a:r>
          </a:p>
          <a:p>
            <a:pPr>
              <a:buFont typeface="Wingdings" pitchFamily="2" charset="2"/>
              <a:buChar char="v"/>
            </a:pPr>
            <a:r>
              <a:rPr lang="en-US" sz="2000" dirty="0" smtClean="0"/>
              <a:t>Aegialia, his wife, committed adultery due in part to Nauplius’ story of Trojan concubines and in part to the vengeance of Aphrodite for the wound she received from Diomedes</a:t>
            </a:r>
            <a:endParaRPr lang="en-US" sz="2000" dirty="0"/>
          </a:p>
        </p:txBody>
      </p:sp>
      <p:pic>
        <p:nvPicPr>
          <p:cNvPr id="70658" name="Picture 2" descr="http://ts2.mm.bing.net/th?id=H.4681193441592081&amp;pid=15.1"/>
          <p:cNvPicPr>
            <a:picLocks noChangeAspect="1" noChangeArrowheads="1"/>
          </p:cNvPicPr>
          <p:nvPr/>
        </p:nvPicPr>
        <p:blipFill>
          <a:blip r:embed="rId2" cstate="print"/>
          <a:srcRect/>
          <a:stretch>
            <a:fillRect/>
          </a:stretch>
        </p:blipFill>
        <p:spPr bwMode="auto">
          <a:xfrm>
            <a:off x="4724400" y="1447800"/>
            <a:ext cx="4020601" cy="26670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THE RETURNS (cont’d)</a:t>
            </a:r>
            <a:endParaRPr lang="en-US" sz="4400" dirty="0"/>
          </a:p>
        </p:txBody>
      </p:sp>
      <p:sp>
        <p:nvSpPr>
          <p:cNvPr id="3" name="Content Placeholder 2"/>
          <p:cNvSpPr>
            <a:spLocks noGrp="1"/>
          </p:cNvSpPr>
          <p:nvPr>
            <p:ph sz="half" idx="1"/>
          </p:nvPr>
        </p:nvSpPr>
        <p:spPr>
          <a:xfrm>
            <a:off x="457200" y="3886200"/>
            <a:ext cx="8229600" cy="2971800"/>
          </a:xfrm>
        </p:spPr>
        <p:txBody>
          <a:bodyPr>
            <a:normAutofit lnSpcReduction="10000"/>
          </a:bodyPr>
          <a:lstStyle/>
          <a:p>
            <a:pPr>
              <a:buFont typeface="Wingdings" pitchFamily="2" charset="2"/>
              <a:buChar char="v"/>
            </a:pPr>
            <a:r>
              <a:rPr lang="en-US" sz="2000" dirty="0" smtClean="0"/>
              <a:t>followers were changed into sea birds (shearwaters) that sprinkle the tomb with water and are hostile to all except Greeks</a:t>
            </a:r>
          </a:p>
          <a:p>
            <a:pPr>
              <a:buFont typeface="Wingdings" pitchFamily="2" charset="2"/>
              <a:buChar char="v"/>
            </a:pPr>
            <a:r>
              <a:rPr lang="en-US" sz="2000" dirty="0" smtClean="0"/>
              <a:t>worshiped as a hero in many areas esp. around the Adriatic Sea</a:t>
            </a:r>
          </a:p>
          <a:p>
            <a:pPr>
              <a:buNone/>
            </a:pPr>
            <a:r>
              <a:rPr lang="en-US" sz="2000" dirty="0" smtClean="0"/>
              <a:t>Idomeneus</a:t>
            </a:r>
          </a:p>
          <a:p>
            <a:pPr>
              <a:buFont typeface="Wingdings" pitchFamily="2" charset="2"/>
              <a:buChar char="v"/>
            </a:pPr>
            <a:r>
              <a:rPr lang="en-US" sz="2000" dirty="0" smtClean="0"/>
              <a:t>Meda, his wife, committed adultery with another Cretan, Leucus</a:t>
            </a:r>
          </a:p>
          <a:p>
            <a:pPr>
              <a:buFont typeface="Wingdings" pitchFamily="2" charset="2"/>
              <a:buChar char="v"/>
            </a:pPr>
            <a:r>
              <a:rPr lang="en-US" sz="2000" dirty="0" smtClean="0"/>
              <a:t>Leucus then killed her and her daughter taking over 10 of the 100 cities on Crete </a:t>
            </a:r>
          </a:p>
          <a:p>
            <a:pPr>
              <a:buFont typeface="Wingdings" pitchFamily="2" charset="2"/>
              <a:buChar char="v"/>
            </a:pPr>
            <a:r>
              <a:rPr lang="en-US" sz="2000" dirty="0" smtClean="0"/>
              <a:t>Idomeneus was unable to unseat Leucus and was driven from Crete</a:t>
            </a:r>
          </a:p>
          <a:p>
            <a:pPr>
              <a:buFont typeface="Wingdings" pitchFamily="2" charset="2"/>
              <a:buChar char="v"/>
            </a:pPr>
            <a:endParaRPr lang="en-US" sz="2000" dirty="0"/>
          </a:p>
        </p:txBody>
      </p:sp>
      <p:sp>
        <p:nvSpPr>
          <p:cNvPr id="4" name="Content Placeholder 3"/>
          <p:cNvSpPr>
            <a:spLocks noGrp="1"/>
          </p:cNvSpPr>
          <p:nvPr>
            <p:ph sz="half" idx="2"/>
          </p:nvPr>
        </p:nvSpPr>
        <p:spPr>
          <a:xfrm>
            <a:off x="3886200" y="1600201"/>
            <a:ext cx="4800600" cy="2286000"/>
          </a:xfrm>
        </p:spPr>
        <p:txBody>
          <a:bodyPr>
            <a:normAutofit lnSpcReduction="10000"/>
          </a:bodyPr>
          <a:lstStyle/>
          <a:p>
            <a:pPr>
              <a:buNone/>
            </a:pPr>
            <a:r>
              <a:rPr lang="en-US" sz="2000" dirty="0" smtClean="0"/>
              <a:t>Diomedes (cont’d)</a:t>
            </a:r>
          </a:p>
          <a:p>
            <a:pPr>
              <a:buFont typeface="Wingdings" pitchFamily="2" charset="2"/>
              <a:buChar char="v"/>
            </a:pPr>
            <a:r>
              <a:rPr lang="en-US" sz="2000" dirty="0" smtClean="0"/>
              <a:t>wandered over the Mediterranean</a:t>
            </a:r>
          </a:p>
          <a:p>
            <a:pPr>
              <a:buFont typeface="Wingdings" pitchFamily="2" charset="2"/>
              <a:buChar char="v"/>
            </a:pPr>
            <a:r>
              <a:rPr lang="en-US" sz="2000" dirty="0" smtClean="0"/>
              <a:t>settled in Italy and refused to aid the Italians against the Trojans when Aeneas reached Latium</a:t>
            </a:r>
          </a:p>
          <a:p>
            <a:pPr>
              <a:buFont typeface="Wingdings" pitchFamily="2" charset="2"/>
              <a:buChar char="v"/>
            </a:pPr>
            <a:r>
              <a:rPr lang="en-US" sz="2000" dirty="0" smtClean="0"/>
              <a:t>buried on an island off the coast of Apulia in Southern Italy</a:t>
            </a:r>
            <a:endParaRPr lang="en-US" sz="2000" dirty="0"/>
          </a:p>
        </p:txBody>
      </p:sp>
      <p:pic>
        <p:nvPicPr>
          <p:cNvPr id="71682" name="Picture 2" descr="http://ts2.mm.bing.net/th?id=H.4783392135774493&amp;pid=15.1"/>
          <p:cNvPicPr>
            <a:picLocks noChangeAspect="1" noChangeArrowheads="1"/>
          </p:cNvPicPr>
          <p:nvPr/>
        </p:nvPicPr>
        <p:blipFill>
          <a:blip r:embed="rId2" cstate="print"/>
          <a:srcRect/>
          <a:stretch>
            <a:fillRect/>
          </a:stretch>
        </p:blipFill>
        <p:spPr bwMode="auto">
          <a:xfrm>
            <a:off x="457200" y="1600200"/>
            <a:ext cx="3429000" cy="22860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 RETURNS (cont’d)</a:t>
            </a:r>
            <a:endParaRPr lang="en-US" dirty="0"/>
          </a:p>
        </p:txBody>
      </p:sp>
      <p:sp>
        <p:nvSpPr>
          <p:cNvPr id="3" name="Content Placeholder 2"/>
          <p:cNvSpPr>
            <a:spLocks noGrp="1"/>
          </p:cNvSpPr>
          <p:nvPr>
            <p:ph sz="half" idx="1"/>
          </p:nvPr>
        </p:nvSpPr>
        <p:spPr>
          <a:xfrm>
            <a:off x="457200" y="4191000"/>
            <a:ext cx="8229600" cy="2895600"/>
          </a:xfrm>
        </p:spPr>
        <p:txBody>
          <a:bodyPr>
            <a:normAutofit lnSpcReduction="10000"/>
          </a:bodyPr>
          <a:lstStyle/>
          <a:p>
            <a:pPr>
              <a:buFont typeface="Wingdings" pitchFamily="2" charset="2"/>
              <a:buChar char="v"/>
            </a:pPr>
            <a:r>
              <a:rPr lang="en-US" sz="2000" dirty="0" smtClean="0"/>
              <a:t>a pestilence struck Crete which the Cretans took as punishment for Idemeneus’ cruelty and exiled him from Crete</a:t>
            </a:r>
          </a:p>
          <a:p>
            <a:pPr>
              <a:buFont typeface="Wingdings" pitchFamily="2" charset="2"/>
              <a:buChar char="v"/>
            </a:pPr>
            <a:r>
              <a:rPr lang="en-US" sz="2000" dirty="0" smtClean="0"/>
              <a:t>settled in Calabria in Southern Italy</a:t>
            </a:r>
          </a:p>
          <a:p>
            <a:pPr>
              <a:buNone/>
            </a:pPr>
            <a:r>
              <a:rPr lang="en-US" sz="2000" dirty="0" smtClean="0"/>
              <a:t>Philoctetes</a:t>
            </a:r>
          </a:p>
          <a:p>
            <a:pPr>
              <a:buFont typeface="Wingdings" pitchFamily="2" charset="2"/>
              <a:buChar char="v"/>
            </a:pPr>
            <a:r>
              <a:rPr lang="en-US" sz="2000" dirty="0" smtClean="0"/>
              <a:t>driven from his own city of Melboea and settled in Campania</a:t>
            </a:r>
          </a:p>
          <a:p>
            <a:pPr>
              <a:buFont typeface="Wingdings" pitchFamily="2" charset="2"/>
              <a:buChar char="v"/>
            </a:pPr>
            <a:r>
              <a:rPr lang="en-US" sz="2000" dirty="0" smtClean="0"/>
              <a:t>inaugurated a cult of Apollo the Wanderer to whom he dedicated the bow of Heracles</a:t>
            </a:r>
          </a:p>
          <a:p>
            <a:pPr>
              <a:buFont typeface="Wingdings" pitchFamily="2" charset="2"/>
              <a:buChar char="v"/>
            </a:pPr>
            <a:r>
              <a:rPr lang="en-US" sz="2000" dirty="0" smtClean="0"/>
              <a:t>died fighting a Southern Italian tribe; worshiped as a hero</a:t>
            </a:r>
            <a:endParaRPr lang="en-US" sz="2000" dirty="0"/>
          </a:p>
        </p:txBody>
      </p:sp>
      <p:sp>
        <p:nvSpPr>
          <p:cNvPr id="4" name="Content Placeholder 3"/>
          <p:cNvSpPr>
            <a:spLocks noGrp="1"/>
          </p:cNvSpPr>
          <p:nvPr>
            <p:ph sz="half" idx="2"/>
          </p:nvPr>
        </p:nvSpPr>
        <p:spPr>
          <a:xfrm>
            <a:off x="4038600" y="1600200"/>
            <a:ext cx="4648200" cy="2743200"/>
          </a:xfrm>
        </p:spPr>
        <p:txBody>
          <a:bodyPr>
            <a:normAutofit lnSpcReduction="10000"/>
          </a:bodyPr>
          <a:lstStyle/>
          <a:p>
            <a:pPr>
              <a:buNone/>
            </a:pPr>
            <a:r>
              <a:rPr lang="en-US" sz="2000" dirty="0" smtClean="0"/>
              <a:t>Idomeneus (cont’d)</a:t>
            </a:r>
          </a:p>
          <a:p>
            <a:pPr>
              <a:buFont typeface="Wingdings" pitchFamily="2" charset="2"/>
              <a:buChar char="v"/>
            </a:pPr>
            <a:r>
              <a:rPr lang="en-US" sz="2000" i="1" dirty="0" smtClean="0"/>
              <a:t>The Aeneid </a:t>
            </a:r>
            <a:r>
              <a:rPr lang="en-US" sz="2000" dirty="0" smtClean="0"/>
              <a:t>states that during a storm on his return he offered to sacrifice the first thing that he saw to Poseidon if he reached shore safely</a:t>
            </a:r>
          </a:p>
          <a:p>
            <a:pPr>
              <a:buFont typeface="Wingdings" pitchFamily="2" charset="2"/>
              <a:buChar char="v"/>
            </a:pPr>
            <a:r>
              <a:rPr lang="en-US" sz="2000" dirty="0" smtClean="0"/>
              <a:t>The first thing that he sees upon his safe return is his son whom he sacrificed</a:t>
            </a:r>
            <a:endParaRPr lang="en-US" sz="2000" dirty="0"/>
          </a:p>
        </p:txBody>
      </p:sp>
      <p:sp>
        <p:nvSpPr>
          <p:cNvPr id="72706" name="AutoShape 2" descr="http://ts2.mm.bing.net/th?id=H.4913735814939245&amp;pid=15.1"/>
          <p:cNvSpPr>
            <a:spLocks noChangeAspect="1" noChangeArrowheads="1"/>
          </p:cNvSpPr>
          <p:nvPr/>
        </p:nvSpPr>
        <p:spPr bwMode="auto">
          <a:xfrm>
            <a:off x="63500"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72708" name="AutoShape 4" descr="http://ts2.mm.bing.net/th?id=H.4913735814939245&amp;pid=15.1"/>
          <p:cNvSpPr>
            <a:spLocks noChangeAspect="1" noChangeArrowheads="1"/>
          </p:cNvSpPr>
          <p:nvPr/>
        </p:nvSpPr>
        <p:spPr bwMode="auto">
          <a:xfrm>
            <a:off x="63500"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72710" name="AutoShape 6" descr="http://ts2.mm.bing.net/th?id=H.4913735814939245&amp;pid=15.1"/>
          <p:cNvSpPr>
            <a:spLocks noChangeAspect="1" noChangeArrowheads="1"/>
          </p:cNvSpPr>
          <p:nvPr/>
        </p:nvSpPr>
        <p:spPr bwMode="auto">
          <a:xfrm>
            <a:off x="63500"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72712" name="AutoShape 8" descr="http://ts2.mm.bing.net/th?id=H.4913735814939245&amp;pid=15.1"/>
          <p:cNvSpPr>
            <a:spLocks noChangeAspect="1" noChangeArrowheads="1"/>
          </p:cNvSpPr>
          <p:nvPr/>
        </p:nvSpPr>
        <p:spPr bwMode="auto">
          <a:xfrm>
            <a:off x="63500"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72714" name="AutoShape 10" descr="http://ts3.mm.bing.net/th?id=H.4783392135774494&amp;pid=15.1"/>
          <p:cNvSpPr>
            <a:spLocks noChangeAspect="1" noChangeArrowheads="1"/>
          </p:cNvSpPr>
          <p:nvPr/>
        </p:nvSpPr>
        <p:spPr bwMode="auto">
          <a:xfrm>
            <a:off x="63500" y="-808038"/>
            <a:ext cx="2543175" cy="16954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72715" name="Picture 11" descr="http://www.nostoi.eu/wp-content/uploads/2013/01/6150248189_4672545a45_b.jpg"/>
          <p:cNvPicPr>
            <a:picLocks noChangeAspect="1" noChangeArrowheads="1"/>
          </p:cNvPicPr>
          <p:nvPr/>
        </p:nvPicPr>
        <p:blipFill>
          <a:blip r:embed="rId2" cstate="print"/>
          <a:srcRect/>
          <a:stretch>
            <a:fillRect/>
          </a:stretch>
        </p:blipFill>
        <p:spPr bwMode="auto">
          <a:xfrm>
            <a:off x="457200" y="1600200"/>
            <a:ext cx="3584412" cy="25146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TROJANS (cont’d)</a:t>
            </a:r>
            <a:endParaRPr lang="en-US" dirty="0"/>
          </a:p>
        </p:txBody>
      </p:sp>
      <p:sp>
        <p:nvSpPr>
          <p:cNvPr id="3" name="Content Placeholder 2"/>
          <p:cNvSpPr>
            <a:spLocks noGrp="1"/>
          </p:cNvSpPr>
          <p:nvPr>
            <p:ph sz="half" idx="1"/>
          </p:nvPr>
        </p:nvSpPr>
        <p:spPr/>
        <p:txBody>
          <a:bodyPr>
            <a:normAutofit fontScale="92500"/>
          </a:bodyPr>
          <a:lstStyle/>
          <a:p>
            <a:pPr>
              <a:buNone/>
            </a:pPr>
            <a:endParaRPr lang="en-US" dirty="0"/>
          </a:p>
        </p:txBody>
      </p:sp>
      <p:sp>
        <p:nvSpPr>
          <p:cNvPr id="4" name="Content Placeholder 3"/>
          <p:cNvSpPr>
            <a:spLocks noGrp="1"/>
          </p:cNvSpPr>
          <p:nvPr>
            <p:ph sz="half" idx="2"/>
          </p:nvPr>
        </p:nvSpPr>
        <p:spPr>
          <a:xfrm>
            <a:off x="4114800" y="1600200"/>
            <a:ext cx="4572000" cy="4525963"/>
          </a:xfrm>
        </p:spPr>
        <p:txBody>
          <a:bodyPr>
            <a:normAutofit fontScale="92500"/>
          </a:bodyPr>
          <a:lstStyle/>
          <a:p>
            <a:pPr>
              <a:buNone/>
            </a:pPr>
            <a:r>
              <a:rPr lang="en-US" sz="2000" dirty="0" smtClean="0"/>
              <a:t>Priam</a:t>
            </a:r>
          </a:p>
          <a:p>
            <a:pPr>
              <a:buFont typeface="Wingdings" pitchFamily="2" charset="2"/>
              <a:buChar char="v"/>
            </a:pPr>
            <a:r>
              <a:rPr lang="en-US" sz="2000" dirty="0" smtClean="0"/>
              <a:t>king of Troy and father of 50 sons and 12 (or 50) daughters, of whom 19 were born to his second wife, Hecuba (first wife Arisba is insignificant)</a:t>
            </a:r>
          </a:p>
          <a:p>
            <a:pPr>
              <a:buNone/>
            </a:pPr>
            <a:r>
              <a:rPr lang="en-US" sz="2000" dirty="0" smtClean="0"/>
              <a:t>Hector</a:t>
            </a:r>
          </a:p>
          <a:p>
            <a:pPr>
              <a:buFont typeface="Wingdings" pitchFamily="2" charset="2"/>
              <a:buChar char="v"/>
            </a:pPr>
            <a:r>
              <a:rPr lang="en-US" sz="2000" dirty="0" smtClean="0"/>
              <a:t>champion of the Trojans who slew Patroclus thinking him to be Achilles</a:t>
            </a:r>
          </a:p>
          <a:p>
            <a:pPr>
              <a:buFont typeface="Wingdings" pitchFamily="2" charset="2"/>
              <a:buChar char="v"/>
            </a:pPr>
            <a:r>
              <a:rPr lang="en-US" sz="2000" dirty="0" smtClean="0"/>
              <a:t> in turn was slain by Achilles </a:t>
            </a:r>
          </a:p>
          <a:p>
            <a:pPr>
              <a:buFont typeface="Wingdings" pitchFamily="2" charset="2"/>
              <a:buChar char="v"/>
            </a:pPr>
            <a:r>
              <a:rPr lang="en-US" sz="2000" dirty="0" smtClean="0"/>
              <a:t>married to Andromache </a:t>
            </a:r>
          </a:p>
          <a:p>
            <a:pPr>
              <a:buFont typeface="Wingdings" pitchFamily="2" charset="2"/>
              <a:buChar char="v"/>
            </a:pPr>
            <a:r>
              <a:rPr lang="en-US" sz="2000" dirty="0" smtClean="0"/>
              <a:t> his son Astyanax was thrown from the walls of Troy by the Greeks</a:t>
            </a:r>
          </a:p>
        </p:txBody>
      </p:sp>
      <p:pic>
        <p:nvPicPr>
          <p:cNvPr id="18434" name="Picture 2" descr="http://ts4.mm.bing.net/th?id=H.4927050201237747&amp;pid=15.1"/>
          <p:cNvPicPr>
            <a:picLocks noChangeAspect="1" noChangeArrowheads="1"/>
          </p:cNvPicPr>
          <p:nvPr/>
        </p:nvPicPr>
        <p:blipFill>
          <a:blip r:embed="rId2" cstate="print"/>
          <a:srcRect/>
          <a:stretch>
            <a:fillRect/>
          </a:stretch>
        </p:blipFill>
        <p:spPr bwMode="auto">
          <a:xfrm>
            <a:off x="457200" y="1600200"/>
            <a:ext cx="3657600" cy="457200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THE RETURNS (cont’d)</a:t>
            </a:r>
            <a:endParaRPr lang="en-US" dirty="0"/>
          </a:p>
        </p:txBody>
      </p:sp>
      <p:sp>
        <p:nvSpPr>
          <p:cNvPr id="3" name="Content Placeholder 2"/>
          <p:cNvSpPr>
            <a:spLocks noGrp="1"/>
          </p:cNvSpPr>
          <p:nvPr>
            <p:ph sz="half" idx="1"/>
          </p:nvPr>
        </p:nvSpPr>
        <p:spPr>
          <a:xfrm>
            <a:off x="457200" y="1600201"/>
            <a:ext cx="5181600" cy="2286000"/>
          </a:xfrm>
        </p:spPr>
        <p:txBody>
          <a:bodyPr>
            <a:normAutofit/>
          </a:bodyPr>
          <a:lstStyle/>
          <a:p>
            <a:pPr>
              <a:buNone/>
            </a:pPr>
            <a:r>
              <a:rPr lang="en-US" sz="2000" dirty="0" smtClean="0"/>
              <a:t>Neoptolemus</a:t>
            </a:r>
          </a:p>
          <a:p>
            <a:pPr>
              <a:buFont typeface="Wingdings" pitchFamily="2" charset="2"/>
              <a:buChar char="v"/>
            </a:pPr>
            <a:r>
              <a:rPr lang="en-US" sz="2000" dirty="0" smtClean="0"/>
              <a:t>warned by Thetis not to return by sea</a:t>
            </a:r>
          </a:p>
          <a:p>
            <a:pPr>
              <a:buFont typeface="Wingdings" pitchFamily="2" charset="2"/>
              <a:buChar char="v"/>
            </a:pPr>
            <a:r>
              <a:rPr lang="en-US" sz="2000" dirty="0" smtClean="0"/>
              <a:t>took the long land route to Greece</a:t>
            </a:r>
          </a:p>
          <a:p>
            <a:pPr>
              <a:buFont typeface="Wingdings" pitchFamily="2" charset="2"/>
              <a:buChar char="v"/>
            </a:pPr>
            <a:r>
              <a:rPr lang="en-US" sz="2000" dirty="0" smtClean="0"/>
              <a:t>went to Epirus rather than Phthia</a:t>
            </a:r>
          </a:p>
          <a:p>
            <a:pPr>
              <a:buFont typeface="Wingdings" pitchFamily="2" charset="2"/>
              <a:buChar char="v"/>
            </a:pPr>
            <a:r>
              <a:rPr lang="en-US" sz="2000" dirty="0" smtClean="0"/>
              <a:t>had a son by Andromache, Molossus, to who he gave the throne of Epirus</a:t>
            </a:r>
            <a:endParaRPr lang="en-US" sz="2000" dirty="0"/>
          </a:p>
        </p:txBody>
      </p:sp>
      <p:sp>
        <p:nvSpPr>
          <p:cNvPr id="4" name="Content Placeholder 3"/>
          <p:cNvSpPr>
            <a:spLocks noGrp="1"/>
          </p:cNvSpPr>
          <p:nvPr>
            <p:ph sz="half" idx="2"/>
          </p:nvPr>
        </p:nvSpPr>
        <p:spPr>
          <a:xfrm>
            <a:off x="457200" y="3886200"/>
            <a:ext cx="8229600" cy="2971800"/>
          </a:xfrm>
        </p:spPr>
        <p:txBody>
          <a:bodyPr>
            <a:normAutofit/>
          </a:bodyPr>
          <a:lstStyle/>
          <a:p>
            <a:pPr>
              <a:buFont typeface="Wingdings" pitchFamily="2" charset="2"/>
              <a:buChar char="v"/>
            </a:pPr>
            <a:r>
              <a:rPr lang="en-US" sz="2000" dirty="0" smtClean="0"/>
              <a:t>went to Phthia when Peleus died and left Andromache with Helenus</a:t>
            </a:r>
          </a:p>
          <a:p>
            <a:pPr>
              <a:buFont typeface="Wingdings" pitchFamily="2" charset="2"/>
              <a:buChar char="v"/>
            </a:pPr>
            <a:r>
              <a:rPr lang="en-US" sz="2000" dirty="0" smtClean="0"/>
              <a:t>married to Hermione, daughter of Menelaus and Helen, who had been betrothed to Orestes</a:t>
            </a:r>
          </a:p>
          <a:p>
            <a:pPr>
              <a:buFont typeface="Wingdings" pitchFamily="2" charset="2"/>
              <a:buChar char="v"/>
            </a:pPr>
            <a:r>
              <a:rPr lang="en-US" sz="2000" dirty="0" smtClean="0"/>
              <a:t>killed by Orestes at Delphi because his marriage to Hermione</a:t>
            </a:r>
          </a:p>
          <a:p>
            <a:pPr>
              <a:buFont typeface="Wingdings" pitchFamily="2" charset="2"/>
              <a:buChar char="v"/>
            </a:pPr>
            <a:r>
              <a:rPr lang="en-US" sz="2000" dirty="0" smtClean="0"/>
              <a:t>buried within the precinct of Apollo’s temple (a unique honor among Greek heroes</a:t>
            </a:r>
          </a:p>
          <a:p>
            <a:pPr>
              <a:buFont typeface="Wingdings" pitchFamily="2" charset="2"/>
              <a:buChar char="v"/>
            </a:pPr>
            <a:r>
              <a:rPr lang="en-US" sz="2000" dirty="0" smtClean="0"/>
              <a:t>Alexander the Great claimed the lineage of Achilles through him</a:t>
            </a:r>
            <a:endParaRPr lang="en-US" sz="2000" dirty="0"/>
          </a:p>
        </p:txBody>
      </p:sp>
      <p:pic>
        <p:nvPicPr>
          <p:cNvPr id="73729" name="Picture 1" descr="http://upload.wikimedia.org/wikipedia/commons/thumb/4/4e/Gu%C3%A9rin_Andromaque_et_Pyrrhus.JPG/200px-Gu%C3%A9rin_Andromaque_et_Pyrrhus.JPG"/>
          <p:cNvPicPr>
            <a:picLocks noChangeAspect="1" noChangeArrowheads="1"/>
          </p:cNvPicPr>
          <p:nvPr/>
        </p:nvPicPr>
        <p:blipFill>
          <a:blip r:embed="rId2" cstate="print"/>
          <a:srcRect/>
          <a:stretch>
            <a:fillRect/>
          </a:stretch>
        </p:blipFill>
        <p:spPr bwMode="auto">
          <a:xfrm>
            <a:off x="5618344" y="1600200"/>
            <a:ext cx="3068456" cy="228600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4400" dirty="0" smtClean="0"/>
              <a:t>THE RETURNS (cont’d)</a:t>
            </a:r>
            <a:endParaRPr lang="en-US" sz="4400" dirty="0"/>
          </a:p>
        </p:txBody>
      </p:sp>
      <p:sp>
        <p:nvSpPr>
          <p:cNvPr id="3" name="Content Placeholder 2"/>
          <p:cNvSpPr>
            <a:spLocks noGrp="1"/>
          </p:cNvSpPr>
          <p:nvPr>
            <p:ph sz="half" idx="1"/>
          </p:nvPr>
        </p:nvSpPr>
        <p:spPr>
          <a:xfrm>
            <a:off x="457200" y="1600200"/>
            <a:ext cx="5410200" cy="2743199"/>
          </a:xfrm>
        </p:spPr>
        <p:txBody>
          <a:bodyPr>
            <a:normAutofit fontScale="92500"/>
          </a:bodyPr>
          <a:lstStyle/>
          <a:p>
            <a:pPr>
              <a:buNone/>
            </a:pPr>
            <a:r>
              <a:rPr lang="en-US" sz="2400" dirty="0" smtClean="0"/>
              <a:t>Ajax Oileus (the Lesser)</a:t>
            </a:r>
          </a:p>
          <a:p>
            <a:pPr>
              <a:buFont typeface="Wingdings" pitchFamily="2" charset="2"/>
              <a:buChar char="v"/>
            </a:pPr>
            <a:r>
              <a:rPr lang="en-US" sz="2400" dirty="0" smtClean="0"/>
              <a:t>sailed with Agamemnon from Troy</a:t>
            </a:r>
          </a:p>
          <a:p>
            <a:pPr>
              <a:buFont typeface="Wingdings" pitchFamily="2" charset="2"/>
              <a:buChar char="v"/>
            </a:pPr>
            <a:r>
              <a:rPr lang="en-US" sz="2400" dirty="0" smtClean="0"/>
              <a:t>Athena raised a violent storm off the island of Tenos wrecking many of the ships of both leaders, including that of Ajax for the rape of Cassandra on her altar</a:t>
            </a:r>
          </a:p>
          <a:p>
            <a:pPr>
              <a:buNone/>
            </a:pPr>
            <a:endParaRPr lang="en-US" sz="2000" dirty="0"/>
          </a:p>
        </p:txBody>
      </p:sp>
      <p:sp>
        <p:nvSpPr>
          <p:cNvPr id="4" name="Content Placeholder 3"/>
          <p:cNvSpPr>
            <a:spLocks noGrp="1"/>
          </p:cNvSpPr>
          <p:nvPr>
            <p:ph sz="half" idx="2"/>
          </p:nvPr>
        </p:nvSpPr>
        <p:spPr>
          <a:xfrm>
            <a:off x="457200" y="4267200"/>
            <a:ext cx="8229600" cy="2362200"/>
          </a:xfrm>
        </p:spPr>
        <p:txBody>
          <a:bodyPr>
            <a:normAutofit fontScale="92500"/>
          </a:bodyPr>
          <a:lstStyle/>
          <a:p>
            <a:pPr>
              <a:buFont typeface="Wingdings" pitchFamily="2" charset="2"/>
              <a:buChar char="v"/>
            </a:pPr>
            <a:r>
              <a:rPr lang="en-US" sz="2400" dirty="0" smtClean="0"/>
              <a:t>swam to a nearby rock to escape and boasted that the gods could not prevent his escape from the dangers of the sea</a:t>
            </a:r>
          </a:p>
          <a:p>
            <a:pPr>
              <a:buFont typeface="Wingdings" pitchFamily="2" charset="2"/>
              <a:buChar char="v"/>
            </a:pPr>
            <a:r>
              <a:rPr lang="en-US" sz="2400" dirty="0" smtClean="0"/>
              <a:t>Poseidon struck the rock with his trident</a:t>
            </a:r>
          </a:p>
          <a:p>
            <a:pPr>
              <a:buFont typeface="Wingdings" pitchFamily="2" charset="2"/>
              <a:buChar char="v"/>
            </a:pPr>
            <a:r>
              <a:rPr lang="en-US" sz="2400" dirty="0" smtClean="0"/>
              <a:t>hurled into the sea and drowned</a:t>
            </a:r>
          </a:p>
        </p:txBody>
      </p:sp>
      <p:pic>
        <p:nvPicPr>
          <p:cNvPr id="74754" name="Picture 2" descr="http://ts4.mm.bing.net/th?id=H.4834691272279991&amp;pid=15.1"/>
          <p:cNvPicPr>
            <a:picLocks noChangeAspect="1" noChangeArrowheads="1"/>
          </p:cNvPicPr>
          <p:nvPr/>
        </p:nvPicPr>
        <p:blipFill>
          <a:blip r:embed="rId2" cstate="print"/>
          <a:srcRect/>
          <a:stretch>
            <a:fillRect/>
          </a:stretch>
        </p:blipFill>
        <p:spPr bwMode="auto">
          <a:xfrm>
            <a:off x="5778500" y="1600200"/>
            <a:ext cx="2946400" cy="2438400"/>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THE RETURNS (cont’d)</a:t>
            </a:r>
            <a:endParaRPr lang="en-US" sz="4400"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a:xfrm>
            <a:off x="3276600" y="1600200"/>
            <a:ext cx="5410200" cy="4525963"/>
          </a:xfrm>
        </p:spPr>
        <p:txBody>
          <a:bodyPr>
            <a:normAutofit/>
          </a:bodyPr>
          <a:lstStyle/>
          <a:p>
            <a:pPr>
              <a:buNone/>
            </a:pPr>
            <a:r>
              <a:rPr lang="en-US" sz="2000" dirty="0" smtClean="0"/>
              <a:t>Agamemnon</a:t>
            </a:r>
          </a:p>
          <a:p>
            <a:pPr>
              <a:buFont typeface="Wingdings" pitchFamily="2" charset="2"/>
              <a:buChar char="v"/>
            </a:pPr>
            <a:r>
              <a:rPr lang="en-US" sz="2000" dirty="0" smtClean="0"/>
              <a:t>lost many more ships due to the treachery of Nauplius in revenge for Palamedes’ death</a:t>
            </a:r>
          </a:p>
          <a:p>
            <a:pPr>
              <a:buFont typeface="Wingdings" pitchFamily="2" charset="2"/>
              <a:buChar char="v"/>
            </a:pPr>
            <a:r>
              <a:rPr lang="en-US" sz="2000" dirty="0" smtClean="0"/>
              <a:t>finally reached Mycenae only find more of Nauplius’ treachery by causing Clytemnestra to commit adultery with his cousin Aegisthus</a:t>
            </a:r>
          </a:p>
          <a:p>
            <a:pPr>
              <a:buFont typeface="Wingdings" pitchFamily="2" charset="2"/>
              <a:buChar char="v"/>
            </a:pPr>
            <a:r>
              <a:rPr lang="en-US" sz="2000" dirty="0" smtClean="0"/>
              <a:t>failed to heed the warning of Cassandra</a:t>
            </a:r>
          </a:p>
          <a:p>
            <a:pPr>
              <a:buFont typeface="Wingdings" pitchFamily="2" charset="2"/>
              <a:buChar char="v"/>
            </a:pPr>
            <a:r>
              <a:rPr lang="en-US" sz="2000" dirty="0" smtClean="0"/>
              <a:t>murdered by Clytemnestra and Aegisthus while bathing previous to the feast honoring his return</a:t>
            </a:r>
            <a:endParaRPr lang="en-US" sz="2000" dirty="0"/>
          </a:p>
        </p:txBody>
      </p:sp>
      <p:pic>
        <p:nvPicPr>
          <p:cNvPr id="75778" name="Picture 2" descr="http://ts2.explicit.bing.net/th?id=H.5004591529331041&amp;pid=15.1"/>
          <p:cNvPicPr>
            <a:picLocks noChangeAspect="1" noChangeArrowheads="1"/>
          </p:cNvPicPr>
          <p:nvPr/>
        </p:nvPicPr>
        <p:blipFill>
          <a:blip r:embed="rId2" cstate="print"/>
          <a:srcRect/>
          <a:stretch>
            <a:fillRect/>
          </a:stretch>
        </p:blipFill>
        <p:spPr bwMode="auto">
          <a:xfrm>
            <a:off x="457200" y="1600199"/>
            <a:ext cx="2819400" cy="4547419"/>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THE RETURNS (cont’d)</a:t>
            </a:r>
            <a:endParaRPr lang="en-US" sz="4400" dirty="0"/>
          </a:p>
        </p:txBody>
      </p:sp>
      <p:sp>
        <p:nvSpPr>
          <p:cNvPr id="3" name="Content Placeholder 2"/>
          <p:cNvSpPr>
            <a:spLocks noGrp="1"/>
          </p:cNvSpPr>
          <p:nvPr>
            <p:ph sz="half" idx="1"/>
          </p:nvPr>
        </p:nvSpPr>
        <p:spPr>
          <a:xfrm>
            <a:off x="457200" y="1600200"/>
            <a:ext cx="4953000" cy="3124199"/>
          </a:xfrm>
        </p:spPr>
        <p:txBody>
          <a:bodyPr>
            <a:normAutofit lnSpcReduction="10000"/>
          </a:bodyPr>
          <a:lstStyle/>
          <a:p>
            <a:pPr>
              <a:buNone/>
            </a:pPr>
            <a:r>
              <a:rPr lang="en-US" sz="2000" dirty="0" smtClean="0"/>
              <a:t>Agamemnon (cont’d)</a:t>
            </a:r>
          </a:p>
          <a:p>
            <a:pPr>
              <a:buFont typeface="Wingdings" pitchFamily="2" charset="2"/>
              <a:buChar char="v"/>
            </a:pPr>
            <a:r>
              <a:rPr lang="en-US" sz="2000" dirty="0" smtClean="0"/>
              <a:t>Orestes was also to be killed to prevent any danger when he was of age</a:t>
            </a:r>
          </a:p>
          <a:p>
            <a:pPr>
              <a:buFont typeface="Wingdings" pitchFamily="2" charset="2"/>
              <a:buChar char="v"/>
            </a:pPr>
            <a:r>
              <a:rPr lang="en-US" sz="2000" dirty="0" smtClean="0"/>
              <a:t>sent by his sister Electra to his uncle Strophius where he formed a friendship with his son Pylades</a:t>
            </a:r>
          </a:p>
          <a:p>
            <a:pPr>
              <a:buFont typeface="Wingdings" pitchFamily="2" charset="2"/>
              <a:buChar char="v"/>
            </a:pPr>
            <a:r>
              <a:rPr lang="en-US" sz="2000" dirty="0" smtClean="0"/>
              <a:t>Electra frequently reminded Orestes through messengers of his duty to avenge their father’s murder</a:t>
            </a:r>
            <a:endParaRPr lang="en-US" sz="2000" dirty="0"/>
          </a:p>
        </p:txBody>
      </p:sp>
      <p:sp>
        <p:nvSpPr>
          <p:cNvPr id="4" name="Content Placeholder 3"/>
          <p:cNvSpPr>
            <a:spLocks noGrp="1"/>
          </p:cNvSpPr>
          <p:nvPr>
            <p:ph sz="half" idx="2"/>
          </p:nvPr>
        </p:nvSpPr>
        <p:spPr>
          <a:xfrm>
            <a:off x="533400" y="4648201"/>
            <a:ext cx="8229600" cy="1904999"/>
          </a:xfrm>
        </p:spPr>
        <p:txBody>
          <a:bodyPr>
            <a:normAutofit lnSpcReduction="10000"/>
          </a:bodyPr>
          <a:lstStyle/>
          <a:p>
            <a:pPr>
              <a:buFont typeface="Wingdings" pitchFamily="2" charset="2"/>
              <a:buChar char="v"/>
            </a:pPr>
            <a:r>
              <a:rPr lang="en-US" sz="2000" dirty="0" smtClean="0"/>
              <a:t>consulted Delphi when of age which confirmed his role</a:t>
            </a:r>
          </a:p>
          <a:p>
            <a:pPr>
              <a:buFont typeface="Wingdings" pitchFamily="2" charset="2"/>
              <a:buChar char="v"/>
            </a:pPr>
            <a:r>
              <a:rPr lang="en-US" sz="2000" dirty="0" smtClean="0"/>
              <a:t>returned to Mycenae disguised as a messenger from Strophius carrying an urn with the “ashes” of Orestes</a:t>
            </a:r>
          </a:p>
          <a:p>
            <a:pPr>
              <a:buFont typeface="Wingdings" pitchFamily="2" charset="2"/>
              <a:buChar char="v"/>
            </a:pPr>
            <a:r>
              <a:rPr lang="en-US" sz="2000" dirty="0" smtClean="0"/>
              <a:t>visited his father’s tomb and made the appropriate sacrifices </a:t>
            </a:r>
          </a:p>
          <a:p>
            <a:pPr>
              <a:buNone/>
            </a:pPr>
            <a:endParaRPr lang="en-US" sz="2000" dirty="0" smtClean="0"/>
          </a:p>
          <a:p>
            <a:pPr>
              <a:buFont typeface="Wingdings" pitchFamily="2" charset="2"/>
              <a:buChar char="v"/>
            </a:pPr>
            <a:endParaRPr lang="en-US" sz="2000" dirty="0"/>
          </a:p>
        </p:txBody>
      </p:sp>
      <p:pic>
        <p:nvPicPr>
          <p:cNvPr id="76802" name="Picture 2" descr="http://ts3.mm.bing.net/th?id=H.4967362788590874&amp;pid=15.1"/>
          <p:cNvPicPr>
            <a:picLocks noChangeAspect="1" noChangeArrowheads="1"/>
          </p:cNvPicPr>
          <p:nvPr/>
        </p:nvPicPr>
        <p:blipFill>
          <a:blip r:embed="rId2" cstate="print"/>
          <a:srcRect/>
          <a:stretch>
            <a:fillRect/>
          </a:stretch>
        </p:blipFill>
        <p:spPr bwMode="auto">
          <a:xfrm>
            <a:off x="5181600" y="1600200"/>
            <a:ext cx="3543300" cy="3070861"/>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THE RETURNS (cont’d)</a:t>
            </a:r>
            <a:endParaRPr lang="en-US" sz="4400" dirty="0"/>
          </a:p>
        </p:txBody>
      </p:sp>
      <p:sp>
        <p:nvSpPr>
          <p:cNvPr id="3" name="Content Placeholder 2"/>
          <p:cNvSpPr>
            <a:spLocks noGrp="1"/>
          </p:cNvSpPr>
          <p:nvPr>
            <p:ph sz="half" idx="1"/>
          </p:nvPr>
        </p:nvSpPr>
        <p:spPr>
          <a:xfrm>
            <a:off x="457200" y="4114800"/>
            <a:ext cx="8229600" cy="2514600"/>
          </a:xfrm>
        </p:spPr>
        <p:txBody>
          <a:bodyPr>
            <a:normAutofit lnSpcReduction="10000"/>
          </a:bodyPr>
          <a:lstStyle/>
          <a:p>
            <a:pPr>
              <a:buFont typeface="Wingdings" pitchFamily="2" charset="2"/>
              <a:buChar char="v"/>
            </a:pPr>
            <a:r>
              <a:rPr lang="en-US" sz="2000" dirty="0" smtClean="0"/>
              <a:t>the murder of Clytemnestra aroused the Furies although her death was the will of the gods</a:t>
            </a:r>
          </a:p>
          <a:p>
            <a:pPr>
              <a:buFont typeface="Wingdings" pitchFamily="2" charset="2"/>
              <a:buChar char="v"/>
            </a:pPr>
            <a:r>
              <a:rPr lang="en-US" sz="2000" dirty="0" smtClean="0"/>
              <a:t>The Furies pursued from land to land with Pylades by his side</a:t>
            </a:r>
          </a:p>
          <a:p>
            <a:pPr>
              <a:buFont typeface="Wingdings" pitchFamily="2" charset="2"/>
              <a:buChar char="v"/>
            </a:pPr>
            <a:r>
              <a:rPr lang="en-US" sz="2000" dirty="0" smtClean="0"/>
              <a:t>second appeal to Delphi instructed him to return a statue of Artemis that had fallen from heaven near Tauri</a:t>
            </a:r>
          </a:p>
          <a:p>
            <a:pPr>
              <a:buFont typeface="Wingdings" pitchFamily="2" charset="2"/>
              <a:buChar char="v"/>
            </a:pPr>
            <a:r>
              <a:rPr lang="en-US" sz="2000" dirty="0" smtClean="0"/>
              <a:t>the inhabitants were barbarous and would have sacrificed them to Artemis but were save by the priestess, Iphigenia</a:t>
            </a:r>
            <a:endParaRPr lang="en-US" sz="2000" dirty="0"/>
          </a:p>
        </p:txBody>
      </p:sp>
      <p:sp>
        <p:nvSpPr>
          <p:cNvPr id="4" name="Content Placeholder 3"/>
          <p:cNvSpPr>
            <a:spLocks noGrp="1"/>
          </p:cNvSpPr>
          <p:nvPr>
            <p:ph sz="half" idx="2"/>
          </p:nvPr>
        </p:nvSpPr>
        <p:spPr>
          <a:xfrm>
            <a:off x="3276600" y="1600200"/>
            <a:ext cx="5410200" cy="2590799"/>
          </a:xfrm>
        </p:spPr>
        <p:txBody>
          <a:bodyPr>
            <a:normAutofit lnSpcReduction="10000"/>
          </a:bodyPr>
          <a:lstStyle/>
          <a:p>
            <a:pPr>
              <a:buNone/>
            </a:pPr>
            <a:r>
              <a:rPr lang="en-US" sz="2000" dirty="0" smtClean="0"/>
              <a:t>Agamemnon (cont’d)</a:t>
            </a:r>
          </a:p>
          <a:p>
            <a:pPr>
              <a:buFont typeface="Wingdings" pitchFamily="2" charset="2"/>
              <a:buChar char="v"/>
            </a:pPr>
            <a:r>
              <a:rPr lang="en-US" sz="2000" dirty="0" smtClean="0"/>
              <a:t>mistaking Electra for a servant he showed her the urn to protect his identity</a:t>
            </a:r>
          </a:p>
          <a:p>
            <a:pPr>
              <a:buFont typeface="Wingdings" pitchFamily="2" charset="2"/>
              <a:buChar char="v"/>
            </a:pPr>
            <a:r>
              <a:rPr lang="en-US" sz="2000" dirty="0" smtClean="0"/>
              <a:t>Electra grabbed the urn thinking her brother dead and wept until they recognized each other</a:t>
            </a:r>
          </a:p>
          <a:p>
            <a:pPr>
              <a:buFont typeface="Wingdings" pitchFamily="2" charset="2"/>
              <a:buChar char="v"/>
            </a:pPr>
            <a:r>
              <a:rPr lang="en-US" sz="2000" dirty="0" smtClean="0"/>
              <a:t>Orestes slew Aegisthus and Clytemnestra</a:t>
            </a:r>
            <a:endParaRPr lang="en-US" sz="2000" dirty="0"/>
          </a:p>
        </p:txBody>
      </p:sp>
      <p:pic>
        <p:nvPicPr>
          <p:cNvPr id="77826" name="Picture 2" descr="http://ts3.mm.bing.net/th?id=H.4967362788590874&amp;pid=15.1"/>
          <p:cNvPicPr>
            <a:picLocks noChangeAspect="1" noChangeArrowheads="1"/>
          </p:cNvPicPr>
          <p:nvPr/>
        </p:nvPicPr>
        <p:blipFill>
          <a:blip r:embed="rId2" cstate="print"/>
          <a:srcRect/>
          <a:stretch>
            <a:fillRect/>
          </a:stretch>
        </p:blipFill>
        <p:spPr bwMode="auto">
          <a:xfrm>
            <a:off x="457200" y="1600200"/>
            <a:ext cx="2857500" cy="2476501"/>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THE RETURNS (cont’d)</a:t>
            </a:r>
            <a:endParaRPr lang="en-US" sz="4400" dirty="0"/>
          </a:p>
        </p:txBody>
      </p:sp>
      <p:sp>
        <p:nvSpPr>
          <p:cNvPr id="3" name="Content Placeholder 2"/>
          <p:cNvSpPr>
            <a:spLocks noGrp="1"/>
          </p:cNvSpPr>
          <p:nvPr>
            <p:ph sz="half" idx="1"/>
          </p:nvPr>
        </p:nvSpPr>
        <p:spPr>
          <a:xfrm>
            <a:off x="457200" y="1600201"/>
            <a:ext cx="4495800" cy="2514600"/>
          </a:xfrm>
        </p:spPr>
        <p:txBody>
          <a:bodyPr>
            <a:normAutofit lnSpcReduction="10000"/>
          </a:bodyPr>
          <a:lstStyle/>
          <a:p>
            <a:pPr>
              <a:buNone/>
            </a:pPr>
            <a:r>
              <a:rPr lang="en-US" sz="2000" dirty="0" smtClean="0"/>
              <a:t>Agamemnon  (cont’d)</a:t>
            </a:r>
          </a:p>
          <a:p>
            <a:pPr>
              <a:buFont typeface="Wingdings" pitchFamily="2" charset="2"/>
              <a:buChar char="v"/>
            </a:pPr>
            <a:r>
              <a:rPr lang="en-US" sz="2000" dirty="0" smtClean="0"/>
              <a:t>Orestes took refuge with Athena in Athens</a:t>
            </a:r>
          </a:p>
          <a:p>
            <a:pPr>
              <a:buFont typeface="Wingdings" pitchFamily="2" charset="2"/>
              <a:buChar char="v"/>
            </a:pPr>
            <a:r>
              <a:rPr lang="en-US" sz="2000" dirty="0" smtClean="0"/>
              <a:t>Athena provided protection and appointed the court of the Areopagus to decide his fate</a:t>
            </a:r>
          </a:p>
          <a:p>
            <a:pPr>
              <a:buFont typeface="Wingdings" pitchFamily="2" charset="2"/>
              <a:buChar char="v"/>
            </a:pPr>
            <a:r>
              <a:rPr lang="en-US" sz="2000" dirty="0" smtClean="0"/>
              <a:t>Apollo takes the side of Orestes; the Furies, Clytemnestra</a:t>
            </a:r>
            <a:endParaRPr lang="en-US" sz="2000" dirty="0"/>
          </a:p>
        </p:txBody>
      </p:sp>
      <p:sp>
        <p:nvSpPr>
          <p:cNvPr id="4" name="Content Placeholder 3"/>
          <p:cNvSpPr>
            <a:spLocks noGrp="1"/>
          </p:cNvSpPr>
          <p:nvPr>
            <p:ph sz="half" idx="2"/>
          </p:nvPr>
        </p:nvSpPr>
        <p:spPr>
          <a:xfrm>
            <a:off x="457200" y="4114800"/>
            <a:ext cx="8229600" cy="2011363"/>
          </a:xfrm>
        </p:spPr>
        <p:txBody>
          <a:bodyPr>
            <a:normAutofit lnSpcReduction="10000"/>
          </a:bodyPr>
          <a:lstStyle/>
          <a:p>
            <a:pPr>
              <a:buFont typeface="Wingdings" pitchFamily="2" charset="2"/>
              <a:buChar char="v"/>
            </a:pPr>
            <a:r>
              <a:rPr lang="en-US" sz="2000" dirty="0" smtClean="0"/>
              <a:t>both sides present their cases and Orestes is acquitted by the rule of a tie with Athena casting the tying vote</a:t>
            </a:r>
          </a:p>
          <a:p>
            <a:pPr>
              <a:buFont typeface="Wingdings" pitchFamily="2" charset="2"/>
              <a:buChar char="v"/>
            </a:pPr>
            <a:r>
              <a:rPr lang="en-US" sz="2000" dirty="0" smtClean="0"/>
              <a:t>The Furies relent and are called the Venerable Ones by Aeschylus (</a:t>
            </a:r>
            <a:r>
              <a:rPr lang="en-US" sz="2000" i="1" dirty="0" smtClean="0"/>
              <a:t>Orestia</a:t>
            </a:r>
            <a:r>
              <a:rPr lang="en-US" sz="2000" dirty="0" smtClean="0"/>
              <a:t>) or the Kindly Ones by Euripides (</a:t>
            </a:r>
            <a:r>
              <a:rPr lang="en-US" sz="2000" i="1" dirty="0" smtClean="0"/>
              <a:t>Orestes</a:t>
            </a:r>
            <a:r>
              <a:rPr lang="en-US" sz="2000" dirty="0" smtClean="0"/>
              <a:t>)</a:t>
            </a:r>
          </a:p>
          <a:p>
            <a:pPr>
              <a:buNone/>
            </a:pPr>
            <a:r>
              <a:rPr lang="en-US" sz="2000" dirty="0" smtClean="0"/>
              <a:t>Thus ends the saga of the Trojan War with Odysseus and Aeneas being covered separately.</a:t>
            </a:r>
          </a:p>
        </p:txBody>
      </p:sp>
      <p:pic>
        <p:nvPicPr>
          <p:cNvPr id="78850" name="Picture 2" descr="http://ts3.mm.bing.net/th?id=H.4838668408849062&amp;pid=15.1"/>
          <p:cNvPicPr>
            <a:picLocks noChangeAspect="1" noChangeArrowheads="1"/>
          </p:cNvPicPr>
          <p:nvPr/>
        </p:nvPicPr>
        <p:blipFill>
          <a:blip r:embed="rId2" cstate="print"/>
          <a:srcRect/>
          <a:stretch>
            <a:fillRect/>
          </a:stretch>
        </p:blipFill>
        <p:spPr bwMode="auto">
          <a:xfrm>
            <a:off x="4971766" y="1600200"/>
            <a:ext cx="3753134" cy="2514600"/>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REFERENCES</a:t>
            </a:r>
            <a:endParaRPr lang="en-US" sz="4800" dirty="0"/>
          </a:p>
        </p:txBody>
      </p:sp>
      <p:sp>
        <p:nvSpPr>
          <p:cNvPr id="5" name="Content Placeholder 4"/>
          <p:cNvSpPr>
            <a:spLocks noGrp="1"/>
          </p:cNvSpPr>
          <p:nvPr>
            <p:ph idx="1"/>
          </p:nvPr>
        </p:nvSpPr>
        <p:spPr/>
        <p:txBody>
          <a:bodyPr>
            <a:normAutofit fontScale="92500" lnSpcReduction="10000"/>
          </a:bodyPr>
          <a:lstStyle/>
          <a:p>
            <a:pPr marL="137160" indent="0">
              <a:buNone/>
            </a:pPr>
            <a:r>
              <a:rPr lang="en-US" dirty="0"/>
              <a:t>Gayley, Charles Mills. </a:t>
            </a:r>
            <a:r>
              <a:rPr lang="en-US" i="1" dirty="0"/>
              <a:t>The Classical Myths in English Literature and in Art</a:t>
            </a:r>
            <a:r>
              <a:rPr lang="en-US" dirty="0"/>
              <a:t>. New York: Blaisdell Publishing Company, </a:t>
            </a:r>
            <a:r>
              <a:rPr lang="en-US" dirty="0" smtClean="0"/>
              <a:t>1963.</a:t>
            </a:r>
          </a:p>
          <a:p>
            <a:pPr marL="137160" indent="0">
              <a:buNone/>
            </a:pPr>
            <a:r>
              <a:rPr lang="en-US" dirty="0" smtClean="0"/>
              <a:t>Hamilton, Edith. </a:t>
            </a:r>
            <a:r>
              <a:rPr lang="en-US" i="1" dirty="0" smtClean="0"/>
              <a:t>Mythology</a:t>
            </a:r>
            <a:r>
              <a:rPr lang="en-US" dirty="0" smtClean="0"/>
              <a:t>. New York: Grand Central Publishing, 2011.	</a:t>
            </a:r>
          </a:p>
          <a:p>
            <a:pPr marL="137160" indent="0">
              <a:buNone/>
            </a:pPr>
            <a:r>
              <a:rPr lang="en-US" dirty="0" smtClean="0"/>
              <a:t>Morford</a:t>
            </a:r>
            <a:r>
              <a:rPr lang="en-US" dirty="0"/>
              <a:t>, Mark P. O. </a:t>
            </a:r>
            <a:r>
              <a:rPr lang="en-US" i="1" dirty="0"/>
              <a:t>Classical Mythology</a:t>
            </a:r>
            <a:r>
              <a:rPr lang="en-US" dirty="0"/>
              <a:t>. New York: Longman, Inc., </a:t>
            </a:r>
            <a:r>
              <a:rPr lang="en-US" dirty="0" smtClean="0"/>
              <a:t>1977.Ovid</a:t>
            </a:r>
            <a:r>
              <a:rPr lang="en-US" dirty="0"/>
              <a:t>. </a:t>
            </a:r>
            <a:r>
              <a:rPr lang="en-US" i="1" dirty="0"/>
              <a:t>Metamorphoses</a:t>
            </a:r>
            <a:r>
              <a:rPr lang="en-US" dirty="0"/>
              <a:t>. New York: Signet Classics, 2009.</a:t>
            </a:r>
          </a:p>
          <a:p>
            <a:pPr marL="137160" indent="0">
              <a:buNone/>
            </a:pPr>
            <a:r>
              <a:rPr lang="en-US" dirty="0"/>
              <a:t>Tripp, Edward. </a:t>
            </a:r>
            <a:r>
              <a:rPr lang="en-US" i="1" dirty="0"/>
              <a:t>The Meridian Handbook of Classical Mythology</a:t>
            </a:r>
            <a:r>
              <a:rPr lang="en-US" dirty="0"/>
              <a:t>. New York: Penguin Books, 1974.</a:t>
            </a:r>
          </a:p>
          <a:p>
            <a:pPr marL="137160" indent="0">
              <a:buNone/>
            </a:pPr>
            <a:r>
              <a:rPr lang="en-US" i="1" dirty="0"/>
              <a:t>www.wikipedia.org/greek mythology</a:t>
            </a:r>
            <a:r>
              <a:rPr lang="en-US" dirty="0"/>
              <a:t>. 2014.</a:t>
            </a:r>
          </a:p>
          <a:p>
            <a:endParaRPr lang="en-US" dirty="0"/>
          </a:p>
        </p:txBody>
      </p:sp>
    </p:spTree>
    <p:extLst>
      <p:ext uri="{BB962C8B-B14F-4D97-AF65-F5344CB8AC3E}">
        <p14:creationId xmlns:p14="http://schemas.microsoft.com/office/powerpoint/2010/main" val="1955987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TROJANS (cont’d)</a:t>
            </a:r>
            <a:endParaRPr lang="en-US" dirty="0"/>
          </a:p>
        </p:txBody>
      </p:sp>
      <p:sp>
        <p:nvSpPr>
          <p:cNvPr id="3" name="Content Placeholder 2"/>
          <p:cNvSpPr>
            <a:spLocks noGrp="1"/>
          </p:cNvSpPr>
          <p:nvPr>
            <p:ph sz="half" idx="1"/>
          </p:nvPr>
        </p:nvSpPr>
        <p:spPr/>
        <p:txBody>
          <a:bodyPr>
            <a:normAutofit lnSpcReduction="10000"/>
          </a:bodyPr>
          <a:lstStyle/>
          <a:p>
            <a:endParaRPr lang="en-US" dirty="0"/>
          </a:p>
        </p:txBody>
      </p:sp>
      <p:sp>
        <p:nvSpPr>
          <p:cNvPr id="4" name="Content Placeholder 3"/>
          <p:cNvSpPr>
            <a:spLocks noGrp="1"/>
          </p:cNvSpPr>
          <p:nvPr>
            <p:ph sz="half" idx="2"/>
          </p:nvPr>
        </p:nvSpPr>
        <p:spPr>
          <a:xfrm>
            <a:off x="3810000" y="1600200"/>
            <a:ext cx="4876800" cy="5029200"/>
          </a:xfrm>
        </p:spPr>
        <p:txBody>
          <a:bodyPr>
            <a:normAutofit lnSpcReduction="10000"/>
          </a:bodyPr>
          <a:lstStyle/>
          <a:p>
            <a:pPr>
              <a:buFont typeface="Wingdings" pitchFamily="2" charset="2"/>
              <a:buChar char="v"/>
            </a:pPr>
            <a:r>
              <a:rPr lang="en-US" sz="2200" dirty="0" smtClean="0"/>
              <a:t>Paris </a:t>
            </a:r>
          </a:p>
          <a:p>
            <a:pPr>
              <a:buFont typeface="Wingdings" pitchFamily="2" charset="2"/>
              <a:buChar char="v"/>
            </a:pPr>
            <a:r>
              <a:rPr lang="en-US" sz="2200" dirty="0" smtClean="0"/>
              <a:t>son of Priam and Hecuba who was exposed as an infant on Mt. Ida </a:t>
            </a:r>
          </a:p>
          <a:p>
            <a:pPr>
              <a:buFont typeface="Wingdings" pitchFamily="2" charset="2"/>
              <a:buChar char="v"/>
            </a:pPr>
            <a:r>
              <a:rPr lang="en-US" sz="2200" dirty="0" smtClean="0"/>
              <a:t> Hecuba had dreamed that she had given birth to a firebrand that would destroy Troy </a:t>
            </a:r>
          </a:p>
          <a:p>
            <a:pPr>
              <a:buFont typeface="Wingdings" pitchFamily="2" charset="2"/>
              <a:buChar char="v"/>
            </a:pPr>
            <a:r>
              <a:rPr lang="en-US" sz="2200" dirty="0" smtClean="0"/>
              <a:t> her stepson, the soothsayer Aesacus interpreted the dream as Paris being the downfall of Troy</a:t>
            </a:r>
          </a:p>
          <a:p>
            <a:pPr>
              <a:buFont typeface="Wingdings" pitchFamily="2" charset="2"/>
              <a:buChar char="v"/>
            </a:pPr>
            <a:r>
              <a:rPr lang="en-US" sz="2200" dirty="0" smtClean="0"/>
              <a:t>raised by shepherds </a:t>
            </a:r>
          </a:p>
          <a:p>
            <a:pPr>
              <a:buFont typeface="Wingdings" pitchFamily="2" charset="2"/>
              <a:buChar char="v"/>
            </a:pPr>
            <a:r>
              <a:rPr lang="en-US" sz="2200" dirty="0" smtClean="0"/>
              <a:t>fell in love with the nymph Oenone who had the gift of healing</a:t>
            </a:r>
          </a:p>
          <a:p>
            <a:pPr>
              <a:buNone/>
            </a:pPr>
            <a:endParaRPr lang="en-US" sz="2000" dirty="0"/>
          </a:p>
        </p:txBody>
      </p:sp>
      <p:pic>
        <p:nvPicPr>
          <p:cNvPr id="19458" name="Picture 2" descr="http://ts3.mm.bing.net/th?id=H.4541439504616554&amp;pid=15.1"/>
          <p:cNvPicPr>
            <a:picLocks noChangeAspect="1" noChangeArrowheads="1"/>
          </p:cNvPicPr>
          <p:nvPr/>
        </p:nvPicPr>
        <p:blipFill>
          <a:blip r:embed="rId2" cstate="print"/>
          <a:srcRect/>
          <a:stretch>
            <a:fillRect/>
          </a:stretch>
        </p:blipFill>
        <p:spPr bwMode="auto">
          <a:xfrm>
            <a:off x="457200" y="1600200"/>
            <a:ext cx="3352800" cy="4572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TROJANS (cont’d)</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a:xfrm>
            <a:off x="3810000" y="1600200"/>
            <a:ext cx="4876800" cy="4525963"/>
          </a:xfrm>
        </p:spPr>
        <p:txBody>
          <a:bodyPr>
            <a:noAutofit/>
          </a:bodyPr>
          <a:lstStyle/>
          <a:p>
            <a:pPr>
              <a:buNone/>
            </a:pPr>
            <a:r>
              <a:rPr lang="en-US" sz="2400" dirty="0" smtClean="0"/>
              <a:t>Paris (cont’d)</a:t>
            </a:r>
          </a:p>
          <a:p>
            <a:pPr>
              <a:buFont typeface="Wingdings" pitchFamily="2" charset="2"/>
              <a:buChar char="v"/>
            </a:pPr>
            <a:r>
              <a:rPr lang="en-US" sz="2400" dirty="0" smtClean="0"/>
              <a:t>left Oenone years later for Helen</a:t>
            </a:r>
          </a:p>
          <a:p>
            <a:pPr>
              <a:buFont typeface="Wingdings" pitchFamily="2" charset="2"/>
              <a:buChar char="v"/>
            </a:pPr>
            <a:r>
              <a:rPr lang="en-US" sz="2400" dirty="0" smtClean="0"/>
              <a:t>when he was wounded by Philoctetes, Oenone refused to heal him and he died from the wound </a:t>
            </a:r>
          </a:p>
          <a:p>
            <a:pPr>
              <a:buFont typeface="Wingdings" pitchFamily="2" charset="2"/>
              <a:buChar char="v"/>
            </a:pPr>
            <a:r>
              <a:rPr lang="en-US" sz="2400" dirty="0" smtClean="0"/>
              <a:t>Oenone killed herself in remorse</a:t>
            </a:r>
          </a:p>
          <a:p>
            <a:pPr>
              <a:buFont typeface="Wingdings" pitchFamily="2" charset="2"/>
              <a:buChar char="v"/>
            </a:pPr>
            <a:r>
              <a:rPr lang="en-US" sz="2400" dirty="0" smtClean="0"/>
              <a:t>shot the fatal arrow that killed Achilles guided by the hand of Apollo</a:t>
            </a:r>
          </a:p>
          <a:p>
            <a:pPr>
              <a:buFont typeface="Wingdings" pitchFamily="2" charset="2"/>
              <a:buChar char="v"/>
            </a:pPr>
            <a:endParaRPr lang="en-US" sz="2400" dirty="0"/>
          </a:p>
        </p:txBody>
      </p:sp>
      <p:pic>
        <p:nvPicPr>
          <p:cNvPr id="6" name="Picture 2" descr="http://ts3.mm.bing.net/th?id=H.4541439504616554&amp;pid=15.1"/>
          <p:cNvPicPr>
            <a:picLocks noChangeAspect="1" noChangeArrowheads="1"/>
          </p:cNvPicPr>
          <p:nvPr/>
        </p:nvPicPr>
        <p:blipFill>
          <a:blip r:embed="rId2" cstate="print"/>
          <a:srcRect/>
          <a:stretch>
            <a:fillRect/>
          </a:stretch>
        </p:blipFill>
        <p:spPr bwMode="auto">
          <a:xfrm>
            <a:off x="457200" y="1600200"/>
            <a:ext cx="3352800" cy="4572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TROJANS (cont’d)</a:t>
            </a:r>
            <a:endParaRPr lang="en-US" dirty="0"/>
          </a:p>
        </p:txBody>
      </p:sp>
      <p:sp>
        <p:nvSpPr>
          <p:cNvPr id="3" name="Content Placeholder 2"/>
          <p:cNvSpPr>
            <a:spLocks noGrp="1"/>
          </p:cNvSpPr>
          <p:nvPr>
            <p:ph sz="half" idx="1"/>
          </p:nvPr>
        </p:nvSpPr>
        <p:spPr>
          <a:xfrm>
            <a:off x="457200" y="1600200"/>
            <a:ext cx="4572000" cy="4724400"/>
          </a:xfrm>
        </p:spPr>
        <p:txBody>
          <a:bodyPr>
            <a:normAutofit fontScale="92500" lnSpcReduction="20000"/>
          </a:bodyPr>
          <a:lstStyle/>
          <a:p>
            <a:pPr>
              <a:buNone/>
            </a:pPr>
            <a:r>
              <a:rPr lang="en-US" sz="2400" dirty="0" smtClean="0"/>
              <a:t>Helenus</a:t>
            </a:r>
          </a:p>
          <a:p>
            <a:pPr>
              <a:buFont typeface="Wingdings" pitchFamily="2" charset="2"/>
              <a:buChar char="v"/>
            </a:pPr>
            <a:r>
              <a:rPr lang="en-US" sz="2200" dirty="0" smtClean="0"/>
              <a:t>son of Priam and Hecuba who had the gift of prophecy which he received after serpents licked his ears as child</a:t>
            </a:r>
          </a:p>
          <a:p>
            <a:pPr>
              <a:buFont typeface="Wingdings" pitchFamily="2" charset="2"/>
              <a:buChar char="v"/>
            </a:pPr>
            <a:r>
              <a:rPr lang="en-US" sz="2200" dirty="0" smtClean="0"/>
              <a:t>Calchas ordered that he be captured since he was the only one who could tell the Greeks how to defeat Troy</a:t>
            </a:r>
          </a:p>
          <a:p>
            <a:pPr>
              <a:buFont typeface="Wingdings" pitchFamily="2" charset="2"/>
              <a:buChar char="v"/>
            </a:pPr>
            <a:r>
              <a:rPr lang="en-US" sz="2200" dirty="0" smtClean="0"/>
              <a:t>captured by Odysseus and treated honorably (only son of Priam to survive the war</a:t>
            </a:r>
          </a:p>
          <a:p>
            <a:pPr>
              <a:buFont typeface="Wingdings" pitchFamily="2" charset="2"/>
              <a:buChar char="v"/>
            </a:pPr>
            <a:r>
              <a:rPr lang="en-US" sz="2200" dirty="0" smtClean="0"/>
              <a:t>later married Andromache and became a ruler in Epirus</a:t>
            </a:r>
          </a:p>
          <a:p>
            <a:pPr>
              <a:buFont typeface="Wingdings" pitchFamily="2" charset="2"/>
              <a:buChar char="v"/>
            </a:pPr>
            <a:r>
              <a:rPr lang="en-US" sz="2200" dirty="0" smtClean="0"/>
              <a:t>last seen in the </a:t>
            </a:r>
            <a:r>
              <a:rPr lang="en-US" sz="2200" i="1" dirty="0" smtClean="0"/>
              <a:t>Aeneid </a:t>
            </a:r>
            <a:r>
              <a:rPr lang="en-US" sz="2200" dirty="0" smtClean="0"/>
              <a:t>when tells Aeneas of his future wanderi</a:t>
            </a:r>
            <a:r>
              <a:rPr lang="en-US" sz="2000" dirty="0" smtClean="0"/>
              <a:t>ngs</a:t>
            </a:r>
          </a:p>
        </p:txBody>
      </p:sp>
      <p:sp>
        <p:nvSpPr>
          <p:cNvPr id="4" name="Content Placeholder 3"/>
          <p:cNvSpPr>
            <a:spLocks noGrp="1"/>
          </p:cNvSpPr>
          <p:nvPr>
            <p:ph sz="half" idx="2"/>
          </p:nvPr>
        </p:nvSpPr>
        <p:spPr/>
        <p:txBody>
          <a:bodyPr>
            <a:normAutofit fontScale="92500" lnSpcReduction="20000"/>
          </a:bodyPr>
          <a:lstStyle/>
          <a:p>
            <a:endParaRPr lang="en-US" dirty="0"/>
          </a:p>
        </p:txBody>
      </p:sp>
      <p:pic>
        <p:nvPicPr>
          <p:cNvPr id="1026" name="Picture 2" descr="http://ts4.mm.bing.net/th?id=H.4885646729021859&amp;pid=15.1"/>
          <p:cNvPicPr>
            <a:picLocks noChangeAspect="1" noChangeArrowheads="1"/>
          </p:cNvPicPr>
          <p:nvPr/>
        </p:nvPicPr>
        <p:blipFill>
          <a:blip r:embed="rId2" cstate="print"/>
          <a:srcRect/>
          <a:stretch>
            <a:fillRect/>
          </a:stretch>
        </p:blipFill>
        <p:spPr bwMode="auto">
          <a:xfrm>
            <a:off x="5029200" y="1600200"/>
            <a:ext cx="3648075" cy="4579174"/>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16124</TotalTime>
  <Words>5635</Words>
  <Application>Microsoft Office PowerPoint</Application>
  <PresentationFormat>On-screen Show (4:3)</PresentationFormat>
  <Paragraphs>521</Paragraphs>
  <Slides>66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Book Antiqua</vt:lpstr>
      <vt:lpstr>Lucida Sans</vt:lpstr>
      <vt:lpstr>Wingdings</vt:lpstr>
      <vt:lpstr>Wingdings 2</vt:lpstr>
      <vt:lpstr>Wingdings 3</vt:lpstr>
      <vt:lpstr>Apex</vt:lpstr>
      <vt:lpstr>THE TROJAN WAR</vt:lpstr>
      <vt:lpstr>THE TROJAN WAR:  PART 1-THE TROJANS</vt:lpstr>
      <vt:lpstr>THE TROJANS (cont’d)</vt:lpstr>
      <vt:lpstr>THE TROJANS (cont’d)</vt:lpstr>
      <vt:lpstr>THE TROJANS (cont’d)</vt:lpstr>
      <vt:lpstr>THE TROJANS (cont’d)</vt:lpstr>
      <vt:lpstr>THE TROJANS (cont’d)</vt:lpstr>
      <vt:lpstr>THE TROJANS (cont’d)</vt:lpstr>
      <vt:lpstr>THE TROJANS (cont’d)</vt:lpstr>
      <vt:lpstr>THE TROJANS (cont’d)</vt:lpstr>
      <vt:lpstr>THE TROJANS (cont’d)</vt:lpstr>
      <vt:lpstr>THE TROJANS (cont’d)</vt:lpstr>
      <vt:lpstr>THE TROJANS (cont’d)</vt:lpstr>
      <vt:lpstr>PowerPoint Presentation</vt:lpstr>
      <vt:lpstr>THE TROJANS (cont’d)</vt:lpstr>
      <vt:lpstr>THE TROJAN WAR:  PART 2-THE GREEKS</vt:lpstr>
      <vt:lpstr>THE GREEKS (cont’d)</vt:lpstr>
      <vt:lpstr>THE GREEKS (cont’d)</vt:lpstr>
      <vt:lpstr>THE GREEKS (cont’d)</vt:lpstr>
      <vt:lpstr>THE GREEKS (cont’d)</vt:lpstr>
      <vt:lpstr>THE GREEKS (cont’d)</vt:lpstr>
      <vt:lpstr>THE GREEKS (cont’d)</vt:lpstr>
      <vt:lpstr>THE GREEKS (cont’d)</vt:lpstr>
      <vt:lpstr>THE GREEKS (cont’d)</vt:lpstr>
      <vt:lpstr>THE TROJAN WAR:  PART 3-THE ORIGIN</vt:lpstr>
      <vt:lpstr>THE ORIGIN (cont’d)</vt:lpstr>
      <vt:lpstr>THE ORIGIN (cont’d)</vt:lpstr>
      <vt:lpstr>THE ORIGIN (cont’d)</vt:lpstr>
      <vt:lpstr>THE TROJAN WAR:  PART 4: PREPARATIONS</vt:lpstr>
      <vt:lpstr>PREPARATIONS (cont’d)</vt:lpstr>
      <vt:lpstr>PREPARATIONS (cont’d)</vt:lpstr>
      <vt:lpstr>PREPARATIONS (cont’d)</vt:lpstr>
      <vt:lpstr>PREPARATIONS (cont’d)</vt:lpstr>
      <vt:lpstr>PREPARATIONS (cont’d)</vt:lpstr>
      <vt:lpstr>THE TROJAN WAR:  PART 5-THE WAR</vt:lpstr>
      <vt:lpstr>THE WAR (cont’d)</vt:lpstr>
      <vt:lpstr>THE WAR (cont’d)</vt:lpstr>
      <vt:lpstr>THE WAR (cont’d)</vt:lpstr>
      <vt:lpstr>THE WAR (cont’d)</vt:lpstr>
      <vt:lpstr>THE WAR (cont’d)</vt:lpstr>
      <vt:lpstr>THE WAR (cont’d)</vt:lpstr>
      <vt:lpstr>THE WAR (cont’d)</vt:lpstr>
      <vt:lpstr>THE WAR (cont’d)</vt:lpstr>
      <vt:lpstr>THE TROJAN WAR:  PART 6: THE FALL OF TROY</vt:lpstr>
      <vt:lpstr>THE FALL OF TROY (cont’d)</vt:lpstr>
      <vt:lpstr>THE FALL OF TROY (cont’d)</vt:lpstr>
      <vt:lpstr>THE FALL OF TROY (cont’d)</vt:lpstr>
      <vt:lpstr>THE FALL OF TROY (cont’d)</vt:lpstr>
      <vt:lpstr>THE FALL OF TROY (cont’d)</vt:lpstr>
      <vt:lpstr>THE FALL OF TROY (cont’d)</vt:lpstr>
      <vt:lpstr>THE FALL OF TROY (cont’d)</vt:lpstr>
      <vt:lpstr>THE FALL OF TROY (cont’d)</vt:lpstr>
      <vt:lpstr>THE FALL OF TROY (cont’d)</vt:lpstr>
      <vt:lpstr>THE FALL OF TROY (cont’d)</vt:lpstr>
      <vt:lpstr>THE FALL OF TROY (cont’d)</vt:lpstr>
      <vt:lpstr>THE TROJAN WAR:  PART 7: THE RETURNS</vt:lpstr>
      <vt:lpstr>THE RETURNS (cont’d)</vt:lpstr>
      <vt:lpstr>THE RETURNS (cont’d)</vt:lpstr>
      <vt:lpstr>THE RETURNS (cont’d)</vt:lpstr>
      <vt:lpstr>THE RETURNS (cont’d)</vt:lpstr>
      <vt:lpstr>THE RETURNS (cont’d)</vt:lpstr>
      <vt:lpstr>THE RETURNS (cont’d)</vt:lpstr>
      <vt:lpstr>THE RETURNS (cont’d)</vt:lpstr>
      <vt:lpstr>THE RETURNS (cont’d)</vt:lpstr>
      <vt:lpstr>THE RETURNS (cont’d)</vt:lpstr>
      <vt:lpstr>REFERENCES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TROJAN WAR</dc:title>
  <dc:creator>grf624</dc:creator>
  <cp:lastModifiedBy>Dudley Griffin</cp:lastModifiedBy>
  <cp:revision>554</cp:revision>
  <dcterms:created xsi:type="dcterms:W3CDTF">2013-10-26T17:10:29Z</dcterms:created>
  <dcterms:modified xsi:type="dcterms:W3CDTF">2014-09-11T14:26:51Z</dcterms:modified>
</cp:coreProperties>
</file>